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80" r:id="rId14"/>
    <p:sldId id="275" r:id="rId15"/>
    <p:sldId id="276" r:id="rId16"/>
    <p:sldId id="281" r:id="rId17"/>
    <p:sldId id="284" r:id="rId18"/>
    <p:sldId id="283" r:id="rId19"/>
    <p:sldId id="285" r:id="rId20"/>
    <p:sldId id="28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6188F-7A4B-4BAC-A123-844CDB702C54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B1729F56-A45F-4118-8AEC-62FAE0BCC012}">
      <dgm:prSet custT="1"/>
      <dgm:spPr/>
      <dgm:t>
        <a:bodyPr/>
        <a:lstStyle/>
        <a:p>
          <a:pPr rtl="0"/>
          <a:r>
            <a:rPr lang="uk-UA" sz="20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лікар – педіатр (1,0 ставка)</a:t>
          </a:r>
          <a:endParaRPr lang="uk-UA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A2E2A4-5D9F-4E4F-8338-3FEF9AC645A9}" type="parTrans" cxnId="{FBBCC29E-0768-4983-82AD-94B520DB9D09}">
      <dgm:prSet/>
      <dgm:spPr/>
      <dgm:t>
        <a:bodyPr/>
        <a:lstStyle/>
        <a:p>
          <a:endParaRPr lang="uk-UA"/>
        </a:p>
      </dgm:t>
    </dgm:pt>
    <dgm:pt modelId="{CE2A9B9D-6E0F-4CEC-A705-97724ED8C45C}" type="sibTrans" cxnId="{FBBCC29E-0768-4983-82AD-94B520DB9D09}">
      <dgm:prSet/>
      <dgm:spPr/>
      <dgm:t>
        <a:bodyPr/>
        <a:lstStyle/>
        <a:p>
          <a:endParaRPr lang="uk-UA"/>
        </a:p>
      </dgm:t>
    </dgm:pt>
    <dgm:pt modelId="{6D304AF8-CEE0-4CEB-A543-9BA45059C82F}">
      <dgm:prSet custT="1"/>
      <dgm:spPr/>
      <dgm:t>
        <a:bodyPr/>
        <a:lstStyle/>
        <a:p>
          <a:pPr rtl="0"/>
          <a:r>
            <a:rPr lang="uk-UA" sz="20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лікар-стоматолог (0,25 ставки)</a:t>
          </a:r>
          <a:endParaRPr lang="uk-UA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B3409C-1D3D-477C-BCB9-7B74DC0E663E}" type="parTrans" cxnId="{580C78E2-CB8B-4D2B-B017-DF81115E59CA}">
      <dgm:prSet/>
      <dgm:spPr/>
      <dgm:t>
        <a:bodyPr/>
        <a:lstStyle/>
        <a:p>
          <a:endParaRPr lang="uk-UA"/>
        </a:p>
      </dgm:t>
    </dgm:pt>
    <dgm:pt modelId="{C191CF3A-2764-46B1-8B4C-098A744998AF}" type="sibTrans" cxnId="{580C78E2-CB8B-4D2B-B017-DF81115E59CA}">
      <dgm:prSet/>
      <dgm:spPr/>
      <dgm:t>
        <a:bodyPr/>
        <a:lstStyle/>
        <a:p>
          <a:endParaRPr lang="uk-UA"/>
        </a:p>
      </dgm:t>
    </dgm:pt>
    <dgm:pt modelId="{ED4A2B52-C58E-4C73-93DF-61FEE93F23A6}">
      <dgm:prSet custT="1"/>
      <dgm:spPr/>
      <dgm:t>
        <a:bodyPr/>
        <a:lstStyle/>
        <a:p>
          <a:pPr rtl="0"/>
          <a:r>
            <a:rPr lang="uk-UA" sz="20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медичні сестри для цілодобового чергування - 4,0 ставки     ( з них: 4-и медичні сестри вищої категорії) </a:t>
          </a:r>
          <a:endParaRPr lang="uk-UA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F472EB6-B883-466C-86A8-C9E1B7C36A36}" type="parTrans" cxnId="{71E13988-0D11-4B37-BC86-1ED42A396E3F}">
      <dgm:prSet/>
      <dgm:spPr/>
      <dgm:t>
        <a:bodyPr/>
        <a:lstStyle/>
        <a:p>
          <a:endParaRPr lang="uk-UA"/>
        </a:p>
      </dgm:t>
    </dgm:pt>
    <dgm:pt modelId="{38026FAF-74B9-4909-B6F5-D5638D1EEA38}" type="sibTrans" cxnId="{71E13988-0D11-4B37-BC86-1ED42A396E3F}">
      <dgm:prSet/>
      <dgm:spPr/>
      <dgm:t>
        <a:bodyPr/>
        <a:lstStyle/>
        <a:p>
          <a:endParaRPr lang="uk-UA"/>
        </a:p>
      </dgm:t>
    </dgm:pt>
    <dgm:pt modelId="{DF1E1C80-6517-4162-842A-E2331F8517FA}">
      <dgm:prSet custT="1"/>
      <dgm:spPr/>
      <dgm:t>
        <a:bodyPr/>
        <a:lstStyle/>
        <a:p>
          <a:pPr rtl="0"/>
          <a:r>
            <a:rPr lang="uk-UA" sz="20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медична сестра з дієтичного харчування -1,0 ставка (вищої категорії)</a:t>
          </a:r>
          <a:endParaRPr lang="uk-UA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0E9CBC0-977D-4A7A-9EAF-C53A0492FF5E}" type="parTrans" cxnId="{CFE1FA3A-E2C3-4639-99BA-51709272E2F1}">
      <dgm:prSet/>
      <dgm:spPr/>
      <dgm:t>
        <a:bodyPr/>
        <a:lstStyle/>
        <a:p>
          <a:endParaRPr lang="uk-UA"/>
        </a:p>
      </dgm:t>
    </dgm:pt>
    <dgm:pt modelId="{96CFD299-8AFA-4853-9395-26D13090EB52}" type="sibTrans" cxnId="{CFE1FA3A-E2C3-4639-99BA-51709272E2F1}">
      <dgm:prSet/>
      <dgm:spPr/>
      <dgm:t>
        <a:bodyPr/>
        <a:lstStyle/>
        <a:p>
          <a:endParaRPr lang="uk-UA"/>
        </a:p>
      </dgm:t>
    </dgm:pt>
    <dgm:pt modelId="{99B2843A-C11E-4483-A792-CA11840CB1F3}">
      <dgm:prSet custT="1"/>
      <dgm:spPr/>
      <dgm:t>
        <a:bodyPr/>
        <a:lstStyle/>
        <a:p>
          <a:pPr rtl="0"/>
          <a:r>
            <a:rPr lang="uk-UA" sz="2000" b="0" i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медична сестра з лікувальної фізкультури та фізіотерапевтичного кабінету – 1,0 ставка (вища категорія)</a:t>
          </a:r>
          <a:endParaRPr lang="uk-UA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3A2ABD5-ED5B-4C6E-9234-F7A5A15A0515}" type="parTrans" cxnId="{DE3CFDA7-747A-42C1-AEDC-4338643BD559}">
      <dgm:prSet/>
      <dgm:spPr/>
      <dgm:t>
        <a:bodyPr/>
        <a:lstStyle/>
        <a:p>
          <a:endParaRPr lang="uk-UA"/>
        </a:p>
      </dgm:t>
    </dgm:pt>
    <dgm:pt modelId="{6B795A99-26D3-4E21-BBFB-B3079A6FD9B4}" type="sibTrans" cxnId="{DE3CFDA7-747A-42C1-AEDC-4338643BD559}">
      <dgm:prSet/>
      <dgm:spPr/>
      <dgm:t>
        <a:bodyPr/>
        <a:lstStyle/>
        <a:p>
          <a:endParaRPr lang="uk-UA"/>
        </a:p>
      </dgm:t>
    </dgm:pt>
    <dgm:pt modelId="{A1E671F7-0F4B-4D2F-95C6-BE4F18545C95}" type="pres">
      <dgm:prSet presAssocID="{9B76188F-7A4B-4BAC-A123-844CDB702C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F5A3D37-1D76-4A34-AFA0-FED6D6EC643A}" type="pres">
      <dgm:prSet presAssocID="{9B76188F-7A4B-4BAC-A123-844CDB702C54}" presName="dummyMaxCanvas" presStyleCnt="0">
        <dgm:presLayoutVars/>
      </dgm:prSet>
      <dgm:spPr/>
    </dgm:pt>
    <dgm:pt modelId="{02F6F226-0D8E-41F7-B4E0-8482B7E383A0}" type="pres">
      <dgm:prSet presAssocID="{9B76188F-7A4B-4BAC-A123-844CDB702C5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0EDE91-21F1-4C40-8E43-24D1A5F15DB6}" type="pres">
      <dgm:prSet presAssocID="{9B76188F-7A4B-4BAC-A123-844CDB702C5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15D7D4A-3364-44DA-890B-3FF20B442F09}" type="pres">
      <dgm:prSet presAssocID="{9B76188F-7A4B-4BAC-A123-844CDB702C54}" presName="FiveNodes_3" presStyleLbl="node1" presStyleIdx="2" presStyleCnt="5" custScaleX="111966" custScaleY="11574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94C9DD-CBC1-4455-8F5E-252920AE70D9}" type="pres">
      <dgm:prSet presAssocID="{9B76188F-7A4B-4BAC-A123-844CDB702C5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066F98-E180-4523-A916-62A0C3A9B165}" type="pres">
      <dgm:prSet presAssocID="{9B76188F-7A4B-4BAC-A123-844CDB702C54}" presName="FiveNodes_5" presStyleLbl="node1" presStyleIdx="4" presStyleCnt="5" custScaleY="1185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2C2627-DE7C-4AB2-A43B-416C33FD5644}" type="pres">
      <dgm:prSet presAssocID="{9B76188F-7A4B-4BAC-A123-844CDB702C5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E345FB-81AE-485A-B63F-19A68B2042D5}" type="pres">
      <dgm:prSet presAssocID="{9B76188F-7A4B-4BAC-A123-844CDB702C5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C70EB3-348F-4ECC-8D99-40358225A5FC}" type="pres">
      <dgm:prSet presAssocID="{9B76188F-7A4B-4BAC-A123-844CDB702C5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0AC738-0680-4CAC-9BA4-25DEF1DD1E20}" type="pres">
      <dgm:prSet presAssocID="{9B76188F-7A4B-4BAC-A123-844CDB702C5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4AD70-0FEB-4727-92B7-06AA5CF7BBBE}" type="pres">
      <dgm:prSet presAssocID="{9B76188F-7A4B-4BAC-A123-844CDB702C5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51548A-1873-4DEB-8278-716FC1646816}" type="pres">
      <dgm:prSet presAssocID="{9B76188F-7A4B-4BAC-A123-844CDB702C5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CD8CC9-B37D-417F-B387-4513F9F79316}" type="pres">
      <dgm:prSet presAssocID="{9B76188F-7A4B-4BAC-A123-844CDB702C5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19A21D-1E25-4C89-A580-E1333D961C05}" type="pres">
      <dgm:prSet presAssocID="{9B76188F-7A4B-4BAC-A123-844CDB702C5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67B10D-F3CD-4AE4-BAEF-4A7A3E2C7630}" type="pres">
      <dgm:prSet presAssocID="{9B76188F-7A4B-4BAC-A123-844CDB702C5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E13988-0D11-4B37-BC86-1ED42A396E3F}" srcId="{9B76188F-7A4B-4BAC-A123-844CDB702C54}" destId="{ED4A2B52-C58E-4C73-93DF-61FEE93F23A6}" srcOrd="2" destOrd="0" parTransId="{0F472EB6-B883-466C-86A8-C9E1B7C36A36}" sibTransId="{38026FAF-74B9-4909-B6F5-D5638D1EEA38}"/>
    <dgm:cxn modelId="{EA92CD98-2FC4-45D0-AB93-AADD99E4BD2D}" type="presOf" srcId="{9B76188F-7A4B-4BAC-A123-844CDB702C54}" destId="{A1E671F7-0F4B-4D2F-95C6-BE4F18545C95}" srcOrd="0" destOrd="0" presId="urn:microsoft.com/office/officeart/2005/8/layout/vProcess5"/>
    <dgm:cxn modelId="{BD5EBA23-BA2E-41CA-8B91-5015C614AC0C}" type="presOf" srcId="{38026FAF-74B9-4909-B6F5-D5638D1EEA38}" destId="{56C70EB3-348F-4ECC-8D99-40358225A5FC}" srcOrd="0" destOrd="0" presId="urn:microsoft.com/office/officeart/2005/8/layout/vProcess5"/>
    <dgm:cxn modelId="{51ED40A6-756A-428E-AE25-AE1DDF6E9B36}" type="presOf" srcId="{DF1E1C80-6517-4162-842A-E2331F8517FA}" destId="{7794C9DD-CBC1-4455-8F5E-252920AE70D9}" srcOrd="0" destOrd="0" presId="urn:microsoft.com/office/officeart/2005/8/layout/vProcess5"/>
    <dgm:cxn modelId="{C2EBDC4A-E0FE-4D3C-BDAE-0A20D49E9F8C}" type="presOf" srcId="{CE2A9B9D-6E0F-4CEC-A705-97724ED8C45C}" destId="{162C2627-DE7C-4AB2-A43B-416C33FD5644}" srcOrd="0" destOrd="0" presId="urn:microsoft.com/office/officeart/2005/8/layout/vProcess5"/>
    <dgm:cxn modelId="{580C78E2-CB8B-4D2B-B017-DF81115E59CA}" srcId="{9B76188F-7A4B-4BAC-A123-844CDB702C54}" destId="{6D304AF8-CEE0-4CEB-A543-9BA45059C82F}" srcOrd="1" destOrd="0" parTransId="{F2B3409C-1D3D-477C-BCB9-7B74DC0E663E}" sibTransId="{C191CF3A-2764-46B1-8B4C-098A744998AF}"/>
    <dgm:cxn modelId="{5DB454BC-4493-4F2D-91E9-6046B0BD3333}" type="presOf" srcId="{6D304AF8-CEE0-4CEB-A543-9BA45059C82F}" destId="{DC51548A-1873-4DEB-8278-716FC1646816}" srcOrd="1" destOrd="0" presId="urn:microsoft.com/office/officeart/2005/8/layout/vProcess5"/>
    <dgm:cxn modelId="{395D6E93-EC3C-47B8-9B5D-27E8A7C37BD6}" type="presOf" srcId="{B1729F56-A45F-4118-8AEC-62FAE0BCC012}" destId="{A624AD70-0FEB-4727-92B7-06AA5CF7BBBE}" srcOrd="1" destOrd="0" presId="urn:microsoft.com/office/officeart/2005/8/layout/vProcess5"/>
    <dgm:cxn modelId="{EFABE654-D002-4A69-806A-12FE9CA667FC}" type="presOf" srcId="{C191CF3A-2764-46B1-8B4C-098A744998AF}" destId="{7CE345FB-81AE-485A-B63F-19A68B2042D5}" srcOrd="0" destOrd="0" presId="urn:microsoft.com/office/officeart/2005/8/layout/vProcess5"/>
    <dgm:cxn modelId="{790162A2-A0F2-4051-957A-666BB26B099F}" type="presOf" srcId="{6D304AF8-CEE0-4CEB-A543-9BA45059C82F}" destId="{200EDE91-21F1-4C40-8E43-24D1A5F15DB6}" srcOrd="0" destOrd="0" presId="urn:microsoft.com/office/officeart/2005/8/layout/vProcess5"/>
    <dgm:cxn modelId="{266B29C6-8324-4DC2-B13F-104FE44C82B4}" type="presOf" srcId="{99B2843A-C11E-4483-A792-CA11840CB1F3}" destId="{47066F98-E180-4523-A916-62A0C3A9B165}" srcOrd="0" destOrd="0" presId="urn:microsoft.com/office/officeart/2005/8/layout/vProcess5"/>
    <dgm:cxn modelId="{FBBCC29E-0768-4983-82AD-94B520DB9D09}" srcId="{9B76188F-7A4B-4BAC-A123-844CDB702C54}" destId="{B1729F56-A45F-4118-8AEC-62FAE0BCC012}" srcOrd="0" destOrd="0" parTransId="{81A2E2A4-5D9F-4E4F-8338-3FEF9AC645A9}" sibTransId="{CE2A9B9D-6E0F-4CEC-A705-97724ED8C45C}"/>
    <dgm:cxn modelId="{8277C7AA-DE0E-437E-807C-3DC4A2D2B881}" type="presOf" srcId="{B1729F56-A45F-4118-8AEC-62FAE0BCC012}" destId="{02F6F226-0D8E-41F7-B4E0-8482B7E383A0}" srcOrd="0" destOrd="0" presId="urn:microsoft.com/office/officeart/2005/8/layout/vProcess5"/>
    <dgm:cxn modelId="{A58E8849-BE66-4B5C-B3DB-AF8625A87D7D}" type="presOf" srcId="{DF1E1C80-6517-4162-842A-E2331F8517FA}" destId="{E619A21D-1E25-4C89-A580-E1333D961C05}" srcOrd="1" destOrd="0" presId="urn:microsoft.com/office/officeart/2005/8/layout/vProcess5"/>
    <dgm:cxn modelId="{4EF9D7B9-6C55-43DF-9110-DB22EB0AC439}" type="presOf" srcId="{ED4A2B52-C58E-4C73-93DF-61FEE93F23A6}" destId="{815D7D4A-3364-44DA-890B-3FF20B442F09}" srcOrd="0" destOrd="0" presId="urn:microsoft.com/office/officeart/2005/8/layout/vProcess5"/>
    <dgm:cxn modelId="{DE3CFDA7-747A-42C1-AEDC-4338643BD559}" srcId="{9B76188F-7A4B-4BAC-A123-844CDB702C54}" destId="{99B2843A-C11E-4483-A792-CA11840CB1F3}" srcOrd="4" destOrd="0" parTransId="{63A2ABD5-ED5B-4C6E-9234-F7A5A15A0515}" sibTransId="{6B795A99-26D3-4E21-BBFB-B3079A6FD9B4}"/>
    <dgm:cxn modelId="{226E486E-9A93-49F0-82DD-147EBBFD71A5}" type="presOf" srcId="{ED4A2B52-C58E-4C73-93DF-61FEE93F23A6}" destId="{B0CD8CC9-B37D-417F-B387-4513F9F79316}" srcOrd="1" destOrd="0" presId="urn:microsoft.com/office/officeart/2005/8/layout/vProcess5"/>
    <dgm:cxn modelId="{B16FD010-7C08-47C9-BAF2-12E5AC86D6FF}" type="presOf" srcId="{99B2843A-C11E-4483-A792-CA11840CB1F3}" destId="{9E67B10D-F3CD-4AE4-BAEF-4A7A3E2C7630}" srcOrd="1" destOrd="0" presId="urn:microsoft.com/office/officeart/2005/8/layout/vProcess5"/>
    <dgm:cxn modelId="{D47BCDFE-4B18-4328-A998-2D24CDF47E66}" type="presOf" srcId="{96CFD299-8AFA-4853-9395-26D13090EB52}" destId="{B40AC738-0680-4CAC-9BA4-25DEF1DD1E20}" srcOrd="0" destOrd="0" presId="urn:microsoft.com/office/officeart/2005/8/layout/vProcess5"/>
    <dgm:cxn modelId="{CFE1FA3A-E2C3-4639-99BA-51709272E2F1}" srcId="{9B76188F-7A4B-4BAC-A123-844CDB702C54}" destId="{DF1E1C80-6517-4162-842A-E2331F8517FA}" srcOrd="3" destOrd="0" parTransId="{00E9CBC0-977D-4A7A-9EAF-C53A0492FF5E}" sibTransId="{96CFD299-8AFA-4853-9395-26D13090EB52}"/>
    <dgm:cxn modelId="{8F08416C-FD78-419F-8A5E-9ED5A3720A0D}" type="presParOf" srcId="{A1E671F7-0F4B-4D2F-95C6-BE4F18545C95}" destId="{EF5A3D37-1D76-4A34-AFA0-FED6D6EC643A}" srcOrd="0" destOrd="0" presId="urn:microsoft.com/office/officeart/2005/8/layout/vProcess5"/>
    <dgm:cxn modelId="{E5EA2A53-E93E-439B-AE62-029D4D727E83}" type="presParOf" srcId="{A1E671F7-0F4B-4D2F-95C6-BE4F18545C95}" destId="{02F6F226-0D8E-41F7-B4E0-8482B7E383A0}" srcOrd="1" destOrd="0" presId="urn:microsoft.com/office/officeart/2005/8/layout/vProcess5"/>
    <dgm:cxn modelId="{5CCA65CE-91E7-4B75-9B35-D1FE71F7B430}" type="presParOf" srcId="{A1E671F7-0F4B-4D2F-95C6-BE4F18545C95}" destId="{200EDE91-21F1-4C40-8E43-24D1A5F15DB6}" srcOrd="2" destOrd="0" presId="urn:microsoft.com/office/officeart/2005/8/layout/vProcess5"/>
    <dgm:cxn modelId="{13A07E30-A95C-4BCC-A608-DA8CFB2243C9}" type="presParOf" srcId="{A1E671F7-0F4B-4D2F-95C6-BE4F18545C95}" destId="{815D7D4A-3364-44DA-890B-3FF20B442F09}" srcOrd="3" destOrd="0" presId="urn:microsoft.com/office/officeart/2005/8/layout/vProcess5"/>
    <dgm:cxn modelId="{B5049247-67F7-4775-9B0F-89F2DA956F04}" type="presParOf" srcId="{A1E671F7-0F4B-4D2F-95C6-BE4F18545C95}" destId="{7794C9DD-CBC1-4455-8F5E-252920AE70D9}" srcOrd="4" destOrd="0" presId="urn:microsoft.com/office/officeart/2005/8/layout/vProcess5"/>
    <dgm:cxn modelId="{2FFAC036-8B29-4C47-B491-A048FB628FBB}" type="presParOf" srcId="{A1E671F7-0F4B-4D2F-95C6-BE4F18545C95}" destId="{47066F98-E180-4523-A916-62A0C3A9B165}" srcOrd="5" destOrd="0" presId="urn:microsoft.com/office/officeart/2005/8/layout/vProcess5"/>
    <dgm:cxn modelId="{07C47176-CBAE-4DBA-81A4-DA99EB7A8260}" type="presParOf" srcId="{A1E671F7-0F4B-4D2F-95C6-BE4F18545C95}" destId="{162C2627-DE7C-4AB2-A43B-416C33FD5644}" srcOrd="6" destOrd="0" presId="urn:microsoft.com/office/officeart/2005/8/layout/vProcess5"/>
    <dgm:cxn modelId="{25A3482A-153D-4C2C-9621-F0953B172317}" type="presParOf" srcId="{A1E671F7-0F4B-4D2F-95C6-BE4F18545C95}" destId="{7CE345FB-81AE-485A-B63F-19A68B2042D5}" srcOrd="7" destOrd="0" presId="urn:microsoft.com/office/officeart/2005/8/layout/vProcess5"/>
    <dgm:cxn modelId="{8050FC5E-5081-4BB2-930B-0BF026BC6790}" type="presParOf" srcId="{A1E671F7-0F4B-4D2F-95C6-BE4F18545C95}" destId="{56C70EB3-348F-4ECC-8D99-40358225A5FC}" srcOrd="8" destOrd="0" presId="urn:microsoft.com/office/officeart/2005/8/layout/vProcess5"/>
    <dgm:cxn modelId="{076715CC-CDA1-4E4C-8F99-5AC24154ACCB}" type="presParOf" srcId="{A1E671F7-0F4B-4D2F-95C6-BE4F18545C95}" destId="{B40AC738-0680-4CAC-9BA4-25DEF1DD1E20}" srcOrd="9" destOrd="0" presId="urn:microsoft.com/office/officeart/2005/8/layout/vProcess5"/>
    <dgm:cxn modelId="{649B6FA9-FFB8-4BA0-A36B-D5DECE472847}" type="presParOf" srcId="{A1E671F7-0F4B-4D2F-95C6-BE4F18545C95}" destId="{A624AD70-0FEB-4727-92B7-06AA5CF7BBBE}" srcOrd="10" destOrd="0" presId="urn:microsoft.com/office/officeart/2005/8/layout/vProcess5"/>
    <dgm:cxn modelId="{978E6F1E-BB60-412A-BDC2-CD590A5DEBE2}" type="presParOf" srcId="{A1E671F7-0F4B-4D2F-95C6-BE4F18545C95}" destId="{DC51548A-1873-4DEB-8278-716FC1646816}" srcOrd="11" destOrd="0" presId="urn:microsoft.com/office/officeart/2005/8/layout/vProcess5"/>
    <dgm:cxn modelId="{EBBE6E4B-1582-4B7A-ADF1-45B38FCDBC4F}" type="presParOf" srcId="{A1E671F7-0F4B-4D2F-95C6-BE4F18545C95}" destId="{B0CD8CC9-B37D-417F-B387-4513F9F79316}" srcOrd="12" destOrd="0" presId="urn:microsoft.com/office/officeart/2005/8/layout/vProcess5"/>
    <dgm:cxn modelId="{11A33595-AB11-4ED6-9F4D-5FA926DA0CEB}" type="presParOf" srcId="{A1E671F7-0F4B-4D2F-95C6-BE4F18545C95}" destId="{E619A21D-1E25-4C89-A580-E1333D961C05}" srcOrd="13" destOrd="0" presId="urn:microsoft.com/office/officeart/2005/8/layout/vProcess5"/>
    <dgm:cxn modelId="{3799562A-479E-440D-B259-E531DE547F17}" type="presParOf" srcId="{A1E671F7-0F4B-4D2F-95C6-BE4F18545C95}" destId="{9E67B10D-F3CD-4AE4-BAEF-4A7A3E2C76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6F226-0D8E-41F7-B4E0-8482B7E383A0}">
      <dsp:nvSpPr>
        <dsp:cNvPr id="0" name=""/>
        <dsp:cNvSpPr/>
      </dsp:nvSpPr>
      <dsp:spPr>
        <a:xfrm>
          <a:off x="0" y="-36816"/>
          <a:ext cx="7794436" cy="79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лікар – педіатр (1,0 ставка)</a:t>
          </a:r>
          <a:endParaRPr lang="uk-UA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-36816"/>
        <a:ext cx="6892808" cy="792640"/>
      </dsp:txXfrm>
    </dsp:sp>
    <dsp:sp modelId="{200EDE91-21F1-4C40-8E43-24D1A5F15DB6}">
      <dsp:nvSpPr>
        <dsp:cNvPr id="0" name=""/>
        <dsp:cNvSpPr/>
      </dsp:nvSpPr>
      <dsp:spPr>
        <a:xfrm>
          <a:off x="582052" y="865913"/>
          <a:ext cx="7794436" cy="792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лікар-стоматолог (0,25 ставки)</a:t>
          </a:r>
          <a:endParaRPr lang="uk-UA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82052" y="865913"/>
        <a:ext cx="6697168" cy="792640"/>
      </dsp:txXfrm>
    </dsp:sp>
    <dsp:sp modelId="{815D7D4A-3364-44DA-890B-3FF20B442F09}">
      <dsp:nvSpPr>
        <dsp:cNvPr id="0" name=""/>
        <dsp:cNvSpPr/>
      </dsp:nvSpPr>
      <dsp:spPr>
        <a:xfrm>
          <a:off x="697763" y="1706257"/>
          <a:ext cx="8727118" cy="9174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медичні сестри для цілодобового чергування - 4,0 ставки     ( з них: 4-и медичні сестри вищої категорії) </a:t>
          </a:r>
          <a:endParaRPr lang="uk-UA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697763" y="1706257"/>
        <a:ext cx="7498551" cy="917409"/>
      </dsp:txXfrm>
    </dsp:sp>
    <dsp:sp modelId="{7794C9DD-CBC1-4455-8F5E-252920AE70D9}">
      <dsp:nvSpPr>
        <dsp:cNvPr id="0" name=""/>
        <dsp:cNvSpPr/>
      </dsp:nvSpPr>
      <dsp:spPr>
        <a:xfrm>
          <a:off x="1746156" y="2671371"/>
          <a:ext cx="7794436" cy="792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медична сестра з дієтичного харчування -1,0 ставка (вищої категорії)</a:t>
          </a:r>
          <a:endParaRPr lang="uk-UA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46156" y="2671371"/>
        <a:ext cx="6697168" cy="792640"/>
      </dsp:txXfrm>
    </dsp:sp>
    <dsp:sp modelId="{47066F98-E180-4523-A916-62A0C3A9B165}">
      <dsp:nvSpPr>
        <dsp:cNvPr id="0" name=""/>
        <dsp:cNvSpPr/>
      </dsp:nvSpPr>
      <dsp:spPr>
        <a:xfrm>
          <a:off x="2328208" y="3500468"/>
          <a:ext cx="7794436" cy="9399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- медична сестра з лікувальної фізкультури та фізіотерапевтичного кабінету – 1,0 ставка (вища категорія)</a:t>
          </a:r>
          <a:endParaRPr lang="uk-UA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28208" y="3500468"/>
        <a:ext cx="6697168" cy="939904"/>
      </dsp:txXfrm>
    </dsp:sp>
    <dsp:sp modelId="{162C2627-DE7C-4AB2-A43B-416C33FD5644}">
      <dsp:nvSpPr>
        <dsp:cNvPr id="0" name=""/>
        <dsp:cNvSpPr/>
      </dsp:nvSpPr>
      <dsp:spPr>
        <a:xfrm>
          <a:off x="7279220" y="542251"/>
          <a:ext cx="515216" cy="51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7279220" y="542251"/>
        <a:ext cx="515216" cy="515216"/>
      </dsp:txXfrm>
    </dsp:sp>
    <dsp:sp modelId="{7CE345FB-81AE-485A-B63F-19A68B2042D5}">
      <dsp:nvSpPr>
        <dsp:cNvPr id="0" name=""/>
        <dsp:cNvSpPr/>
      </dsp:nvSpPr>
      <dsp:spPr>
        <a:xfrm>
          <a:off x="7861272" y="1444980"/>
          <a:ext cx="515216" cy="51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7861272" y="1444980"/>
        <a:ext cx="515216" cy="515216"/>
      </dsp:txXfrm>
    </dsp:sp>
    <dsp:sp modelId="{56C70EB3-348F-4ECC-8D99-40358225A5FC}">
      <dsp:nvSpPr>
        <dsp:cNvPr id="0" name=""/>
        <dsp:cNvSpPr/>
      </dsp:nvSpPr>
      <dsp:spPr>
        <a:xfrm>
          <a:off x="8443324" y="2334499"/>
          <a:ext cx="515216" cy="51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8443324" y="2334499"/>
        <a:ext cx="515216" cy="515216"/>
      </dsp:txXfrm>
    </dsp:sp>
    <dsp:sp modelId="{B40AC738-0680-4CAC-9BA4-25DEF1DD1E20}">
      <dsp:nvSpPr>
        <dsp:cNvPr id="0" name=""/>
        <dsp:cNvSpPr/>
      </dsp:nvSpPr>
      <dsp:spPr>
        <a:xfrm>
          <a:off x="9025376" y="3246035"/>
          <a:ext cx="515216" cy="515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9025376" y="3246035"/>
        <a:ext cx="515216" cy="51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3" y="419237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131" y="1760483"/>
            <a:ext cx="9743090" cy="3451043"/>
          </a:xfrm>
        </p:spPr>
        <p:txBody>
          <a:bodyPr/>
          <a:lstStyle/>
          <a:p>
            <a:pPr algn="ctr"/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Робота реабілітаційної кімнати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Чинадіївського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дитячого </a:t>
            </a: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будинку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64859" y="899063"/>
            <a:ext cx="8825658" cy="861420"/>
          </a:xfrm>
        </p:spPr>
        <p:txBody>
          <a:bodyPr/>
          <a:lstStyle/>
          <a:p>
            <a:pPr lvl="0" algn="ctr">
              <a:defRPr/>
            </a:pPr>
            <a:r>
              <a:rPr lang="ru-RU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Чинад</a:t>
            </a:r>
            <a:r>
              <a:rPr lang="uk-UA" b="1" i="1" kern="0" dirty="0" err="1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іївський</a:t>
            </a:r>
            <a:r>
              <a:rPr lang="uk-UA" b="1" i="1" kern="0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 дошкільний навчальний заклад (дитячий будинок) інтернатного типу Закарпатської обласної ради</a:t>
            </a:r>
            <a:endParaRPr lang="ru-RU" i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742" y="662737"/>
            <a:ext cx="8761413" cy="706964"/>
          </a:xfrm>
        </p:spPr>
        <p:txBody>
          <a:bodyPr/>
          <a:lstStyle/>
          <a:p>
            <a:r>
              <a:rPr lang="uk-UA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Групові </a:t>
            </a:r>
            <a:r>
              <a:rPr lang="uk-U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заняття з лікувальної фізкультури 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2" y="1369701"/>
            <a:ext cx="4449418" cy="33370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576" y="1478803"/>
            <a:ext cx="3786679" cy="2840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94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6" y="490873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578" y="1227881"/>
            <a:ext cx="2881737" cy="159553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b="1" dirty="0">
                <a:ln/>
                <a:solidFill>
                  <a:schemeClr val="accent3"/>
                </a:solidFill>
              </a:rPr>
              <a:t>«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Калинка» </a:t>
            </a:r>
            <a:br>
              <a:rPr lang="uk-UA" b="1" dirty="0" smtClean="0">
                <a:ln/>
                <a:solidFill>
                  <a:schemeClr val="accent3"/>
                </a:solidFill>
              </a:rPr>
            </a:br>
            <a:r>
              <a:rPr lang="uk-UA" b="1" dirty="0" smtClean="0">
                <a:ln/>
                <a:solidFill>
                  <a:schemeClr val="accent3"/>
                </a:solidFill>
              </a:rPr>
              <a:t>на заняттях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283" y="1857446"/>
            <a:ext cx="3556659" cy="2665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7" y="1805194"/>
            <a:ext cx="3414657" cy="2558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24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6837" y="692932"/>
            <a:ext cx="6555545" cy="706964"/>
          </a:xfrm>
        </p:spPr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Заняття на «Павуці»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0742" y="1683049"/>
            <a:ext cx="4309657" cy="3634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564" y="1651441"/>
            <a:ext cx="4309657" cy="3697465"/>
          </a:xfrm>
          <a:prstGeom prst="rect">
            <a:avLst/>
          </a:prstGeom>
        </p:spPr>
      </p:pic>
      <p:pic>
        <p:nvPicPr>
          <p:cNvPr id="7" name="Picture 2" descr="Ð ÐµÐ·ÑÐ»ÑÑÐ°Ñ Ð¿Ð¾ÑÑÐºÑ Ð·Ð¾Ð±ÑÐ°Ð¶ÐµÐ½Ñ Ð·Ð° Ð·Ð°Ð¿Ð¸ÑÐ¾Ð¼ &quot;ÐºÐ°ÑÑÐ¸Ð½ÐºÐ¸ Ð¿ÑÐ¾ Ð±Ð»Ð°Ð³Ð¾Ð´ÑÐ¹Ð½ÑÑÑÑ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05" y="2237706"/>
            <a:ext cx="2337780" cy="286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552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6032" y="1873854"/>
            <a:ext cx="4452838" cy="3239814"/>
          </a:xfrm>
          <a:prstGeom prst="rect">
            <a:avLst/>
          </a:prstGeom>
        </p:spPr>
      </p:pic>
      <p:pic>
        <p:nvPicPr>
          <p:cNvPr id="9" name="Місце для вмісту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885" y="1955374"/>
            <a:ext cx="3936715" cy="2952536"/>
          </a:xfrm>
        </p:spPr>
      </p:pic>
    </p:spTree>
    <p:extLst>
      <p:ext uri="{BB962C8B-B14F-4D97-AF65-F5344CB8AC3E}">
        <p14:creationId xmlns="" xmlns:p14="http://schemas.microsoft.com/office/powerpoint/2010/main" val="381265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8" y="466810"/>
            <a:ext cx="11290468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4147" y="880750"/>
            <a:ext cx="5215847" cy="706964"/>
          </a:xfrm>
        </p:spPr>
        <p:txBody>
          <a:bodyPr/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Заняття з Веронікою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367" y="2293167"/>
            <a:ext cx="4231925" cy="3173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7770" y="2121629"/>
            <a:ext cx="3802993" cy="2927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042" y="2159340"/>
            <a:ext cx="3802992" cy="28522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505799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Місце для тексту 4"/>
          <p:cNvSpPr>
            <a:spLocks noGrp="1"/>
          </p:cNvSpPr>
          <p:nvPr>
            <p:ph idx="1"/>
          </p:nvPr>
        </p:nvSpPr>
        <p:spPr>
          <a:xfrm>
            <a:off x="3769895" y="1084259"/>
            <a:ext cx="3826042" cy="9210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Бігова доріжка, поєднана </a:t>
            </a:r>
            <a:endParaRPr lang="uk-UA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електромасажером</a:t>
            </a:r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4294967295"/>
          </p:nvPr>
        </p:nvSpPr>
        <p:spPr>
          <a:xfrm>
            <a:off x="762000" y="4532412"/>
            <a:ext cx="2712254" cy="41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Дошка </a:t>
            </a:r>
            <a:r>
              <a:rPr lang="uk-UA" sz="2000" b="1" dirty="0" err="1"/>
              <a:t>Евмінова</a:t>
            </a:r>
            <a:endParaRPr lang="uk-UA" sz="2000" b="1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4294967295"/>
          </p:nvPr>
        </p:nvSpPr>
        <p:spPr>
          <a:xfrm>
            <a:off x="852189" y="4945204"/>
            <a:ext cx="2535195" cy="576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/>
              <a:t>шведська стінка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0883" y="2326083"/>
            <a:ext cx="3564066" cy="29224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394" y="1211364"/>
            <a:ext cx="3689131" cy="27668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706" y="696937"/>
            <a:ext cx="3203889" cy="2402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7199" y="3487513"/>
            <a:ext cx="2801587" cy="279132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8747801" y="3099855"/>
            <a:ext cx="2012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Масажний </a:t>
            </a:r>
            <a:r>
              <a:rPr lang="uk-UA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стіл </a:t>
            </a:r>
            <a:endParaRPr lang="uk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73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505799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276833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Ірина зі своєю командою допомогла доукомплектувати кімнату, а саме: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3643532"/>
            <a:ext cx="8761412" cy="23762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Ролери-ходунки</a:t>
            </a:r>
          </a:p>
          <a:p>
            <a:r>
              <a:rPr lang="uk-UA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Стіл масажний</a:t>
            </a:r>
            <a:endParaRPr lang="ru-RU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505799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5" y="1427356"/>
            <a:ext cx="3203187" cy="4270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13" y="1427356"/>
            <a:ext cx="3410011" cy="4546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92736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80" y="1364883"/>
            <a:ext cx="3270238" cy="4360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9" y="1267188"/>
            <a:ext cx="3311447" cy="44152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25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505799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79" y="854645"/>
            <a:ext cx="3291197" cy="4388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98" y="1520611"/>
            <a:ext cx="4081635" cy="3058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02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705853"/>
            <a:ext cx="8761413" cy="83418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uk-UA" sz="2800" b="1" dirty="0">
                <a:ln/>
                <a:solidFill>
                  <a:schemeClr val="accent4">
                    <a:lumMod val="50000"/>
                  </a:schemeClr>
                </a:solidFill>
              </a:rPr>
              <a:t>Медична служба закладу  </a:t>
            </a:r>
            <a:r>
              <a:rPr lang="uk-UA" sz="28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та</a:t>
            </a:r>
            <a:br>
              <a:rPr lang="uk-UA" sz="2800" b="1" dirty="0" smtClean="0">
                <a:ln/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28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800" b="1" dirty="0">
                <a:ln/>
                <a:solidFill>
                  <a:schemeClr val="accent4">
                    <a:lumMod val="50000"/>
                  </a:schemeClr>
                </a:solidFill>
              </a:rPr>
              <a:t>матеріально-технічна </a:t>
            </a:r>
            <a:r>
              <a:rPr lang="uk-UA" sz="28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база</a:t>
            </a:r>
            <a:endParaRPr lang="uk-UA" sz="28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712506"/>
              </p:ext>
            </p:extLst>
          </p:nvPr>
        </p:nvGraphicFramePr>
        <p:xfrm>
          <a:off x="1211102" y="1612232"/>
          <a:ext cx="10122645" cy="440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99814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505799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21705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Перелік медичних препаратів: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Вітаміни</a:t>
            </a:r>
          </a:p>
          <a:p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Біологічні добавки</a:t>
            </a:r>
          </a:p>
          <a:p>
            <a:r>
              <a:rPr lang="uk-UA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Противовірусні</a:t>
            </a:r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препарати</a:t>
            </a:r>
          </a:p>
          <a:p>
            <a:r>
              <a:rPr lang="uk-UA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Фітопрепарати</a:t>
            </a:r>
            <a:endParaRPr lang="ru-RU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0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425116"/>
            <a:ext cx="11293642" cy="5935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86274" y="4114800"/>
            <a:ext cx="4051747" cy="1753048"/>
          </a:xfrm>
        </p:spPr>
        <p:txBody>
          <a:bodyPr/>
          <a:lstStyle/>
          <a:p>
            <a:pPr algn="ctr"/>
            <a:r>
              <a:rPr lang="uk-U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Наша мета: допомогти </a:t>
            </a:r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діткам стати здоровими та щасливими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860369"/>
            <a:ext cx="3896689" cy="5195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28" y="729517"/>
            <a:ext cx="2711669" cy="3126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4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Кабінети медичної частини: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54955" y="1868905"/>
            <a:ext cx="8761412" cy="4150895"/>
          </a:xfrm>
        </p:spPr>
        <p:txBody>
          <a:bodyPr/>
          <a:lstStyle/>
          <a:p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лікаря-педіатра; 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лікаря-стоматолога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чергової медичної сестри; 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маніпуляційного кабінету; 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фізіотерапевтичного 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кабінету;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два 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окремі кабінети логопедів для занять з дітьми;</a:t>
            </a:r>
          </a:p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ізолятору </a:t>
            </a:r>
            <a:r>
              <a:rPr lang="uk-UA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6 ліжок, з двома окремими кімнатами, санвузлом, душовою та кімнатою для прийому їжі, окремим виходом на двір. </a:t>
            </a:r>
          </a:p>
          <a:p>
            <a:endParaRPr lang="uk-UA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8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192103" y="1068689"/>
            <a:ext cx="2985937" cy="251322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1964" y="1013379"/>
            <a:ext cx="3533298" cy="2649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71803" y="1511656"/>
            <a:ext cx="2489087" cy="32138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9577" y="4909923"/>
            <a:ext cx="82012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</a:rPr>
              <a:t>Реабілітаційна робота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5383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49" y="582461"/>
            <a:ext cx="4491868" cy="706964"/>
          </a:xfrm>
        </p:spPr>
        <p:txBody>
          <a:bodyPr/>
          <a:lstStyle/>
          <a:p>
            <a:r>
              <a:rPr lang="uk-UA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Деметер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uk-UA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Павліна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2917" y="5439272"/>
            <a:ext cx="2753047" cy="486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сколіоз 4 ступеню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076" y="2261322"/>
            <a:ext cx="3670727" cy="2753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9631" y="1209690"/>
            <a:ext cx="3815254" cy="2861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4" r="15902"/>
          <a:stretch/>
        </p:blipFill>
        <p:spPr>
          <a:xfrm rot="5400000">
            <a:off x="3860631" y="1937504"/>
            <a:ext cx="4502283" cy="327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713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7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69323" y="723129"/>
            <a:ext cx="2922005" cy="414565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Реабілітаційні бруси</a:t>
            </a:r>
          </a:p>
          <a:p>
            <a:r>
              <a:rPr lang="uk-UA" sz="2400" b="1" dirty="0">
                <a:ln/>
                <a:solidFill>
                  <a:schemeClr val="accent3"/>
                </a:solidFill>
              </a:rPr>
              <a:t>килим зі </a:t>
            </a:r>
            <a:r>
              <a:rPr lang="uk-UA" sz="2400" b="1" dirty="0" smtClean="0">
                <a:ln/>
                <a:solidFill>
                  <a:schemeClr val="accent3"/>
                </a:solidFill>
              </a:rPr>
              <a:t>слідочками</a:t>
            </a:r>
          </a:p>
          <a:p>
            <a:r>
              <a:rPr lang="uk-UA" sz="2400" b="1" dirty="0">
                <a:ln/>
                <a:solidFill>
                  <a:schemeClr val="accent3"/>
                </a:solidFill>
              </a:rPr>
              <a:t>масажний </a:t>
            </a:r>
            <a:r>
              <a:rPr lang="uk-UA" sz="2400" b="1" dirty="0" smtClean="0">
                <a:ln/>
                <a:solidFill>
                  <a:schemeClr val="accent3"/>
                </a:solidFill>
              </a:rPr>
              <a:t>килим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доріжка сенсорна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доріжка ігрова</a:t>
            </a:r>
            <a:endParaRPr lang="uk-UA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87" y="1112475"/>
            <a:ext cx="3783723" cy="2637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2976" y="3289042"/>
            <a:ext cx="3276148" cy="2450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68934" y="1984561"/>
            <a:ext cx="3599322" cy="2389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2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6" y="450768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5478458" cy="98346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4"/>
                </a:solidFill>
              </a:rPr>
              <a:t>Перші щасливі кроки </a:t>
            </a:r>
            <a:br>
              <a:rPr lang="uk-UA" b="1" dirty="0" smtClean="0">
                <a:ln/>
                <a:solidFill>
                  <a:schemeClr val="accent4"/>
                </a:solidFill>
              </a:rPr>
            </a:br>
            <a:r>
              <a:rPr lang="uk-UA" b="1" dirty="0" smtClean="0">
                <a:ln/>
                <a:solidFill>
                  <a:schemeClr val="accent4"/>
                </a:solidFill>
              </a:rPr>
              <a:t>до одужання!</a:t>
            </a:r>
            <a:endParaRPr lang="uk-U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6992" y="2533633"/>
            <a:ext cx="3684440" cy="31250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1570" y="1554266"/>
            <a:ext cx="4644788" cy="3483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1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" y="479564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279" y="885521"/>
            <a:ext cx="8761413" cy="706964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Рентгенівські знімки Геді Мар'яни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1620099" y="5009732"/>
            <a:ext cx="989156" cy="4124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До</a:t>
            </a:r>
            <a:endParaRPr lang="uk-UA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848" y="2167393"/>
            <a:ext cx="2972428" cy="2130027"/>
          </a:xfrm>
        </p:spPr>
      </p:pic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>
          <a:xfrm>
            <a:off x="9469520" y="4862970"/>
            <a:ext cx="1142031" cy="559261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Після</a:t>
            </a:r>
            <a:endParaRPr lang="uk-UA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6001" y="2117747"/>
            <a:ext cx="2972427" cy="222932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97" y="1953168"/>
            <a:ext cx="4625419" cy="3469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220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 ÐµÐ·ÑÐ»ÑÑÐ°Ñ Ð¿Ð¾ÑÑÐºÑ Ð·Ð¾Ð±ÑÐ°Ð¶ÐµÐ½Ñ Ð·Ð° Ð·Ð°Ð¿Ð¸ÑÐ¾Ð¼ &quot;ÑÐ¾Ð½ Ð´Ð»Ñ Ð¿ÑÐµÐ·ÐµÐ½ÑÐ°ÑÑÑ Ð±Ð»Ð°Ð³Ð¾Ð´ÑÐ¹Ð½ÑÑÑÑ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3" y="450767"/>
            <a:ext cx="11226299" cy="592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2252" y="3724748"/>
            <a:ext cx="2699217" cy="2652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0234" y="771347"/>
            <a:ext cx="6202619" cy="706964"/>
          </a:xfrm>
        </p:spPr>
        <p:txBody>
          <a:bodyPr/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Кабіна для </a:t>
            </a:r>
            <a:r>
              <a:rPr lang="uk-UA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кінезотерапії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4751" y="1480748"/>
            <a:ext cx="3338531" cy="258278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b="1" dirty="0">
                <a:ln/>
                <a:solidFill>
                  <a:schemeClr val="accent3"/>
                </a:solidFill>
              </a:rPr>
              <a:t>Благодійний фонд «Купи зустріч – подаруй подарунок дитині» з </a:t>
            </a:r>
            <a:endParaRPr lang="uk-UA" b="1" dirty="0" smtClean="0">
              <a:ln/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м</a:t>
            </a:r>
            <a:r>
              <a:rPr lang="uk-UA" b="1" dirty="0">
                <a:ln/>
                <a:solidFill>
                  <a:schemeClr val="accent3"/>
                </a:solidFill>
              </a:rPr>
              <a:t>. Ужгорода, Андрій та його команда,   додав значну суму 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грошей:</a:t>
            </a:r>
          </a:p>
          <a:p>
            <a:pPr marL="0" indent="0" algn="ctr">
              <a:buNone/>
            </a:pPr>
            <a:r>
              <a:rPr lang="uk-UA" b="1" dirty="0" smtClean="0">
                <a:ln/>
                <a:solidFill>
                  <a:schemeClr val="accent3"/>
                </a:solidFill>
              </a:rPr>
              <a:t>-  </a:t>
            </a:r>
            <a:r>
              <a:rPr lang="uk-UA" b="1" dirty="0">
                <a:ln/>
                <a:solidFill>
                  <a:schemeClr val="accent3"/>
                </a:solidFill>
              </a:rPr>
              <a:t>40 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>000 тисяч </a:t>
            </a:r>
            <a:r>
              <a:rPr lang="uk-UA" b="1" dirty="0">
                <a:ln/>
                <a:solidFill>
                  <a:schemeClr val="accent3"/>
                </a:solidFill>
              </a:rPr>
              <a:t>гривень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310" y="1766431"/>
            <a:ext cx="3326524" cy="2975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095" y="1680631"/>
            <a:ext cx="3853589" cy="3541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03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434</TotalTime>
  <Words>259</Words>
  <Application>Microsoft Office PowerPoint</Application>
  <PresentationFormat>Произвольный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Зал засідань</vt:lpstr>
      <vt:lpstr>Робота реабілітаційної кімнати  Чинадіївського дитячого будинку</vt:lpstr>
      <vt:lpstr>Медична служба закладу  та  матеріально-технічна база</vt:lpstr>
      <vt:lpstr>Кабінети медичної частини:</vt:lpstr>
      <vt:lpstr>Слайд 4</vt:lpstr>
      <vt:lpstr>Деметер Павліна</vt:lpstr>
      <vt:lpstr>Слайд 6</vt:lpstr>
      <vt:lpstr>Перші щасливі кроки  до одужання!</vt:lpstr>
      <vt:lpstr>Рентгенівські знімки Геді Мар'яни</vt:lpstr>
      <vt:lpstr>Кабіна для кінезотерапії</vt:lpstr>
      <vt:lpstr>Групові заняття з лікувальної фізкультури </vt:lpstr>
      <vt:lpstr>«Калинка»  на заняттях</vt:lpstr>
      <vt:lpstr>Заняття на «Павуці»</vt:lpstr>
      <vt:lpstr>Слайд 13</vt:lpstr>
      <vt:lpstr>Заняття з Веронікою</vt:lpstr>
      <vt:lpstr>Слайд 15</vt:lpstr>
      <vt:lpstr>Ірина зі своєю командою допомогла доукомплектувати кімнату, а саме:</vt:lpstr>
      <vt:lpstr>Слайд 17</vt:lpstr>
      <vt:lpstr>Слайд 18</vt:lpstr>
      <vt:lpstr>Слайд 19</vt:lpstr>
      <vt:lpstr>Перелік медичних препаратів:</vt:lpstr>
      <vt:lpstr>Наша мета: допомогти діткам стати здоровими та щасливими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Михайло Бубряк</dc:creator>
  <cp:lastModifiedBy>RePack by Diakov</cp:lastModifiedBy>
  <cp:revision>40</cp:revision>
  <dcterms:created xsi:type="dcterms:W3CDTF">2019-05-28T09:26:32Z</dcterms:created>
  <dcterms:modified xsi:type="dcterms:W3CDTF">2019-10-23T12:09:10Z</dcterms:modified>
</cp:coreProperties>
</file>