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5" r:id="rId3"/>
    <p:sldId id="27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1" r:id="rId12"/>
    <p:sldId id="274" r:id="rId13"/>
    <p:sldId id="272" r:id="rId14"/>
    <p:sldId id="273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  <a:srgbClr val="003374"/>
    <a:srgbClr val="3A5896"/>
    <a:srgbClr val="385592"/>
    <a:srgbClr val="FFFFFF"/>
    <a:srgbClr val="173A8D"/>
    <a:srgbClr val="D6DEEA"/>
    <a:srgbClr val="9F9289"/>
    <a:srgbClr val="E2DEDB"/>
    <a:srgbClr val="F1F1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7011" autoAdjust="0"/>
  </p:normalViewPr>
  <p:slideViewPr>
    <p:cSldViewPr snapToGrid="0">
      <p:cViewPr>
        <p:scale>
          <a:sx n="110" d="100"/>
          <a:sy n="110" d="100"/>
        </p:scale>
        <p:origin x="-164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29" y="-115330"/>
            <a:ext cx="9259329" cy="69733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9470" y="181232"/>
            <a:ext cx="8699157" cy="19358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dirty="0" smtClean="0">
                <a:ln w="0"/>
                <a:solidFill>
                  <a:srgbClr val="003374"/>
                </a:solidFill>
                <a:latin typeface="+mn-lt"/>
              </a:rPr>
              <a:t>“ Граючись – навчаємось ”.</a:t>
            </a:r>
            <a:endParaRPr lang="en-US" sz="5400" b="1" dirty="0">
              <a:ln w="0"/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1805" y="-172995"/>
            <a:ext cx="9275805" cy="71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98854" y="1153297"/>
            <a:ext cx="5140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 smtClean="0">
                <a:ln w="0"/>
                <a:solidFill>
                  <a:srgbClr val="C00000"/>
                </a:solidFill>
              </a:rPr>
              <a:t>“ </a:t>
            </a:r>
            <a:r>
              <a:rPr lang="uk-UA" sz="6000" b="1" dirty="0" smtClean="0">
                <a:ln w="0"/>
                <a:solidFill>
                  <a:srgbClr val="FF2929"/>
                </a:solidFill>
              </a:rPr>
              <a:t>Граючись</a:t>
            </a:r>
            <a:r>
              <a:rPr lang="uk-UA" sz="6000" b="1" dirty="0" smtClean="0">
                <a:ln w="0"/>
                <a:solidFill>
                  <a:srgbClr val="C00000"/>
                </a:solidFill>
              </a:rPr>
              <a:t> –         </a:t>
            </a:r>
            <a:r>
              <a:rPr lang="uk-UA" sz="6000" b="1" dirty="0" err="1" smtClean="0">
                <a:ln w="0"/>
                <a:solidFill>
                  <a:srgbClr val="FF2929"/>
                </a:solidFill>
              </a:rPr>
              <a:t>навчаємось”</a:t>
            </a:r>
            <a:r>
              <a:rPr lang="uk-UA" sz="6000" b="1" dirty="0" smtClean="0">
                <a:ln w="0"/>
                <a:solidFill>
                  <a:srgbClr val="FF2929"/>
                </a:solidFill>
              </a:rPr>
              <a:t>.</a:t>
            </a:r>
            <a:endParaRPr lang="en-US" sz="6000" b="1" dirty="0">
              <a:ln w="0"/>
              <a:solidFill>
                <a:srgbClr val="FF292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98855" y="5980670"/>
            <a:ext cx="2710250" cy="98442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 </a:t>
            </a:r>
            <a:r>
              <a:rPr lang="uk-UA" sz="1400" dirty="0" smtClean="0"/>
              <a:t>                                                        Підготувала: вихователь групи                                      “ </a:t>
            </a:r>
            <a:r>
              <a:rPr lang="uk-UA" sz="1400" dirty="0" err="1" smtClean="0"/>
              <a:t>Сніжинка-Веселка”</a:t>
            </a:r>
            <a:r>
              <a:rPr lang="uk-UA" sz="2000" dirty="0" smtClean="0"/>
              <a:t>                                                                                                                                                                             Павленко М.І.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</a:t>
            </a:r>
            <a:r>
              <a:rPr lang="ru-RU" b="1" dirty="0" err="1" smtClean="0"/>
              <a:t>Каліграфічна</a:t>
            </a:r>
            <a:r>
              <a:rPr lang="ru-RU" b="1" dirty="0" smtClean="0"/>
              <a:t> </a:t>
            </a:r>
            <a:r>
              <a:rPr lang="ru-RU" b="1" dirty="0" err="1" smtClean="0"/>
              <a:t>хвилинка</a:t>
            </a:r>
            <a:r>
              <a:rPr lang="ru-RU" b="1" dirty="0" smtClean="0"/>
              <a:t> – 3.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rgbClr val="00337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162" y="2075935"/>
            <a:ext cx="45555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err="1" smtClean="0"/>
              <a:t>Пригадаємо</a:t>
            </a:r>
            <a:r>
              <a:rPr lang="ru-RU" sz="2400" dirty="0" smtClean="0"/>
              <a:t>, як ми </a:t>
            </a:r>
            <a:r>
              <a:rPr lang="ru-RU" sz="2400" dirty="0" err="1" smtClean="0"/>
              <a:t>зошити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відкриваємо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Зошит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я </a:t>
            </a:r>
            <a:r>
              <a:rPr lang="ru-RU" sz="2400" dirty="0" err="1" smtClean="0"/>
              <a:t>відкриваю</a:t>
            </a:r>
            <a:r>
              <a:rPr lang="ru-RU" sz="2400" dirty="0" smtClean="0"/>
              <a:t>:</a:t>
            </a:r>
          </a:p>
          <a:p>
            <a:r>
              <a:rPr lang="ru-RU" sz="2400" dirty="0" err="1" smtClean="0"/>
              <a:t>Навскоси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кладу.</a:t>
            </a:r>
          </a:p>
          <a:p>
            <a:r>
              <a:rPr lang="ru-RU" sz="2400" dirty="0" smtClean="0"/>
              <a:t>Ручку я </a:t>
            </a:r>
            <a:r>
              <a:rPr lang="ru-RU" sz="2400" dirty="0" err="1" smtClean="0"/>
              <a:t>отак</a:t>
            </a:r>
            <a:r>
              <a:rPr lang="ru-RU" sz="2400" dirty="0" smtClean="0"/>
              <a:t> </a:t>
            </a:r>
            <a:r>
              <a:rPr lang="ru-RU" sz="2400" dirty="0" err="1" smtClean="0"/>
              <a:t>тримаю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Сяду  </a:t>
            </a:r>
            <a:r>
              <a:rPr lang="ru-RU" sz="2400" dirty="0" err="1" smtClean="0"/>
              <a:t>рівно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зігнусь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Буду я </a:t>
            </a:r>
            <a:r>
              <a:rPr lang="ru-RU" sz="2400" dirty="0" err="1" smtClean="0"/>
              <a:t>писати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вправно</a:t>
            </a:r>
            <a:endParaRPr lang="ru-RU" sz="2400" dirty="0" smtClean="0"/>
          </a:p>
          <a:p>
            <a:r>
              <a:rPr lang="ru-RU" sz="2400" dirty="0" smtClean="0"/>
              <a:t>До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я берусь.</a:t>
            </a:r>
          </a:p>
          <a:p>
            <a:r>
              <a:rPr lang="ru-RU" sz="2400" dirty="0" smtClean="0"/>
              <a:t>–  Разом </a:t>
            </a:r>
            <a:r>
              <a:rPr lang="ru-RU" sz="2400" dirty="0" err="1" smtClean="0"/>
              <a:t>з</a:t>
            </a:r>
            <a:r>
              <a:rPr lang="ru-RU" sz="2400" dirty="0" smtClean="0"/>
              <a:t> Лисичкою </a:t>
            </a:r>
            <a:r>
              <a:rPr lang="ru-RU" sz="2400" dirty="0" err="1" smtClean="0"/>
              <a:t>запишемо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каліграфічну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хвилинку</a:t>
            </a:r>
            <a:r>
              <a:rPr lang="ru-RU" sz="2400" dirty="0" smtClean="0"/>
              <a:t>:            </a:t>
            </a:r>
          </a:p>
          <a:p>
            <a:r>
              <a:rPr lang="ru-RU" sz="2400" dirty="0" smtClean="0"/>
              <a:t> </a:t>
            </a:r>
            <a:r>
              <a:rPr lang="ru-RU" sz="2400" dirty="0" err="1" smtClean="0"/>
              <a:t>числовий</a:t>
            </a:r>
            <a:r>
              <a:rPr lang="ru-RU" sz="2400" dirty="0" smtClean="0"/>
              <a:t> ряд 0-10.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3687"/>
            <a:ext cx="3748216" cy="444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3374"/>
              </a:solidFill>
            </a:endParaRPr>
          </a:p>
        </p:txBody>
      </p:sp>
      <p:pic>
        <p:nvPicPr>
          <p:cNvPr id="25602" name="Picture 2" descr="https://fc.vseosvita.ua/000022-f7a6/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09535" y="140043"/>
            <a:ext cx="4786184" cy="10626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Гра</a:t>
            </a:r>
            <a:r>
              <a:rPr lang="ru-RU" b="1" dirty="0" smtClean="0"/>
              <a:t> 4 «</a:t>
            </a:r>
            <a:r>
              <a:rPr lang="ru-RU" b="1" dirty="0" err="1" smtClean="0"/>
              <a:t>Зайчикова</a:t>
            </a:r>
            <a:r>
              <a:rPr lang="ru-RU" b="1" dirty="0" smtClean="0"/>
              <a:t> математика».</a:t>
            </a:r>
            <a:r>
              <a:rPr lang="ru-RU" b="1" i="1" dirty="0" smtClean="0"/>
              <a:t> </a:t>
            </a:r>
            <a:r>
              <a:rPr lang="ru-RU" dirty="0" err="1" smtClean="0"/>
              <a:t>Допоможи</a:t>
            </a:r>
            <a:r>
              <a:rPr lang="ru-RU" dirty="0" smtClean="0"/>
              <a:t> зайчику «</a:t>
            </a:r>
            <a:r>
              <a:rPr lang="ru-RU" dirty="0" err="1" smtClean="0"/>
              <a:t>зібрати</a:t>
            </a:r>
            <a:r>
              <a:rPr lang="ru-RU" dirty="0" smtClean="0"/>
              <a:t>» капусту в </a:t>
            </a:r>
            <a:r>
              <a:rPr lang="ru-RU" dirty="0" err="1" smtClean="0"/>
              <a:t>кошик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числом 10.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29" y="-115330"/>
            <a:ext cx="9259329" cy="69733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9470" y="0"/>
            <a:ext cx="8699157" cy="1861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600" b="1" dirty="0" smtClean="0">
                <a:ln w="0"/>
                <a:solidFill>
                  <a:srgbClr val="003374"/>
                </a:solidFill>
                <a:latin typeface="+mn-lt"/>
              </a:rPr>
              <a:t>Мовні ігри</a:t>
            </a:r>
            <a:endParaRPr lang="en-US" sz="6600" b="1" dirty="0">
              <a:ln w="0"/>
              <a:solidFill>
                <a:srgbClr val="003374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3374"/>
              </a:solidFill>
            </a:endParaRPr>
          </a:p>
        </p:txBody>
      </p:sp>
      <p:pic>
        <p:nvPicPr>
          <p:cNvPr id="2457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7419" y="-155274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3374"/>
                </a:solidFill>
              </a:rPr>
              <a:t>Мовленнєва гра  -  “ Хто? Що?”</a:t>
            </a:r>
            <a:endParaRPr lang="en-US" dirty="0">
              <a:solidFill>
                <a:srgbClr val="003374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06305" y="1535184"/>
            <a:ext cx="66105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Verdana" pitchFamily="34" charset="0"/>
                <a:cs typeface="Arial" pitchFamily="34" charset="0"/>
              </a:rPr>
              <a:t>Мета.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Verdana" pitchFamily="34" charset="0"/>
                <a:cs typeface="Arial" pitchFamily="34" charset="0"/>
              </a:rPr>
              <a:t>Узагальнити знання дітей про слова – назви істот та неістот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Verdana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i="1" dirty="0" smtClean="0">
              <a:solidFill>
                <a:srgbClr val="339966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1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i="1" dirty="0" smtClean="0">
              <a:solidFill>
                <a:srgbClr val="339966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Verdana" pitchFamily="34" charset="0"/>
                <a:cs typeface="Arial" pitchFamily="34" charset="0"/>
              </a:rPr>
              <a:t>Ігрова дія. 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Зараз ми потренуємо ваші долоньки.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Verdana" pitchFamily="34" charset="0"/>
                <a:cs typeface="Arial" pitchFamily="34" charset="0"/>
              </a:rPr>
              <a:t>Правила гри: 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вихователь називає слова – назви істот та неістот, учні мають плескати в долоні один раз, на ті слова, які відповідають на питання (хто</a:t>
            </a:r>
            <a:r>
              <a:rPr kumimoji="0" lang="uk-UA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?), та два рази на питання (що?).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89470" y="0"/>
            <a:ext cx="8699157" cy="18617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latin typeface="+mn-lt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7794" y="370703"/>
            <a:ext cx="8155459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Мовленнєва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 гра - </a:t>
            </a:r>
            <a:r>
              <a:rPr kumimoji="0" lang="uk-UA" sz="36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“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Arial" pitchFamily="34" charset="0"/>
              </a:rPr>
              <a:t>Білочка”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600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solidFill>
                <a:srgbClr val="FF0000"/>
              </a:solidFill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Verdana" pitchFamily="34" charset="0"/>
                <a:cs typeface="Arial" pitchFamily="34" charset="0"/>
              </a:rPr>
              <a:t>                                               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Verdana" pitchFamily="34" charset="0"/>
                <a:cs typeface="Arial" pitchFamily="34" charset="0"/>
              </a:rPr>
              <a:t>                                                               </a:t>
            </a:r>
          </a:p>
        </p:txBody>
      </p:sp>
      <p:pic>
        <p:nvPicPr>
          <p:cNvPr id="29699" name="Picture 3" descr="Ð ÐµÐ·ÑÐ»ÑÑÐ°Ñ Ð¿Ð¾ÑÑÐºÑ Ð·Ð¾Ð±ÑÐ°Ð¶ÐµÐ½Ñ Ð·Ð° Ð·Ð°Ð¿Ð¸ÑÐ¾Ð¼ &quot;Ð±ÑÐ»Ð¾ÑÐº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08" y="1664043"/>
            <a:ext cx="4999394" cy="5066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17989" y="1499286"/>
            <a:ext cx="4028300" cy="4786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8000"/>
                </a:solidFill>
                <a:latin typeface="Verdana" pitchFamily="34" charset="0"/>
                <a:cs typeface="Arial" pitchFamily="34" charset="0"/>
              </a:rPr>
              <a:t>Мета.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uk-UA" sz="1400" b="1" i="1" dirty="0" smtClean="0">
                <a:solidFill>
                  <a:srgbClr val="339966"/>
                </a:solidFill>
                <a:latin typeface="Verdana" pitchFamily="34" charset="0"/>
                <a:cs typeface="Arial" pitchFamily="34" charset="0"/>
              </a:rPr>
              <a:t>Формувати у дітей уміння об’єднувати                                                                                                      склади у слова.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339966"/>
                </a:solidFill>
                <a:latin typeface="Verdana" pitchFamily="34" charset="0"/>
                <a:cs typeface="Arial" pitchFamily="34" charset="0"/>
              </a:rPr>
              <a:t>Обладнання: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малюнок із зображенням білочки, зображення грибів з написаними на них складами.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339966"/>
                </a:solidFill>
                <a:latin typeface="Verdana" pitchFamily="34" charset="0"/>
                <a:cs typeface="Arial" pitchFamily="34" charset="0"/>
              </a:rPr>
              <a:t>Ігрова дія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. Допоможіть білочці зібрати грибочки та прочитати, що на них написано.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008000"/>
                </a:solidFill>
                <a:latin typeface="Verdana" pitchFamily="34" charset="0"/>
                <a:cs typeface="Arial" pitchFamily="34" charset="0"/>
              </a:rPr>
              <a:t>Правила гри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: білочка стрибає з одного грибочка на інший, а діти в цей час читають склади і утворюють з них слова.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Пра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    </a:t>
            </a:r>
            <a:r>
              <a:rPr lang="uk-UA" sz="14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го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   а  ця   </a:t>
            </a:r>
            <a:r>
              <a:rPr lang="uk-UA" sz="1400" b="1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ду</a:t>
            </a:r>
            <a:r>
              <a:rPr lang="uk-UA" sz="1400" b="1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   лінь   ну    є,   мар    є.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  1   3    6   2    4     7   9     5     8     10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3085"/>
            <a:ext cx="7477382" cy="122288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rgbClr val="00337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362" y="659027"/>
            <a:ext cx="62566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Назвати</a:t>
            </a:r>
            <a:r>
              <a:rPr lang="ru-RU" sz="3600" dirty="0" smtClean="0">
                <a:solidFill>
                  <a:srgbClr val="FF0000"/>
                </a:solidFill>
              </a:rPr>
              <a:t> одним словом: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Карась, щука, сом - … ( </a:t>
            </a:r>
            <a:r>
              <a:rPr lang="ru-RU" dirty="0" err="1" smtClean="0"/>
              <a:t>риба</a:t>
            </a:r>
            <a:r>
              <a:rPr lang="ru-RU" dirty="0" smtClean="0"/>
              <a:t>). </a:t>
            </a:r>
            <a:br>
              <a:rPr lang="ru-RU" dirty="0" smtClean="0"/>
            </a:br>
            <a:r>
              <a:rPr lang="ru-RU" dirty="0" err="1" smtClean="0"/>
              <a:t>Ластівка</a:t>
            </a:r>
            <a:r>
              <a:rPr lang="ru-RU" dirty="0" smtClean="0"/>
              <a:t>, соловей, </a:t>
            </a:r>
            <a:r>
              <a:rPr lang="ru-RU" dirty="0" err="1" smtClean="0"/>
              <a:t>синиця</a:t>
            </a:r>
            <a:r>
              <a:rPr lang="ru-RU" dirty="0" smtClean="0"/>
              <a:t> - … ( птахи). </a:t>
            </a:r>
            <a:br>
              <a:rPr lang="ru-RU" dirty="0" smtClean="0"/>
            </a:br>
            <a:r>
              <a:rPr lang="ru-RU" dirty="0" smtClean="0"/>
              <a:t>Липа, дуб, сосна - … ( дерева).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8044" y="2215978"/>
            <a:ext cx="53793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4000" dirty="0" err="1" smtClean="0">
                <a:solidFill>
                  <a:srgbClr val="FF0000"/>
                </a:solidFill>
              </a:rPr>
              <a:t>Хто</a:t>
            </a:r>
            <a:r>
              <a:rPr lang="ru-RU" sz="4000" dirty="0" smtClean="0">
                <a:solidFill>
                  <a:srgbClr val="FF0000"/>
                </a:solidFill>
              </a:rPr>
              <a:t> як </a:t>
            </a:r>
            <a:r>
              <a:rPr lang="ru-RU" sz="4000" dirty="0" err="1" smtClean="0">
                <a:solidFill>
                  <a:srgbClr val="FF0000"/>
                </a:solidFill>
              </a:rPr>
              <a:t>пересувається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dirty="0" err="1" smtClean="0"/>
              <a:t>Білка</a:t>
            </a:r>
            <a:r>
              <a:rPr lang="ru-RU" dirty="0" smtClean="0"/>
              <a:t> - … </a:t>
            </a:r>
            <a:r>
              <a:rPr lang="ru-RU" dirty="0" err="1" smtClean="0"/>
              <a:t>стрибає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Кінь</a:t>
            </a:r>
            <a:r>
              <a:rPr lang="ru-RU" dirty="0" smtClean="0"/>
              <a:t> - … </a:t>
            </a:r>
            <a:r>
              <a:rPr lang="ru-RU" dirty="0" err="1" smtClean="0"/>
              <a:t>бігає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Риба</a:t>
            </a:r>
            <a:r>
              <a:rPr lang="ru-RU" dirty="0" smtClean="0"/>
              <a:t> - … </a:t>
            </a:r>
            <a:r>
              <a:rPr lang="ru-RU" dirty="0" err="1" smtClean="0"/>
              <a:t>плаває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Метелик</a:t>
            </a:r>
            <a:r>
              <a:rPr lang="ru-RU" dirty="0" smtClean="0"/>
              <a:t> - … </a:t>
            </a:r>
            <a:r>
              <a:rPr lang="ru-RU" dirty="0" err="1" smtClean="0"/>
              <a:t>літає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Рак - … </a:t>
            </a:r>
            <a:r>
              <a:rPr lang="ru-RU" dirty="0" err="1" smtClean="0"/>
              <a:t>повзає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6809" y="4596715"/>
            <a:ext cx="5395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600" dirty="0" err="1" smtClean="0">
                <a:solidFill>
                  <a:srgbClr val="FF0000"/>
                </a:solidFill>
              </a:rPr>
              <a:t>Порівняти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ознаки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предметів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err="1" smtClean="0"/>
              <a:t>Сніг</a:t>
            </a:r>
            <a:r>
              <a:rPr lang="ru-RU" dirty="0" smtClean="0"/>
              <a:t> </a:t>
            </a:r>
            <a:r>
              <a:rPr lang="ru-RU" dirty="0" err="1" smtClean="0"/>
              <a:t>м’який</a:t>
            </a:r>
            <a:r>
              <a:rPr lang="ru-RU" dirty="0" smtClean="0"/>
              <a:t>, а </a:t>
            </a:r>
            <a:r>
              <a:rPr lang="ru-RU" dirty="0" err="1" smtClean="0"/>
              <a:t>лід</a:t>
            </a:r>
            <a:r>
              <a:rPr lang="ru-RU" dirty="0" smtClean="0"/>
              <a:t> - … </a:t>
            </a:r>
            <a:r>
              <a:rPr lang="ru-RU" dirty="0" err="1" smtClean="0"/>
              <a:t>твердий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Яблуко</a:t>
            </a:r>
            <a:r>
              <a:rPr lang="ru-RU" dirty="0" smtClean="0"/>
              <a:t> – солодке, а </a:t>
            </a:r>
            <a:r>
              <a:rPr lang="ru-RU" dirty="0" err="1" smtClean="0"/>
              <a:t>а</a:t>
            </a:r>
            <a:r>
              <a:rPr lang="ru-RU" dirty="0" smtClean="0"/>
              <a:t> лимон - … </a:t>
            </a:r>
            <a:r>
              <a:rPr lang="ru-RU" dirty="0" err="1" smtClean="0"/>
              <a:t>кислий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Помідор</a:t>
            </a:r>
            <a:r>
              <a:rPr lang="ru-RU" dirty="0" smtClean="0"/>
              <a:t> – </a:t>
            </a:r>
            <a:r>
              <a:rPr lang="ru-RU" dirty="0" err="1" smtClean="0"/>
              <a:t>червоний</a:t>
            </a:r>
            <a:r>
              <a:rPr lang="ru-RU" dirty="0" smtClean="0"/>
              <a:t>, а </a:t>
            </a:r>
            <a:r>
              <a:rPr lang="ru-RU" dirty="0" err="1" smtClean="0"/>
              <a:t>огірок</a:t>
            </a:r>
            <a:r>
              <a:rPr lang="ru-RU" dirty="0" smtClean="0"/>
              <a:t> - … </a:t>
            </a:r>
            <a:r>
              <a:rPr lang="ru-RU" dirty="0" err="1" smtClean="0"/>
              <a:t>зелений</a:t>
            </a:r>
            <a:r>
              <a:rPr lang="ru-RU" dirty="0" smtClean="0"/>
              <a:t>.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3085"/>
            <a:ext cx="7469144" cy="748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Мовленнєва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гра</a:t>
            </a:r>
            <a:r>
              <a:rPr lang="ru-RU" dirty="0" smtClean="0">
                <a:solidFill>
                  <a:srgbClr val="FF0000"/>
                </a:solidFill>
              </a:rPr>
              <a:t> - «ПРАВДА ЧИ НІ»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362" y="659027"/>
            <a:ext cx="6256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1438" y="1305342"/>
            <a:ext cx="6285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Мета: </a:t>
            </a:r>
            <a:r>
              <a:rPr lang="ru-RU" dirty="0" err="1" smtClean="0"/>
              <a:t>формувати</a:t>
            </a:r>
            <a:r>
              <a:rPr lang="ru-RU" dirty="0" smtClean="0"/>
              <a:t> в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сприймати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 smtClean="0"/>
              <a:t> як </a:t>
            </a:r>
            <a:r>
              <a:rPr lang="ru-RU" dirty="0" err="1" smtClean="0"/>
              <a:t>синтаксичну</a:t>
            </a:r>
            <a:r>
              <a:rPr lang="ru-RU" dirty="0" smtClean="0"/>
              <a:t> </a:t>
            </a:r>
            <a:r>
              <a:rPr lang="ru-RU" dirty="0" err="1" smtClean="0"/>
              <a:t>одиницю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Обладнання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фішки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зеленого </a:t>
            </a:r>
            <a:r>
              <a:rPr lang="ru-RU" dirty="0" err="1" smtClean="0"/>
              <a:t>кольорів</a:t>
            </a:r>
            <a:r>
              <a:rPr lang="ru-RU" dirty="0" smtClean="0"/>
              <a:t> для кожного </a:t>
            </a:r>
            <a:r>
              <a:rPr lang="ru-RU" dirty="0" err="1" smtClean="0"/>
              <a:t>учня</a:t>
            </a:r>
            <a:r>
              <a:rPr lang="ru-RU" dirty="0" smtClean="0"/>
              <a:t>, </a:t>
            </a:r>
            <a:r>
              <a:rPr lang="ru-RU" dirty="0" err="1" smtClean="0"/>
              <a:t>малюнок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Незнайка.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гри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err="1" smtClean="0"/>
              <a:t>Вихователь</a:t>
            </a:r>
            <a:r>
              <a:rPr lang="ru-RU" dirty="0" smtClean="0"/>
              <a:t> </a:t>
            </a:r>
            <a:r>
              <a:rPr lang="ru-RU" dirty="0" err="1" smtClean="0"/>
              <a:t>зачитує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правдиве</a:t>
            </a:r>
            <a:r>
              <a:rPr lang="ru-RU" dirty="0" smtClean="0"/>
              <a:t>,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піднімають</a:t>
            </a:r>
            <a:r>
              <a:rPr lang="ru-RU" dirty="0" smtClean="0"/>
              <a:t> </a:t>
            </a:r>
            <a:r>
              <a:rPr lang="ru-RU" dirty="0" err="1" smtClean="0"/>
              <a:t>зелену</a:t>
            </a:r>
            <a:r>
              <a:rPr lang="ru-RU" dirty="0" smtClean="0"/>
              <a:t> </a:t>
            </a:r>
            <a:r>
              <a:rPr lang="ru-RU" dirty="0" err="1" smtClean="0"/>
              <a:t>картку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хибне</a:t>
            </a:r>
            <a:r>
              <a:rPr lang="ru-RU" dirty="0" smtClean="0"/>
              <a:t> - </a:t>
            </a:r>
            <a:r>
              <a:rPr lang="ru-RU" dirty="0" err="1" smtClean="0"/>
              <a:t>червону</a:t>
            </a:r>
            <a:r>
              <a:rPr lang="ru-RU" dirty="0" smtClean="0"/>
              <a:t>.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пояснює</a:t>
            </a:r>
            <a:r>
              <a:rPr lang="ru-RU" dirty="0" smtClean="0"/>
              <a:t> </a:t>
            </a:r>
            <a:r>
              <a:rPr lang="ru-RU" dirty="0" err="1" smtClean="0"/>
              <a:t>Незнайкові</a:t>
            </a:r>
            <a:r>
              <a:rPr lang="ru-RU" dirty="0" smtClean="0"/>
              <a:t>, яка у </a:t>
            </a:r>
            <a:r>
              <a:rPr lang="ru-RU" dirty="0" err="1" smtClean="0"/>
              <a:t>реченні</a:t>
            </a:r>
            <a:r>
              <a:rPr lang="ru-RU" dirty="0" smtClean="0"/>
              <a:t> </a:t>
            </a:r>
            <a:r>
              <a:rPr lang="ru-RU" dirty="0" err="1" smtClean="0"/>
              <a:t>помилка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Приклади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речень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</a:p>
          <a:p>
            <a:r>
              <a:rPr lang="ru-RU" dirty="0" err="1" smtClean="0"/>
              <a:t>Узимку</a:t>
            </a:r>
            <a:r>
              <a:rPr lang="ru-RU" dirty="0" smtClean="0"/>
              <a:t> кури </a:t>
            </a:r>
            <a:r>
              <a:rPr lang="ru-RU" dirty="0" err="1" smtClean="0"/>
              <a:t>відлітають</a:t>
            </a:r>
            <a:r>
              <a:rPr lang="ru-RU" dirty="0" smtClean="0"/>
              <a:t> у </a:t>
            </a:r>
            <a:r>
              <a:rPr lang="ru-RU" dirty="0" err="1" smtClean="0"/>
              <a:t>теплі</a:t>
            </a:r>
            <a:r>
              <a:rPr lang="ru-RU" dirty="0" smtClean="0"/>
              <a:t> </a:t>
            </a:r>
            <a:r>
              <a:rPr lang="ru-RU" dirty="0" err="1" smtClean="0"/>
              <a:t>краї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Подорожник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корисна</a:t>
            </a:r>
            <a:r>
              <a:rPr lang="ru-RU" dirty="0" smtClean="0"/>
              <a:t> </a:t>
            </a:r>
            <a:r>
              <a:rPr lang="ru-RU" dirty="0" err="1" smtClean="0"/>
              <a:t>лікарська</a:t>
            </a:r>
            <a:r>
              <a:rPr lang="ru-RU" dirty="0" smtClean="0"/>
              <a:t> </a:t>
            </a:r>
            <a:r>
              <a:rPr lang="ru-RU" dirty="0" err="1" smtClean="0"/>
              <a:t>рослина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яблуні</a:t>
            </a:r>
            <a:r>
              <a:rPr lang="ru-RU" dirty="0" smtClean="0"/>
              <a:t> </a:t>
            </a:r>
            <a:r>
              <a:rPr lang="ru-RU" dirty="0" err="1" smtClean="0"/>
              <a:t>виросло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смачних</a:t>
            </a:r>
            <a:r>
              <a:rPr lang="ru-RU" dirty="0" smtClean="0"/>
              <a:t> </a:t>
            </a:r>
            <a:r>
              <a:rPr lang="ru-RU" dirty="0" err="1" smtClean="0"/>
              <a:t>шишок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У сосновому </a:t>
            </a:r>
            <a:r>
              <a:rPr lang="ru-RU" dirty="0" err="1" smtClean="0"/>
              <a:t>лісі</a:t>
            </a:r>
            <a:r>
              <a:rPr lang="ru-RU" dirty="0" smtClean="0"/>
              <a:t> ми </a:t>
            </a:r>
            <a:r>
              <a:rPr lang="ru-RU" dirty="0" err="1" smtClean="0"/>
              <a:t>збирали</a:t>
            </a:r>
            <a:r>
              <a:rPr lang="ru-RU" dirty="0" smtClean="0"/>
              <a:t> </a:t>
            </a:r>
            <a:r>
              <a:rPr lang="ru-RU" dirty="0" err="1" smtClean="0"/>
              <a:t>моркву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Сова вдень спить, а </a:t>
            </a:r>
            <a:r>
              <a:rPr lang="ru-RU" dirty="0" err="1" smtClean="0"/>
              <a:t>вночі</a:t>
            </a:r>
            <a:r>
              <a:rPr lang="ru-RU" dirty="0" smtClean="0"/>
              <a:t> </a:t>
            </a:r>
            <a:r>
              <a:rPr lang="ru-RU" dirty="0" err="1" smtClean="0"/>
              <a:t>шукає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22" name="Picture 2" descr="Ð ÐµÐ·ÑÐ»ÑÑÐ°Ñ Ð¿Ð¾ÑÑÐºÑ Ð·Ð¾Ð±ÑÐ°Ð¶ÐµÐ½Ñ Ð·Ð° Ð·Ð°Ð¿Ð¸ÑÐ¾Ð¼ &quot;Ð½ÐµÐ·Ð½Ð°Ð¹ÐºÐ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74573"/>
            <a:ext cx="2693773" cy="5383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3374"/>
              </a:solidFill>
            </a:endParaRPr>
          </a:p>
        </p:txBody>
      </p:sp>
      <p:pic>
        <p:nvPicPr>
          <p:cNvPr id="32773" name="Picture 5" descr="Ð ÐµÐ·ÑÐ»ÑÑÐ°Ñ Ð¿Ð¾ÑÑÐºÑ Ð·Ð¾Ð±ÑÐ°Ð¶ÐµÐ½Ñ Ð·Ð° Ð·Ð°Ð¿Ð¸ÑÐ¾Ð¼ &quot;ÐºÐ°ÑÑÐ¸Ð½ÐºÐ° Ð¼Ð¾Ð»Ð¾Ð´ÑÑ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217773" y="0"/>
            <a:ext cx="4522572" cy="10297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Дякую за урок! Ви молодці!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29" y="-115330"/>
            <a:ext cx="9259329" cy="69733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9470" y="181232"/>
            <a:ext cx="8699157" cy="1713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031857" cy="67544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Діти сьогодні до нас завітали гості, давайте повернемося і привітаємося з ними. Гості приносять радість до дому тому і наші гості принесли світло до нашого </a:t>
            </a:r>
            <a:r>
              <a:rPr lang="uk-UA" dirty="0" err="1" smtClean="0"/>
              <a:t>класу.Вони</a:t>
            </a:r>
            <a:r>
              <a:rPr lang="uk-UA" dirty="0" smtClean="0"/>
              <a:t> прийшли подивитися як ми навчилися з вами швидко і гарно   виконувати завдання. Тож покажемо на що ми здатні. Давайте я прочитаю вам наш організаційний вірш.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Ми граючись навчаємось,                                                                                                                            Навчаючись ми граємось..                                                                                                                                                                           Ну і звичайно у грі,                     </a:t>
            </a:r>
          </a:p>
          <a:p>
            <a:pPr algn="ctr"/>
            <a:r>
              <a:rPr lang="uk-UA" dirty="0" smtClean="0"/>
              <a:t>Ми завжди розвиваємось.</a:t>
            </a:r>
          </a:p>
          <a:p>
            <a:pPr algn="ctr"/>
            <a:r>
              <a:rPr lang="uk-UA" dirty="0" smtClean="0"/>
              <a:t>Працюватимемо старанно,</a:t>
            </a:r>
          </a:p>
          <a:p>
            <a:pPr algn="ctr"/>
            <a:r>
              <a:rPr lang="uk-UA" dirty="0" smtClean="0"/>
              <a:t>Щоб почути у кінці.</a:t>
            </a:r>
          </a:p>
          <a:p>
            <a:pPr algn="ctr"/>
            <a:r>
              <a:rPr lang="uk-UA" dirty="0" smtClean="0"/>
              <a:t>Що у нашім першім класі,</a:t>
            </a:r>
          </a:p>
          <a:p>
            <a:pPr algn="ctr"/>
            <a:r>
              <a:rPr lang="uk-UA" dirty="0" smtClean="0"/>
              <a:t>Діти просто молодці.</a:t>
            </a:r>
          </a:p>
          <a:p>
            <a:r>
              <a:rPr lang="uk-UA" dirty="0" smtClean="0"/>
              <a:t>До теми заняття:</a:t>
            </a:r>
          </a:p>
          <a:p>
            <a:pPr>
              <a:buFontTx/>
              <a:buChar char="-"/>
            </a:pPr>
            <a:r>
              <a:rPr lang="uk-UA" dirty="0" smtClean="0"/>
              <a:t>Скажіть, яка зараз пора року?</a:t>
            </a:r>
          </a:p>
          <a:p>
            <a:pPr>
              <a:buFontTx/>
              <a:buChar char="-"/>
            </a:pPr>
            <a:r>
              <a:rPr lang="uk-UA" dirty="0" smtClean="0"/>
              <a:t>Скільки місяців є у цій порі року?</a:t>
            </a:r>
          </a:p>
          <a:p>
            <a:pPr>
              <a:buFontTx/>
              <a:buChar char="-"/>
            </a:pPr>
            <a:r>
              <a:rPr lang="uk-UA" dirty="0" smtClean="0"/>
              <a:t>Чи знаєте ви Їх назви?</a:t>
            </a:r>
          </a:p>
          <a:p>
            <a:r>
              <a:rPr lang="uk-UA" dirty="0" smtClean="0"/>
              <a:t>Сьогодні у нас буде заняття з елементами гри.</a:t>
            </a:r>
          </a:p>
          <a:p>
            <a:pPr algn="ctr"/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1726" y="2775728"/>
            <a:ext cx="2857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29" y="-115330"/>
            <a:ext cx="9259329" cy="697333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89470" y="181232"/>
            <a:ext cx="8699157" cy="1713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b="1" dirty="0" smtClean="0">
                <a:ln w="0"/>
                <a:solidFill>
                  <a:srgbClr val="003374"/>
                </a:solidFill>
                <a:latin typeface="+mn-lt"/>
              </a:rPr>
              <a:t>Гра 1 - “ Віршовані задачі “.</a:t>
            </a:r>
            <a:r>
              <a:rPr lang="ru-RU" sz="4400" dirty="0" smtClean="0"/>
              <a:t> </a:t>
            </a:r>
          </a:p>
          <a:p>
            <a:r>
              <a:rPr lang="ru-RU" sz="2400" dirty="0" smtClean="0"/>
              <a:t>Мета: </a:t>
            </a:r>
            <a:r>
              <a:rPr lang="ru-RU" sz="1800" dirty="0" err="1" smtClean="0"/>
              <a:t>розвивати</a:t>
            </a:r>
            <a:r>
              <a:rPr lang="ru-RU" sz="1800" dirty="0" smtClean="0"/>
              <a:t>  </a:t>
            </a:r>
            <a:r>
              <a:rPr lang="ru-RU" sz="1800" dirty="0" err="1" smtClean="0"/>
              <a:t>логічне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мислення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увагу</a:t>
            </a:r>
            <a:r>
              <a:rPr lang="ru-RU" sz="1800" dirty="0" smtClean="0"/>
              <a:t>, </a:t>
            </a:r>
            <a:r>
              <a:rPr lang="ru-RU" sz="1800" dirty="0" err="1" smtClean="0"/>
              <a:t>пам’ять</a:t>
            </a:r>
            <a:r>
              <a:rPr lang="ru-RU" sz="1800" dirty="0" smtClean="0"/>
              <a:t>, </a:t>
            </a:r>
            <a:r>
              <a:rPr lang="ru-RU" sz="1800" dirty="0" err="1" smtClean="0"/>
              <a:t>творчу</a:t>
            </a:r>
            <a:r>
              <a:rPr lang="ru-RU" sz="1800" dirty="0" smtClean="0"/>
              <a:t> </a:t>
            </a:r>
            <a:r>
              <a:rPr lang="ru-RU" sz="1800" dirty="0" err="1" smtClean="0"/>
              <a:t>уяву</a:t>
            </a:r>
            <a:r>
              <a:rPr lang="ru-RU" sz="1800" dirty="0" smtClean="0"/>
              <a:t>;  </a:t>
            </a:r>
            <a:r>
              <a:rPr lang="ru-RU" sz="1800" dirty="0" err="1" smtClean="0"/>
              <a:t>виховувати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інтерес</a:t>
            </a:r>
            <a:r>
              <a:rPr lang="ru-RU" sz="1800" dirty="0" smtClean="0"/>
              <a:t> до  </a:t>
            </a:r>
            <a:r>
              <a:rPr lang="ru-RU" sz="1800" dirty="0" err="1" smtClean="0"/>
              <a:t>навчання</a:t>
            </a:r>
            <a:r>
              <a:rPr lang="ru-RU" sz="1800" dirty="0" smtClean="0"/>
              <a:t>,  математики.</a:t>
            </a:r>
            <a:endParaRPr lang="en-US" sz="1800" b="1" dirty="0">
              <a:ln w="0"/>
              <a:solidFill>
                <a:srgbClr val="003374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95525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3374"/>
              </a:solidFill>
            </a:endParaRPr>
          </a:p>
        </p:txBody>
      </p:sp>
      <p:grpSp>
        <p:nvGrpSpPr>
          <p:cNvPr id="249" name="Group 24"/>
          <p:cNvGrpSpPr>
            <a:grpSpLocks/>
          </p:cNvGrpSpPr>
          <p:nvPr/>
        </p:nvGrpSpPr>
        <p:grpSpPr bwMode="auto">
          <a:xfrm>
            <a:off x="2796366" y="1981200"/>
            <a:ext cx="5867400" cy="701675"/>
            <a:chOff x="1152" y="1248"/>
            <a:chExt cx="3696" cy="442"/>
          </a:xfrm>
        </p:grpSpPr>
        <p:sp>
          <p:nvSpPr>
            <p:cNvPr id="250" name="Freeform 5"/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1773" y="1332"/>
              <a:ext cx="11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2" name="Group 25"/>
          <p:cNvGrpSpPr>
            <a:grpSpLocks/>
          </p:cNvGrpSpPr>
          <p:nvPr/>
        </p:nvGrpSpPr>
        <p:grpSpPr bwMode="auto">
          <a:xfrm>
            <a:off x="2796366" y="2819400"/>
            <a:ext cx="5867400" cy="701675"/>
            <a:chOff x="1152" y="1776"/>
            <a:chExt cx="3696" cy="442"/>
          </a:xfrm>
        </p:grpSpPr>
        <p:sp>
          <p:nvSpPr>
            <p:cNvPr id="253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1773" y="1860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255" name="Group 26"/>
          <p:cNvGrpSpPr>
            <a:grpSpLocks/>
          </p:cNvGrpSpPr>
          <p:nvPr/>
        </p:nvGrpSpPr>
        <p:grpSpPr bwMode="auto">
          <a:xfrm>
            <a:off x="2796366" y="3657600"/>
            <a:ext cx="5867400" cy="701675"/>
            <a:chOff x="1152" y="2304"/>
            <a:chExt cx="3696" cy="442"/>
          </a:xfrm>
        </p:grpSpPr>
        <p:sp>
          <p:nvSpPr>
            <p:cNvPr id="256" name="Freeform 11"/>
            <p:cNvSpPr>
              <a:spLocks/>
            </p:cNvSpPr>
            <p:nvPr/>
          </p:nvSpPr>
          <p:spPr bwMode="gray">
            <a:xfrm>
              <a:off x="1152" y="2304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258" name="Group 27"/>
          <p:cNvGrpSpPr>
            <a:grpSpLocks/>
          </p:cNvGrpSpPr>
          <p:nvPr/>
        </p:nvGrpSpPr>
        <p:grpSpPr bwMode="auto">
          <a:xfrm>
            <a:off x="2796366" y="4572000"/>
            <a:ext cx="5867400" cy="701675"/>
            <a:chOff x="1152" y="2880"/>
            <a:chExt cx="3696" cy="442"/>
          </a:xfrm>
        </p:grpSpPr>
        <p:sp>
          <p:nvSpPr>
            <p:cNvPr id="259" name="Freeform 14"/>
            <p:cNvSpPr>
              <a:spLocks/>
            </p:cNvSpPr>
            <p:nvPr/>
          </p:nvSpPr>
          <p:spPr bwMode="gray">
            <a:xfrm>
              <a:off x="1152" y="2880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BC5C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1773" y="2964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sp>
        <p:nvSpPr>
          <p:cNvPr id="1028" name="AutoShape 4" descr="Ð ÐµÐ·ÑÐ»ÑÑÐ°Ñ Ð¿Ð¾ÑÑÐºÑ Ð·Ð¾Ð±ÑÐ°Ð¶ÐµÐ½Ñ Ð·Ð° Ð·Ð°Ð¿Ð¸ÑÐ¾Ð¼ &quot;ÐºÑÐ¾Ð»Ð¸Ðº Ð²ÑÑÐ° Ð½Ð°ÑÑÐ¾ÑÐ¾Ð¶Ð¸Ð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Ð ÐµÐ·ÑÐ»ÑÑÐ°Ñ Ð¿Ð¾ÑÑÐºÑ Ð·Ð¾Ð±ÑÐ°Ð¶ÐµÐ½Ñ Ð·Ð° Ð·Ð°Ð¿Ð¸ÑÐ¾Ð¼ &quot;ÐºÑÐ¾Ð»Ð¸Ðº Ð²ÑÑÐ° Ð½Ð°ÑÑÐ¾ÑÐ¾Ð¶Ð¸Ð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3"/>
            <a:ext cx="9139227" cy="68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3374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74"/>
                </a:solidFill>
              </a:rPr>
              <a:t>Slide title</a:t>
            </a:r>
            <a:endParaRPr lang="en-US" dirty="0">
              <a:solidFill>
                <a:srgbClr val="003374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96366" y="1981200"/>
            <a:ext cx="5867400" cy="701675"/>
            <a:chOff x="1152" y="1248"/>
            <a:chExt cx="3696" cy="442"/>
          </a:xfrm>
        </p:grpSpPr>
        <p:sp>
          <p:nvSpPr>
            <p:cNvPr id="250" name="Freeform 5"/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1773" y="1332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96366" y="2819400"/>
            <a:ext cx="5867400" cy="701675"/>
            <a:chOff x="1152" y="1776"/>
            <a:chExt cx="3696" cy="442"/>
          </a:xfrm>
        </p:grpSpPr>
        <p:sp>
          <p:nvSpPr>
            <p:cNvPr id="253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1773" y="1860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96366" y="3657600"/>
            <a:ext cx="5867400" cy="701675"/>
            <a:chOff x="1152" y="2304"/>
            <a:chExt cx="3696" cy="442"/>
          </a:xfrm>
        </p:grpSpPr>
        <p:sp>
          <p:nvSpPr>
            <p:cNvPr id="256" name="Freeform 11"/>
            <p:cNvSpPr>
              <a:spLocks/>
            </p:cNvSpPr>
            <p:nvPr/>
          </p:nvSpPr>
          <p:spPr bwMode="gray">
            <a:xfrm>
              <a:off x="1152" y="2304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796366" y="4572000"/>
            <a:ext cx="5867400" cy="701675"/>
            <a:chOff x="1152" y="2880"/>
            <a:chExt cx="3696" cy="442"/>
          </a:xfrm>
        </p:grpSpPr>
        <p:sp>
          <p:nvSpPr>
            <p:cNvPr id="259" name="Freeform 14"/>
            <p:cNvSpPr>
              <a:spLocks/>
            </p:cNvSpPr>
            <p:nvPr/>
          </p:nvSpPr>
          <p:spPr bwMode="gray">
            <a:xfrm>
              <a:off x="1152" y="2880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BC5C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1773" y="2964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" y="1"/>
            <a:ext cx="9139228" cy="686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74"/>
                </a:solidFill>
              </a:rPr>
              <a:t>Slide title</a:t>
            </a:r>
            <a:endParaRPr lang="en-US" dirty="0">
              <a:solidFill>
                <a:srgbClr val="003374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96366" y="1981200"/>
            <a:ext cx="5867400" cy="701675"/>
            <a:chOff x="1152" y="1248"/>
            <a:chExt cx="3696" cy="442"/>
          </a:xfrm>
        </p:grpSpPr>
        <p:sp>
          <p:nvSpPr>
            <p:cNvPr id="250" name="Freeform 5"/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1773" y="1332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96366" y="2819400"/>
            <a:ext cx="5867400" cy="701675"/>
            <a:chOff x="1152" y="1776"/>
            <a:chExt cx="3696" cy="442"/>
          </a:xfrm>
        </p:grpSpPr>
        <p:sp>
          <p:nvSpPr>
            <p:cNvPr id="253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1773" y="1860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96366" y="3657600"/>
            <a:ext cx="5867400" cy="701675"/>
            <a:chOff x="1152" y="2304"/>
            <a:chExt cx="3696" cy="442"/>
          </a:xfrm>
        </p:grpSpPr>
        <p:sp>
          <p:nvSpPr>
            <p:cNvPr id="256" name="Freeform 11"/>
            <p:cNvSpPr>
              <a:spLocks/>
            </p:cNvSpPr>
            <p:nvPr/>
          </p:nvSpPr>
          <p:spPr bwMode="gray">
            <a:xfrm>
              <a:off x="1152" y="2304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796366" y="4572000"/>
            <a:ext cx="5867400" cy="701675"/>
            <a:chOff x="1152" y="2880"/>
            <a:chExt cx="3696" cy="442"/>
          </a:xfrm>
        </p:grpSpPr>
        <p:sp>
          <p:nvSpPr>
            <p:cNvPr id="259" name="Freeform 14"/>
            <p:cNvSpPr>
              <a:spLocks/>
            </p:cNvSpPr>
            <p:nvPr/>
          </p:nvSpPr>
          <p:spPr bwMode="gray">
            <a:xfrm>
              <a:off x="1152" y="2880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BC5C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1773" y="2964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74"/>
                </a:solidFill>
              </a:rPr>
              <a:t>Slide title</a:t>
            </a:r>
            <a:endParaRPr lang="en-US" dirty="0">
              <a:solidFill>
                <a:srgbClr val="003374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796366" y="1981200"/>
            <a:ext cx="5867400" cy="701675"/>
            <a:chOff x="1152" y="1248"/>
            <a:chExt cx="3696" cy="442"/>
          </a:xfrm>
        </p:grpSpPr>
        <p:sp>
          <p:nvSpPr>
            <p:cNvPr id="250" name="Freeform 5"/>
            <p:cNvSpPr>
              <a:spLocks/>
            </p:cNvSpPr>
            <p:nvPr/>
          </p:nvSpPr>
          <p:spPr bwMode="gray">
            <a:xfrm>
              <a:off x="1152" y="1248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C6B56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1773" y="1332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96366" y="2819400"/>
            <a:ext cx="5867400" cy="701675"/>
            <a:chOff x="1152" y="1776"/>
            <a:chExt cx="3696" cy="442"/>
          </a:xfrm>
        </p:grpSpPr>
        <p:sp>
          <p:nvSpPr>
            <p:cNvPr id="253" name="Freeform 8"/>
            <p:cNvSpPr>
              <a:spLocks/>
            </p:cNvSpPr>
            <p:nvPr/>
          </p:nvSpPr>
          <p:spPr bwMode="gray">
            <a:xfrm>
              <a:off x="1152" y="1776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8B081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9"/>
            <p:cNvSpPr>
              <a:spLocks noChangeArrowheads="1"/>
            </p:cNvSpPr>
            <p:nvPr/>
          </p:nvSpPr>
          <p:spPr bwMode="auto">
            <a:xfrm>
              <a:off x="1773" y="1860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2796366" y="3657600"/>
            <a:ext cx="5867400" cy="701675"/>
            <a:chOff x="1152" y="2304"/>
            <a:chExt cx="3696" cy="442"/>
          </a:xfrm>
        </p:grpSpPr>
        <p:sp>
          <p:nvSpPr>
            <p:cNvPr id="256" name="Freeform 11"/>
            <p:cNvSpPr>
              <a:spLocks/>
            </p:cNvSpPr>
            <p:nvPr/>
          </p:nvSpPr>
          <p:spPr bwMode="gray">
            <a:xfrm>
              <a:off x="1152" y="2304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FAFD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2"/>
            <p:cNvSpPr>
              <a:spLocks noChangeArrowheads="1"/>
            </p:cNvSpPr>
            <p:nvPr/>
          </p:nvSpPr>
          <p:spPr bwMode="auto">
            <a:xfrm>
              <a:off x="1773" y="2388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796366" y="4572000"/>
            <a:ext cx="5867400" cy="701675"/>
            <a:chOff x="1152" y="2880"/>
            <a:chExt cx="3696" cy="442"/>
          </a:xfrm>
        </p:grpSpPr>
        <p:sp>
          <p:nvSpPr>
            <p:cNvPr id="259" name="Freeform 14"/>
            <p:cNvSpPr>
              <a:spLocks/>
            </p:cNvSpPr>
            <p:nvPr/>
          </p:nvSpPr>
          <p:spPr bwMode="gray">
            <a:xfrm>
              <a:off x="1152" y="2880"/>
              <a:ext cx="3696" cy="442"/>
            </a:xfrm>
            <a:custGeom>
              <a:avLst/>
              <a:gdLst>
                <a:gd name="T0" fmla="*/ 266 w 4864"/>
                <a:gd name="T1" fmla="*/ 42 h 769"/>
                <a:gd name="T2" fmla="*/ 107 w 4864"/>
                <a:gd name="T3" fmla="*/ 103 h 769"/>
                <a:gd name="T4" fmla="*/ 69 w 4864"/>
                <a:gd name="T5" fmla="*/ 200 h 769"/>
                <a:gd name="T6" fmla="*/ 38 w 4864"/>
                <a:gd name="T7" fmla="*/ 235 h 769"/>
                <a:gd name="T8" fmla="*/ 15 w 4864"/>
                <a:gd name="T9" fmla="*/ 332 h 769"/>
                <a:gd name="T10" fmla="*/ 38 w 4864"/>
                <a:gd name="T11" fmla="*/ 447 h 769"/>
                <a:gd name="T12" fmla="*/ 198 w 4864"/>
                <a:gd name="T13" fmla="*/ 587 h 769"/>
                <a:gd name="T14" fmla="*/ 568 w 4864"/>
                <a:gd name="T15" fmla="*/ 655 h 769"/>
                <a:gd name="T16" fmla="*/ 928 w 4864"/>
                <a:gd name="T17" fmla="*/ 699 h 769"/>
                <a:gd name="T18" fmla="*/ 1751 w 4864"/>
                <a:gd name="T19" fmla="*/ 746 h 769"/>
                <a:gd name="T20" fmla="*/ 2388 w 4864"/>
                <a:gd name="T21" fmla="*/ 739 h 769"/>
                <a:gd name="T22" fmla="*/ 2624 w 4864"/>
                <a:gd name="T23" fmla="*/ 761 h 769"/>
                <a:gd name="T24" fmla="*/ 3030 w 4864"/>
                <a:gd name="T25" fmla="*/ 737 h 769"/>
                <a:gd name="T26" fmla="*/ 3707 w 4864"/>
                <a:gd name="T27" fmla="*/ 640 h 769"/>
                <a:gd name="T28" fmla="*/ 4057 w 4864"/>
                <a:gd name="T29" fmla="*/ 579 h 769"/>
                <a:gd name="T30" fmla="*/ 4225 w 4864"/>
                <a:gd name="T31" fmla="*/ 526 h 769"/>
                <a:gd name="T32" fmla="*/ 4331 w 4864"/>
                <a:gd name="T33" fmla="*/ 508 h 769"/>
                <a:gd name="T34" fmla="*/ 4225 w 4864"/>
                <a:gd name="T35" fmla="*/ 491 h 769"/>
                <a:gd name="T36" fmla="*/ 4346 w 4864"/>
                <a:gd name="T37" fmla="*/ 526 h 769"/>
                <a:gd name="T38" fmla="*/ 4643 w 4864"/>
                <a:gd name="T39" fmla="*/ 455 h 769"/>
                <a:gd name="T40" fmla="*/ 4849 w 4864"/>
                <a:gd name="T41" fmla="*/ 341 h 769"/>
                <a:gd name="T42" fmla="*/ 4674 w 4864"/>
                <a:gd name="T43" fmla="*/ 279 h 769"/>
                <a:gd name="T44" fmla="*/ 4110 w 4864"/>
                <a:gd name="T45" fmla="*/ 297 h 769"/>
                <a:gd name="T46" fmla="*/ 4293 w 4864"/>
                <a:gd name="T47" fmla="*/ 297 h 769"/>
                <a:gd name="T48" fmla="*/ 4651 w 4864"/>
                <a:gd name="T49" fmla="*/ 200 h 769"/>
                <a:gd name="T50" fmla="*/ 4514 w 4864"/>
                <a:gd name="T51" fmla="*/ 147 h 769"/>
                <a:gd name="T52" fmla="*/ 3920 w 4864"/>
                <a:gd name="T53" fmla="*/ 174 h 769"/>
                <a:gd name="T54" fmla="*/ 3966 w 4864"/>
                <a:gd name="T55" fmla="*/ 147 h 769"/>
                <a:gd name="T56" fmla="*/ 3578 w 4864"/>
                <a:gd name="T57" fmla="*/ 121 h 769"/>
                <a:gd name="T58" fmla="*/ 3159 w 4864"/>
                <a:gd name="T59" fmla="*/ 165 h 769"/>
                <a:gd name="T60" fmla="*/ 2260 w 4864"/>
                <a:gd name="T61" fmla="*/ 187 h 769"/>
                <a:gd name="T62" fmla="*/ 1880 w 4864"/>
                <a:gd name="T63" fmla="*/ 175 h 769"/>
                <a:gd name="T64" fmla="*/ 1460 w 4864"/>
                <a:gd name="T65" fmla="*/ 175 h 769"/>
                <a:gd name="T66" fmla="*/ 967 w 4864"/>
                <a:gd name="T67" fmla="*/ 130 h 769"/>
                <a:gd name="T68" fmla="*/ 746 w 4864"/>
                <a:gd name="T69" fmla="*/ 59 h 769"/>
                <a:gd name="T70" fmla="*/ 472 w 4864"/>
                <a:gd name="T71" fmla="*/ 6 h 769"/>
                <a:gd name="T72" fmla="*/ 306 w 4864"/>
                <a:gd name="T73" fmla="*/ 4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64" h="769">
                  <a:moveTo>
                    <a:pt x="306" y="4"/>
                  </a:moveTo>
                  <a:cubicBezTo>
                    <a:pt x="265" y="21"/>
                    <a:pt x="307" y="25"/>
                    <a:pt x="266" y="42"/>
                  </a:cubicBezTo>
                  <a:cubicBezTo>
                    <a:pt x="228" y="27"/>
                    <a:pt x="225" y="21"/>
                    <a:pt x="167" y="42"/>
                  </a:cubicBezTo>
                  <a:cubicBezTo>
                    <a:pt x="141" y="52"/>
                    <a:pt x="142" y="90"/>
                    <a:pt x="107" y="103"/>
                  </a:cubicBezTo>
                  <a:cubicBezTo>
                    <a:pt x="84" y="130"/>
                    <a:pt x="69" y="156"/>
                    <a:pt x="46" y="182"/>
                  </a:cubicBezTo>
                  <a:cubicBezTo>
                    <a:pt x="53" y="188"/>
                    <a:pt x="61" y="196"/>
                    <a:pt x="69" y="200"/>
                  </a:cubicBezTo>
                  <a:cubicBezTo>
                    <a:pt x="76" y="204"/>
                    <a:pt x="94" y="200"/>
                    <a:pt x="91" y="209"/>
                  </a:cubicBezTo>
                  <a:cubicBezTo>
                    <a:pt x="89" y="218"/>
                    <a:pt x="47" y="232"/>
                    <a:pt x="38" y="235"/>
                  </a:cubicBezTo>
                  <a:cubicBezTo>
                    <a:pt x="20" y="298"/>
                    <a:pt x="37" y="278"/>
                    <a:pt x="0" y="306"/>
                  </a:cubicBezTo>
                  <a:cubicBezTo>
                    <a:pt x="5" y="314"/>
                    <a:pt x="11" y="322"/>
                    <a:pt x="15" y="332"/>
                  </a:cubicBezTo>
                  <a:cubicBezTo>
                    <a:pt x="27" y="345"/>
                    <a:pt x="65" y="366"/>
                    <a:pt x="69" y="385"/>
                  </a:cubicBezTo>
                  <a:cubicBezTo>
                    <a:pt x="71" y="398"/>
                    <a:pt x="28" y="428"/>
                    <a:pt x="38" y="447"/>
                  </a:cubicBezTo>
                  <a:cubicBezTo>
                    <a:pt x="28" y="480"/>
                    <a:pt x="110" y="494"/>
                    <a:pt x="129" y="499"/>
                  </a:cubicBezTo>
                  <a:cubicBezTo>
                    <a:pt x="157" y="521"/>
                    <a:pt x="162" y="579"/>
                    <a:pt x="198" y="587"/>
                  </a:cubicBezTo>
                  <a:cubicBezTo>
                    <a:pt x="275" y="607"/>
                    <a:pt x="321" y="631"/>
                    <a:pt x="400" y="635"/>
                  </a:cubicBezTo>
                  <a:cubicBezTo>
                    <a:pt x="471" y="643"/>
                    <a:pt x="513" y="654"/>
                    <a:pt x="568" y="655"/>
                  </a:cubicBezTo>
                  <a:cubicBezTo>
                    <a:pt x="628" y="661"/>
                    <a:pt x="700" y="664"/>
                    <a:pt x="760" y="671"/>
                  </a:cubicBezTo>
                  <a:cubicBezTo>
                    <a:pt x="817" y="693"/>
                    <a:pt x="869" y="677"/>
                    <a:pt x="928" y="699"/>
                  </a:cubicBezTo>
                  <a:cubicBezTo>
                    <a:pt x="1070" y="753"/>
                    <a:pt x="1355" y="693"/>
                    <a:pt x="1355" y="693"/>
                  </a:cubicBezTo>
                  <a:cubicBezTo>
                    <a:pt x="1539" y="731"/>
                    <a:pt x="1520" y="737"/>
                    <a:pt x="1751" y="746"/>
                  </a:cubicBezTo>
                  <a:cubicBezTo>
                    <a:pt x="1912" y="769"/>
                    <a:pt x="1924" y="727"/>
                    <a:pt x="2228" y="743"/>
                  </a:cubicBezTo>
                  <a:cubicBezTo>
                    <a:pt x="2298" y="752"/>
                    <a:pt x="2337" y="736"/>
                    <a:pt x="2388" y="739"/>
                  </a:cubicBezTo>
                  <a:cubicBezTo>
                    <a:pt x="2439" y="742"/>
                    <a:pt x="2496" y="758"/>
                    <a:pt x="2535" y="762"/>
                  </a:cubicBezTo>
                  <a:cubicBezTo>
                    <a:pt x="2574" y="766"/>
                    <a:pt x="2586" y="753"/>
                    <a:pt x="2624" y="761"/>
                  </a:cubicBezTo>
                  <a:cubicBezTo>
                    <a:pt x="2654" y="767"/>
                    <a:pt x="2674" y="747"/>
                    <a:pt x="2710" y="746"/>
                  </a:cubicBezTo>
                  <a:cubicBezTo>
                    <a:pt x="2816" y="740"/>
                    <a:pt x="2923" y="740"/>
                    <a:pt x="3030" y="737"/>
                  </a:cubicBezTo>
                  <a:cubicBezTo>
                    <a:pt x="3165" y="698"/>
                    <a:pt x="3192" y="700"/>
                    <a:pt x="3372" y="693"/>
                  </a:cubicBezTo>
                  <a:cubicBezTo>
                    <a:pt x="3491" y="677"/>
                    <a:pt x="3585" y="649"/>
                    <a:pt x="3707" y="640"/>
                  </a:cubicBezTo>
                  <a:cubicBezTo>
                    <a:pt x="3778" y="612"/>
                    <a:pt x="3647" y="661"/>
                    <a:pt x="3814" y="623"/>
                  </a:cubicBezTo>
                  <a:cubicBezTo>
                    <a:pt x="3939" y="593"/>
                    <a:pt x="3882" y="589"/>
                    <a:pt x="4057" y="579"/>
                  </a:cubicBezTo>
                  <a:cubicBezTo>
                    <a:pt x="4154" y="551"/>
                    <a:pt x="4197" y="549"/>
                    <a:pt x="4316" y="543"/>
                  </a:cubicBezTo>
                  <a:cubicBezTo>
                    <a:pt x="4293" y="535"/>
                    <a:pt x="4233" y="529"/>
                    <a:pt x="4225" y="526"/>
                  </a:cubicBezTo>
                  <a:cubicBezTo>
                    <a:pt x="4217" y="523"/>
                    <a:pt x="4240" y="518"/>
                    <a:pt x="4247" y="517"/>
                  </a:cubicBezTo>
                  <a:cubicBezTo>
                    <a:pt x="4275" y="513"/>
                    <a:pt x="4303" y="511"/>
                    <a:pt x="4331" y="508"/>
                  </a:cubicBezTo>
                  <a:cubicBezTo>
                    <a:pt x="4303" y="505"/>
                    <a:pt x="4275" y="504"/>
                    <a:pt x="4247" y="499"/>
                  </a:cubicBezTo>
                  <a:cubicBezTo>
                    <a:pt x="4240" y="498"/>
                    <a:pt x="4221" y="499"/>
                    <a:pt x="4225" y="491"/>
                  </a:cubicBezTo>
                  <a:cubicBezTo>
                    <a:pt x="4230" y="480"/>
                    <a:pt x="4245" y="485"/>
                    <a:pt x="4255" y="482"/>
                  </a:cubicBezTo>
                  <a:cubicBezTo>
                    <a:pt x="4318" y="494"/>
                    <a:pt x="4297" y="507"/>
                    <a:pt x="4346" y="526"/>
                  </a:cubicBezTo>
                  <a:cubicBezTo>
                    <a:pt x="4398" y="511"/>
                    <a:pt x="4453" y="470"/>
                    <a:pt x="4506" y="464"/>
                  </a:cubicBezTo>
                  <a:cubicBezTo>
                    <a:pt x="4552" y="460"/>
                    <a:pt x="4598" y="458"/>
                    <a:pt x="4643" y="455"/>
                  </a:cubicBezTo>
                  <a:cubicBezTo>
                    <a:pt x="4690" y="420"/>
                    <a:pt x="4742" y="423"/>
                    <a:pt x="4795" y="411"/>
                  </a:cubicBezTo>
                  <a:cubicBezTo>
                    <a:pt x="4834" y="382"/>
                    <a:pt x="4813" y="403"/>
                    <a:pt x="4849" y="341"/>
                  </a:cubicBezTo>
                  <a:cubicBezTo>
                    <a:pt x="4854" y="332"/>
                    <a:pt x="4864" y="314"/>
                    <a:pt x="4864" y="314"/>
                  </a:cubicBezTo>
                  <a:cubicBezTo>
                    <a:pt x="4803" y="279"/>
                    <a:pt x="4742" y="285"/>
                    <a:pt x="4674" y="279"/>
                  </a:cubicBezTo>
                  <a:cubicBezTo>
                    <a:pt x="4490" y="287"/>
                    <a:pt x="4499" y="279"/>
                    <a:pt x="4384" y="306"/>
                  </a:cubicBezTo>
                  <a:cubicBezTo>
                    <a:pt x="4293" y="303"/>
                    <a:pt x="4202" y="303"/>
                    <a:pt x="4110" y="297"/>
                  </a:cubicBezTo>
                  <a:cubicBezTo>
                    <a:pt x="4103" y="297"/>
                    <a:pt x="4126" y="288"/>
                    <a:pt x="4133" y="288"/>
                  </a:cubicBezTo>
                  <a:cubicBezTo>
                    <a:pt x="4187" y="288"/>
                    <a:pt x="4240" y="294"/>
                    <a:pt x="4293" y="297"/>
                  </a:cubicBezTo>
                  <a:cubicBezTo>
                    <a:pt x="4391" y="282"/>
                    <a:pt x="4444" y="268"/>
                    <a:pt x="4552" y="262"/>
                  </a:cubicBezTo>
                  <a:cubicBezTo>
                    <a:pt x="4601" y="247"/>
                    <a:pt x="4610" y="232"/>
                    <a:pt x="4651" y="200"/>
                  </a:cubicBezTo>
                  <a:cubicBezTo>
                    <a:pt x="4609" y="188"/>
                    <a:pt x="4562" y="193"/>
                    <a:pt x="4521" y="174"/>
                  </a:cubicBezTo>
                  <a:cubicBezTo>
                    <a:pt x="4514" y="171"/>
                    <a:pt x="4516" y="156"/>
                    <a:pt x="4514" y="147"/>
                  </a:cubicBezTo>
                  <a:cubicBezTo>
                    <a:pt x="4141" y="166"/>
                    <a:pt x="4291" y="156"/>
                    <a:pt x="4065" y="174"/>
                  </a:cubicBezTo>
                  <a:cubicBezTo>
                    <a:pt x="4015" y="182"/>
                    <a:pt x="3972" y="194"/>
                    <a:pt x="3920" y="174"/>
                  </a:cubicBezTo>
                  <a:cubicBezTo>
                    <a:pt x="3911" y="171"/>
                    <a:pt x="3935" y="160"/>
                    <a:pt x="3943" y="156"/>
                  </a:cubicBezTo>
                  <a:cubicBezTo>
                    <a:pt x="3951" y="152"/>
                    <a:pt x="3958" y="150"/>
                    <a:pt x="3966" y="147"/>
                  </a:cubicBezTo>
                  <a:cubicBezTo>
                    <a:pt x="3918" y="110"/>
                    <a:pt x="3968" y="135"/>
                    <a:pt x="3935" y="77"/>
                  </a:cubicBezTo>
                  <a:cubicBezTo>
                    <a:pt x="3812" y="86"/>
                    <a:pt x="3702" y="113"/>
                    <a:pt x="3578" y="121"/>
                  </a:cubicBezTo>
                  <a:cubicBezTo>
                    <a:pt x="3524" y="128"/>
                    <a:pt x="3477" y="135"/>
                    <a:pt x="3425" y="156"/>
                  </a:cubicBezTo>
                  <a:cubicBezTo>
                    <a:pt x="3342" y="188"/>
                    <a:pt x="3248" y="162"/>
                    <a:pt x="3159" y="165"/>
                  </a:cubicBezTo>
                  <a:cubicBezTo>
                    <a:pt x="2928" y="254"/>
                    <a:pt x="2813" y="169"/>
                    <a:pt x="2544" y="191"/>
                  </a:cubicBezTo>
                  <a:cubicBezTo>
                    <a:pt x="2445" y="200"/>
                    <a:pt x="2305" y="198"/>
                    <a:pt x="2260" y="187"/>
                  </a:cubicBezTo>
                  <a:cubicBezTo>
                    <a:pt x="2172" y="153"/>
                    <a:pt x="2149" y="194"/>
                    <a:pt x="2056" y="195"/>
                  </a:cubicBezTo>
                  <a:cubicBezTo>
                    <a:pt x="1964" y="187"/>
                    <a:pt x="1913" y="188"/>
                    <a:pt x="1880" y="175"/>
                  </a:cubicBezTo>
                  <a:cubicBezTo>
                    <a:pt x="1790" y="181"/>
                    <a:pt x="1677" y="212"/>
                    <a:pt x="1591" y="191"/>
                  </a:cubicBezTo>
                  <a:cubicBezTo>
                    <a:pt x="1548" y="181"/>
                    <a:pt x="1503" y="186"/>
                    <a:pt x="1460" y="175"/>
                  </a:cubicBezTo>
                  <a:cubicBezTo>
                    <a:pt x="1435" y="185"/>
                    <a:pt x="1426" y="155"/>
                    <a:pt x="1401" y="165"/>
                  </a:cubicBezTo>
                  <a:cubicBezTo>
                    <a:pt x="1252" y="156"/>
                    <a:pt x="1118" y="135"/>
                    <a:pt x="967" y="130"/>
                  </a:cubicBezTo>
                  <a:cubicBezTo>
                    <a:pt x="926" y="125"/>
                    <a:pt x="836" y="116"/>
                    <a:pt x="799" y="103"/>
                  </a:cubicBezTo>
                  <a:cubicBezTo>
                    <a:pt x="798" y="103"/>
                    <a:pt x="754" y="62"/>
                    <a:pt x="746" y="59"/>
                  </a:cubicBezTo>
                  <a:cubicBezTo>
                    <a:pt x="686" y="39"/>
                    <a:pt x="609" y="39"/>
                    <a:pt x="548" y="33"/>
                  </a:cubicBezTo>
                  <a:cubicBezTo>
                    <a:pt x="523" y="22"/>
                    <a:pt x="497" y="17"/>
                    <a:pt x="472" y="6"/>
                  </a:cubicBezTo>
                  <a:cubicBezTo>
                    <a:pt x="441" y="9"/>
                    <a:pt x="411" y="11"/>
                    <a:pt x="381" y="15"/>
                  </a:cubicBezTo>
                  <a:cubicBezTo>
                    <a:pt x="353" y="15"/>
                    <a:pt x="325" y="0"/>
                    <a:pt x="30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7BC5C3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5"/>
            <p:cNvSpPr>
              <a:spLocks noChangeArrowheads="1"/>
            </p:cNvSpPr>
            <p:nvPr/>
          </p:nvSpPr>
          <p:spPr bwMode="auto">
            <a:xfrm>
              <a:off x="1773" y="2964"/>
              <a:ext cx="17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</a:rPr>
                <a:t>Click to add Title</a:t>
              </a:r>
            </a:p>
          </p:txBody>
        </p:sp>
      </p:grp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2   « Математичний віночок»</a:t>
            </a:r>
            <a:endParaRPr lang="en-US" dirty="0">
              <a:solidFill>
                <a:srgbClr val="003374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6796" y="964735"/>
            <a:ext cx="761720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Мета:вміти виконувати дії з числами, визначати сусідів чисел, розвивати дрібну моторику рук.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Хід гри: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i="1" dirty="0" smtClean="0">
                <a:latin typeface="Calibri" pitchFamily="34" charset="0"/>
                <a:cs typeface="Times New Roman" pitchFamily="18" charset="0"/>
              </a:rPr>
              <a:t>                   За допомогою прищепок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                    назвіть сусіда числа …………..............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                    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ка цифра менша ……………...............</a:t>
            </a: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                    яка цифра більша………… 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latin typeface="Calibri" pitchFamily="34" charset="0"/>
                <a:cs typeface="Times New Roman" pitchFamily="18" charset="0"/>
              </a:rPr>
              <a:t>                    визнач пропущені цифри………………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564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</TotalTime>
  <Words>455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Slide title</vt:lpstr>
      <vt:lpstr>Slide title</vt:lpstr>
      <vt:lpstr>Slide title</vt:lpstr>
      <vt:lpstr>Гра 2   « Математичний віночок»</vt:lpstr>
      <vt:lpstr>           Каліграфічна хвилинка – 3. </vt:lpstr>
      <vt:lpstr>Слайд 11</vt:lpstr>
      <vt:lpstr>Слайд 12</vt:lpstr>
      <vt:lpstr>Слайд 13</vt:lpstr>
      <vt:lpstr>Мовленнєва гра  -  “ Хто? Що?”</vt:lpstr>
      <vt:lpstr>Слайд 15</vt:lpstr>
      <vt:lpstr>Слайд 16</vt:lpstr>
      <vt:lpstr> Мовленнєва гра - «ПРАВДА ЧИ НІ»</vt:lpstr>
      <vt:lpstr>Слайд 18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126</cp:revision>
  <dcterms:created xsi:type="dcterms:W3CDTF">2016-11-18T14:12:19Z</dcterms:created>
  <dcterms:modified xsi:type="dcterms:W3CDTF">2019-01-23T09:35:50Z</dcterms:modified>
</cp:coreProperties>
</file>