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8" r:id="rId3"/>
    <p:sldId id="259" r:id="rId4"/>
    <p:sldId id="257" r:id="rId5"/>
    <p:sldId id="298" r:id="rId6"/>
    <p:sldId id="318" r:id="rId7"/>
    <p:sldId id="329" r:id="rId8"/>
    <p:sldId id="310" r:id="rId9"/>
    <p:sldId id="288" r:id="rId10"/>
    <p:sldId id="326" r:id="rId11"/>
    <p:sldId id="331" r:id="rId12"/>
    <p:sldId id="330" r:id="rId13"/>
    <p:sldId id="332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0014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72" autoAdjust="0"/>
  </p:normalViewPr>
  <p:slideViewPr>
    <p:cSldViewPr>
      <p:cViewPr varScale="1">
        <p:scale>
          <a:sx n="109" d="100"/>
          <a:sy n="10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3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3EBE5-51EB-4A64-8423-5520BBF79405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155A4-D435-44D1-9D36-3EA148C13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155A4-D435-44D1-9D36-3EA148C13F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155A4-D435-44D1-9D36-3EA148C13F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918479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209077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24012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122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43243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19102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66561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7105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44568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06186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14333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DA4C-5228-4611-B174-1E7E93555E9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86C5-2F8D-4E8A-9524-455BB67C6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45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3" Type="http://schemas.openxmlformats.org/officeDocument/2006/relationships/image" Target="../media/image6.jpeg"/><Relationship Id="rId21" Type="http://schemas.openxmlformats.org/officeDocument/2006/relationships/image" Target="../media/image12.jpe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5.jpeg"/><Relationship Id="rId23" Type="http://schemas.openxmlformats.org/officeDocument/2006/relationships/image" Target="../media/image14.jpeg"/><Relationship Id="rId19" Type="http://schemas.openxmlformats.org/officeDocument/2006/relationships/image" Target="../media/image10.jpeg"/><Relationship Id="rId4" Type="http://schemas.openxmlformats.org/officeDocument/2006/relationships/image" Target="../media/image7.png"/><Relationship Id="rId2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3" Type="http://schemas.openxmlformats.org/officeDocument/2006/relationships/image" Target="../media/image6.jpeg"/><Relationship Id="rId21" Type="http://schemas.openxmlformats.org/officeDocument/2006/relationships/image" Target="../media/image12.jpe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5.jpeg"/><Relationship Id="rId23" Type="http://schemas.openxmlformats.org/officeDocument/2006/relationships/image" Target="../media/image14.jpeg"/><Relationship Id="rId19" Type="http://schemas.openxmlformats.org/officeDocument/2006/relationships/image" Target="../media/image10.jpeg"/><Relationship Id="rId4" Type="http://schemas.openxmlformats.org/officeDocument/2006/relationships/image" Target="../media/image7.png"/><Relationship Id="rId2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688"/>
            <a:ext cx="9155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631" y="571480"/>
            <a:ext cx="7873459" cy="4524315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контрольне заняття в 3-4 класі.</a:t>
            </a:r>
          </a:p>
          <a:p>
            <a:pPr algn="ctr"/>
            <a:endParaRPr lang="uk-UA" sz="4800" b="1" i="1" dirty="0" smtClean="0">
              <a:ln w="2857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uk-UA" sz="4800" b="1" i="1" dirty="0" smtClean="0">
              <a:ln w="2857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2400" b="1" i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 Підготувала Павленко М.І.   </a:t>
            </a:r>
          </a:p>
          <a:p>
            <a:pPr algn="ctr"/>
            <a:r>
              <a:rPr lang="uk-UA" sz="2400" b="1" i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                                 2018 р.</a:t>
            </a:r>
          </a:p>
        </p:txBody>
      </p:sp>
    </p:spTree>
    <p:extLst>
      <p:ext uri="{BB962C8B-B14F-4D97-AF65-F5344CB8AC3E}">
        <p14:creationId xmlns:p14="http://schemas.microsoft.com/office/powerpoint/2010/main" xmlns="" val="1101884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05056" cy="70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 descr="Картинки по запросу пташки фото"/>
          <p:cNvSpPr>
            <a:spLocks noChangeAspect="1" noChangeArrowheads="1"/>
          </p:cNvSpPr>
          <p:nvPr/>
        </p:nvSpPr>
        <p:spPr bwMode="auto">
          <a:xfrm>
            <a:off x="8343900" y="3559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utoShape 2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3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8343900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AutoShape 4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635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14" y="2285992"/>
          <a:ext cx="7000924" cy="3643338"/>
        </p:xfrm>
        <a:graphic>
          <a:graphicData uri="http://schemas.openxmlformats.org/drawingml/2006/table">
            <a:tbl>
              <a:tblPr/>
              <a:tblGrid>
                <a:gridCol w="3500462"/>
                <a:gridCol w="3500462"/>
              </a:tblGrid>
              <a:tr h="3643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Cambria"/>
                          <a:ea typeface="Calibri"/>
                          <a:cs typeface="Times New Roman"/>
                        </a:rPr>
                        <a:t>1.     З </a:t>
                      </a:r>
                      <a:r>
                        <a:rPr lang="uk-UA" sz="2400" dirty="0">
                          <a:latin typeface="Cambria"/>
                          <a:ea typeface="Calibri"/>
                          <a:cs typeface="Times New Roman"/>
                        </a:rPr>
                        <a:t>семи паличок </a:t>
                      </a:r>
                      <a:r>
                        <a:rPr lang="uk-UA" sz="2400" dirty="0" smtClean="0">
                          <a:latin typeface="Cambria"/>
                          <a:ea typeface="Calibri"/>
                          <a:cs typeface="Times New Roman"/>
                        </a:rPr>
                        <a:t>склади  два </a:t>
                      </a:r>
                      <a:r>
                        <a:rPr lang="uk-UA" sz="2400" dirty="0">
                          <a:latin typeface="Cambria"/>
                          <a:ea typeface="Calibri"/>
                          <a:cs typeface="Times New Roman"/>
                        </a:rPr>
                        <a:t>квадрати.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Cambria"/>
                          <a:ea typeface="Calibri"/>
                          <a:cs typeface="Times New Roman"/>
                        </a:rPr>
                        <a:t>                                              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Cambria"/>
                          <a:ea typeface="Calibri"/>
                          <a:cs typeface="Times New Roman"/>
                        </a:rPr>
                        <a:t>2.  З </a:t>
                      </a:r>
                      <a:r>
                        <a:rPr lang="uk-UA" sz="2400" dirty="0">
                          <a:latin typeface="Cambria"/>
                          <a:ea typeface="Calibri"/>
                          <a:cs typeface="Times New Roman"/>
                        </a:rPr>
                        <a:t>п’яти паличок склади </a:t>
                      </a:r>
                      <a:r>
                        <a:rPr lang="uk-UA" sz="2400" dirty="0" smtClean="0">
                          <a:latin typeface="Cambria"/>
                          <a:ea typeface="Calibri"/>
                          <a:cs typeface="Times New Roman"/>
                        </a:rPr>
                        <a:t>два</a:t>
                      </a:r>
                      <a:r>
                        <a:rPr lang="uk-UA" sz="2400" baseline="0" dirty="0" smtClean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400" dirty="0" smtClean="0">
                          <a:latin typeface="Cambria"/>
                          <a:ea typeface="Calibri"/>
                          <a:cs typeface="Times New Roman"/>
                        </a:rPr>
                        <a:t>рівносторонніх </a:t>
                      </a:r>
                      <a:r>
                        <a:rPr lang="uk-UA" sz="2400" dirty="0">
                          <a:latin typeface="Cambria"/>
                          <a:ea typeface="Calibri"/>
                          <a:cs typeface="Times New Roman"/>
                        </a:rPr>
                        <a:t>трикутники.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86" y="1000108"/>
            <a:ext cx="6858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КОНКУРС «ГЕОМЕТРИЧНИЙ».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336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05056" cy="70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 descr="Картинки по запросу пташки фото"/>
          <p:cNvSpPr>
            <a:spLocks noChangeAspect="1" noChangeArrowheads="1"/>
          </p:cNvSpPr>
          <p:nvPr/>
        </p:nvSpPr>
        <p:spPr bwMode="auto">
          <a:xfrm>
            <a:off x="8343900" y="3559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utoShape 2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3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8343900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AutoShape 4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635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901086" y="5508706"/>
          <a:ext cx="314252" cy="420624"/>
        </p:xfrm>
        <a:graphic>
          <a:graphicData uri="http://schemas.openxmlformats.org/drawingml/2006/table">
            <a:tbl>
              <a:tblPr/>
              <a:tblGrid>
                <a:gridCol w="157126"/>
                <a:gridCol w="157126"/>
              </a:tblGrid>
              <a:tr h="4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Cambria"/>
                          <a:ea typeface="Calibri"/>
                          <a:cs typeface="Times New Roman"/>
                        </a:rPr>
                        <a:t>                                                            </a:t>
                      </a:r>
                    </a:p>
                  </a:txBody>
                  <a:tcPr marL="65863" marR="658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86" y="1000108"/>
            <a:ext cx="764386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«</a:t>
            </a:r>
            <a:r>
              <a:rPr kumimoji="0" lang="uk-UA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Фізкультхвилинка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Ми усі фігури знаємо,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Бо старанно їх вивчаємо.                                                      Дружно обома руками                                                    намалюємо їх з вами:                                                  Коло і трикутник,                                                           квадрат і прямокутник.                                                            Знову коло і трикутник.                                              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Фізкультхвилинці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кінець.                                    Хто старався - молодець!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336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05056" cy="69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 descr="Картинки по запросу пташки фото"/>
          <p:cNvSpPr>
            <a:spLocks noChangeAspect="1" noChangeArrowheads="1"/>
          </p:cNvSpPr>
          <p:nvPr/>
        </p:nvSpPr>
        <p:spPr bwMode="auto">
          <a:xfrm>
            <a:off x="8343900" y="3559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utoShape 2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3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8343900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AutoShape 4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635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569073"/>
              </p:ext>
            </p:extLst>
          </p:nvPr>
        </p:nvGraphicFramePr>
        <p:xfrm>
          <a:off x="2928926" y="1857364"/>
          <a:ext cx="5092618" cy="590183"/>
        </p:xfrm>
        <a:graphic>
          <a:graphicData uri="http://schemas.openxmlformats.org/drawingml/2006/table">
            <a:tbl>
              <a:tblPr/>
              <a:tblGrid>
                <a:gridCol w="1060783"/>
                <a:gridCol w="1060783"/>
                <a:gridCol w="1869629"/>
                <a:gridCol w="40640"/>
                <a:gridCol w="1060783"/>
              </a:tblGrid>
              <a:tr h="59018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2700" y="3957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82700" y="4326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5142" y="4695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9" y="404664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2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Геометрична гра “ Яка казка </a:t>
            </a:r>
            <a:r>
              <a:rPr lang="uk-UA" sz="24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заховалась”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357298"/>
            <a:ext cx="4526288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929066"/>
            <a:ext cx="4114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625680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688"/>
            <a:ext cx="9155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631" y="571480"/>
            <a:ext cx="7873459" cy="2677656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Дякую за увагу.</a:t>
            </a:r>
          </a:p>
          <a:p>
            <a:pPr algn="ctr"/>
            <a:endParaRPr lang="uk-UA" sz="4800" b="1" i="1" dirty="0" smtClean="0">
              <a:ln w="2857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uk-UA" sz="4800" b="1" i="1" dirty="0" smtClean="0">
              <a:ln w="2857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2400" b="1" i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33375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884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051" cy="688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8124875"/>
              </p:ext>
            </p:extLst>
          </p:nvPr>
        </p:nvGraphicFramePr>
        <p:xfrm>
          <a:off x="467538" y="260648"/>
          <a:ext cx="6984780" cy="3350897"/>
        </p:xfrm>
        <a:graphic>
          <a:graphicData uri="http://schemas.openxmlformats.org/drawingml/2006/table">
            <a:tbl>
              <a:tblPr/>
              <a:tblGrid>
                <a:gridCol w="465652"/>
                <a:gridCol w="465652"/>
                <a:gridCol w="465652"/>
                <a:gridCol w="465652"/>
                <a:gridCol w="465652"/>
                <a:gridCol w="465652"/>
                <a:gridCol w="465652"/>
                <a:gridCol w="465652"/>
                <a:gridCol w="465652"/>
                <a:gridCol w="416116"/>
                <a:gridCol w="515188"/>
                <a:gridCol w="465652"/>
                <a:gridCol w="465652"/>
                <a:gridCol w="465652"/>
                <a:gridCol w="465652"/>
              </a:tblGrid>
              <a:tr h="3046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</a:t>
                      </a:r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</a:t>
                      </a:r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</a:t>
                      </a:r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</a:t>
                      </a:r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181175"/>
              </p:ext>
            </p:extLst>
          </p:nvPr>
        </p:nvGraphicFramePr>
        <p:xfrm>
          <a:off x="3131840" y="2996952"/>
          <a:ext cx="5698849" cy="3312371"/>
        </p:xfrm>
        <a:graphic>
          <a:graphicData uri="http://schemas.openxmlformats.org/drawingml/2006/table">
            <a:tbl>
              <a:tblPr/>
              <a:tblGrid>
                <a:gridCol w="624256"/>
                <a:gridCol w="3044757"/>
                <a:gridCol w="507459"/>
                <a:gridCol w="507459"/>
                <a:gridCol w="507459"/>
                <a:gridCol w="507459"/>
              </a:tblGrid>
              <a:tr h="33224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Мишка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допомогла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господарству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діду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бабі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4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Хотів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їсти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колобка, 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пожалкував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його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4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Він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бабусі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дідуся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пішов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дозволу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24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Його вкрали гуси-лебеді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41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Відважний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хлопчик </a:t>
                      </a:r>
                      <a:r>
                        <a:rPr lang="ru-RU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горошини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24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6.Хто 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захистив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півника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лиски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24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7.Оселя, де жили всі звірі разом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24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Мама, у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були</a:t>
                      </a:r>
                      <a:r>
                        <a:rPr lang="ru-RU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семеро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24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Найхитріша казкова героїня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9274" y="124884"/>
            <a:ext cx="8296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вертикалі прочитай назву казки та пригадай її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980" y="2393317"/>
            <a:ext cx="254294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841" y="2990001"/>
            <a:ext cx="309433" cy="301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3237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51" y="0"/>
            <a:ext cx="9155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5516421"/>
              </p:ext>
            </p:extLst>
          </p:nvPr>
        </p:nvGraphicFramePr>
        <p:xfrm>
          <a:off x="2483768" y="1268760"/>
          <a:ext cx="2370145" cy="487680"/>
        </p:xfrm>
        <a:graphic>
          <a:graphicData uri="http://schemas.openxmlformats.org/drawingml/2006/table">
            <a:tbl>
              <a:tblPr/>
              <a:tblGrid>
                <a:gridCol w="474029"/>
                <a:gridCol w="474029"/>
                <a:gridCol w="474029"/>
                <a:gridCol w="469675"/>
                <a:gridCol w="478383"/>
              </a:tblGrid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і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4D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583172"/>
              </p:ext>
            </p:extLst>
          </p:nvPr>
        </p:nvGraphicFramePr>
        <p:xfrm>
          <a:off x="3419872" y="1772816"/>
          <a:ext cx="2844174" cy="487680"/>
        </p:xfrm>
        <a:graphic>
          <a:graphicData uri="http://schemas.openxmlformats.org/drawingml/2006/table">
            <a:tbl>
              <a:tblPr/>
              <a:tblGrid>
                <a:gridCol w="474029"/>
                <a:gridCol w="469675"/>
                <a:gridCol w="478383"/>
                <a:gridCol w="474029"/>
                <a:gridCol w="474029"/>
                <a:gridCol w="474029"/>
              </a:tblGrid>
              <a:tr h="461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2906380"/>
              </p:ext>
            </p:extLst>
          </p:nvPr>
        </p:nvGraphicFramePr>
        <p:xfrm>
          <a:off x="2987824" y="2276872"/>
          <a:ext cx="3318203" cy="487680"/>
        </p:xfrm>
        <a:graphic>
          <a:graphicData uri="http://schemas.openxmlformats.org/drawingml/2006/table">
            <a:tbl>
              <a:tblPr/>
              <a:tblGrid>
                <a:gridCol w="474029"/>
                <a:gridCol w="474029"/>
                <a:gridCol w="469675"/>
                <a:gridCol w="478383"/>
                <a:gridCol w="474029"/>
                <a:gridCol w="474029"/>
                <a:gridCol w="474029"/>
              </a:tblGrid>
              <a:tr h="461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A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6345075"/>
              </p:ext>
            </p:extLst>
          </p:nvPr>
        </p:nvGraphicFramePr>
        <p:xfrm>
          <a:off x="1547664" y="2780928"/>
          <a:ext cx="3318203" cy="487680"/>
        </p:xfrm>
        <a:graphic>
          <a:graphicData uri="http://schemas.openxmlformats.org/drawingml/2006/table">
            <a:tbl>
              <a:tblPr/>
              <a:tblGrid>
                <a:gridCol w="474029"/>
                <a:gridCol w="474029"/>
                <a:gridCol w="474029"/>
                <a:gridCol w="474029"/>
                <a:gridCol w="474029"/>
                <a:gridCol w="469675"/>
                <a:gridCol w="478383"/>
              </a:tblGrid>
              <a:tr h="461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9206451"/>
              </p:ext>
            </p:extLst>
          </p:nvPr>
        </p:nvGraphicFramePr>
        <p:xfrm>
          <a:off x="2987824" y="3284984"/>
          <a:ext cx="5214319" cy="487680"/>
        </p:xfrm>
        <a:graphic>
          <a:graphicData uri="http://schemas.openxmlformats.org/drawingml/2006/table">
            <a:tbl>
              <a:tblPr/>
              <a:tblGrid>
                <a:gridCol w="474029"/>
                <a:gridCol w="474029"/>
                <a:gridCol w="469675"/>
                <a:gridCol w="478383"/>
                <a:gridCol w="474029"/>
                <a:gridCol w="474029"/>
                <a:gridCol w="474029"/>
                <a:gridCol w="474029"/>
                <a:gridCol w="474029"/>
                <a:gridCol w="474029"/>
                <a:gridCol w="474029"/>
              </a:tblGrid>
              <a:tr h="461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184148"/>
              </p:ext>
            </p:extLst>
          </p:nvPr>
        </p:nvGraphicFramePr>
        <p:xfrm>
          <a:off x="3491880" y="3789040"/>
          <a:ext cx="2370145" cy="487680"/>
        </p:xfrm>
        <a:graphic>
          <a:graphicData uri="http://schemas.openxmlformats.org/drawingml/2006/table">
            <a:tbl>
              <a:tblPr/>
              <a:tblGrid>
                <a:gridCol w="474029"/>
                <a:gridCol w="469675"/>
                <a:gridCol w="478383"/>
                <a:gridCol w="474029"/>
                <a:gridCol w="474029"/>
              </a:tblGrid>
              <a:tr h="461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7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5827442"/>
              </p:ext>
            </p:extLst>
          </p:nvPr>
        </p:nvGraphicFramePr>
        <p:xfrm>
          <a:off x="1115616" y="4293096"/>
          <a:ext cx="4266261" cy="487680"/>
        </p:xfrm>
        <a:graphic>
          <a:graphicData uri="http://schemas.openxmlformats.org/drawingml/2006/table">
            <a:tbl>
              <a:tblPr/>
              <a:tblGrid>
                <a:gridCol w="474029"/>
                <a:gridCol w="474029"/>
                <a:gridCol w="474029"/>
                <a:gridCol w="474029"/>
                <a:gridCol w="474029"/>
                <a:gridCol w="474029"/>
                <a:gridCol w="469675"/>
                <a:gridCol w="478383"/>
                <a:gridCol w="474029"/>
              </a:tblGrid>
              <a:tr h="461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7859940"/>
              </p:ext>
            </p:extLst>
          </p:nvPr>
        </p:nvGraphicFramePr>
        <p:xfrm>
          <a:off x="3995936" y="4797152"/>
          <a:ext cx="1896116" cy="487680"/>
        </p:xfrm>
        <a:graphic>
          <a:graphicData uri="http://schemas.openxmlformats.org/drawingml/2006/table">
            <a:tbl>
              <a:tblPr/>
              <a:tblGrid>
                <a:gridCol w="469675"/>
                <a:gridCol w="478383"/>
                <a:gridCol w="474029"/>
                <a:gridCol w="474029"/>
              </a:tblGrid>
              <a:tr h="461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718903"/>
              </p:ext>
            </p:extLst>
          </p:nvPr>
        </p:nvGraphicFramePr>
        <p:xfrm>
          <a:off x="1187624" y="5301208"/>
          <a:ext cx="3313849" cy="487680"/>
        </p:xfrm>
        <a:graphic>
          <a:graphicData uri="http://schemas.openxmlformats.org/drawingml/2006/table">
            <a:tbl>
              <a:tblPr/>
              <a:tblGrid>
                <a:gridCol w="474029"/>
                <a:gridCol w="474029"/>
                <a:gridCol w="474029"/>
                <a:gridCol w="474029"/>
                <a:gridCol w="474029"/>
                <a:gridCol w="474029"/>
                <a:gridCol w="469675"/>
              </a:tblGrid>
              <a:tr h="461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05364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622" y="0"/>
            <a:ext cx="9155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8244224"/>
              </p:ext>
            </p:extLst>
          </p:nvPr>
        </p:nvGraphicFramePr>
        <p:xfrm>
          <a:off x="2531904" y="1464598"/>
          <a:ext cx="4320482" cy="2830653"/>
        </p:xfrm>
        <a:graphic>
          <a:graphicData uri="http://schemas.openxmlformats.org/drawingml/2006/table">
            <a:tbl>
              <a:tblPr/>
              <a:tblGrid>
                <a:gridCol w="497198"/>
                <a:gridCol w="445764"/>
                <a:gridCol w="428619"/>
                <a:gridCol w="462909"/>
                <a:gridCol w="480053"/>
                <a:gridCol w="394330"/>
                <a:gridCol w="394330"/>
                <a:gridCol w="394330"/>
                <a:gridCol w="822949"/>
              </a:tblGrid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</a:t>
                      </a:r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40305" y="332656"/>
            <a:ext cx="5019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Будова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рослини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Картинки по запросу будова рослин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83" b="913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46"/>
          <a:stretch/>
        </p:blipFill>
        <p:spPr bwMode="auto">
          <a:xfrm>
            <a:off x="428596" y="1643050"/>
            <a:ext cx="2044655" cy="36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23" t="12189" r="47941" b="44105"/>
          <a:stretch/>
        </p:blipFill>
        <p:spPr bwMode="auto">
          <a:xfrm>
            <a:off x="6084168" y="1607358"/>
            <a:ext cx="25838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1902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622" y="0"/>
            <a:ext cx="9155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4965871"/>
              </p:ext>
            </p:extLst>
          </p:nvPr>
        </p:nvGraphicFramePr>
        <p:xfrm>
          <a:off x="2531904" y="1464598"/>
          <a:ext cx="4320482" cy="2830653"/>
        </p:xfrm>
        <a:graphic>
          <a:graphicData uri="http://schemas.openxmlformats.org/drawingml/2006/table">
            <a:tbl>
              <a:tblPr/>
              <a:tblGrid>
                <a:gridCol w="497198"/>
                <a:gridCol w="445764"/>
                <a:gridCol w="428619"/>
                <a:gridCol w="462909"/>
                <a:gridCol w="480053"/>
                <a:gridCol w="394330"/>
                <a:gridCol w="394330"/>
                <a:gridCol w="394330"/>
                <a:gridCol w="822949"/>
              </a:tblGrid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с</a:t>
                      </a:r>
                      <a:endParaRPr lang="ru-RU" sz="2000" b="1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т</a:t>
                      </a:r>
                      <a:endParaRPr lang="ru-RU" sz="2000" b="1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67927" y="548680"/>
            <a:ext cx="5019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Будова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рослини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Картинки по запросу будова рослин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83" b="913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46"/>
          <a:stretch/>
        </p:blipFill>
        <p:spPr bwMode="auto">
          <a:xfrm>
            <a:off x="285720" y="1285860"/>
            <a:ext cx="2286015" cy="38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23" t="12189" r="47941" b="44105"/>
          <a:stretch/>
        </p:blipFill>
        <p:spPr bwMode="auto">
          <a:xfrm>
            <a:off x="6084168" y="1607358"/>
            <a:ext cx="25838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82144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033"/>
            <a:ext cx="9144000" cy="72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7357932"/>
              </p:ext>
            </p:extLst>
          </p:nvPr>
        </p:nvGraphicFramePr>
        <p:xfrm>
          <a:off x="2428859" y="714357"/>
          <a:ext cx="6215106" cy="3190156"/>
        </p:xfrm>
        <a:graphic>
          <a:graphicData uri="http://schemas.openxmlformats.org/drawingml/2006/table">
            <a:tbl>
              <a:tblPr/>
              <a:tblGrid>
                <a:gridCol w="671921"/>
                <a:gridCol w="692898"/>
                <a:gridCol w="692898"/>
                <a:gridCol w="639059"/>
                <a:gridCol w="746738"/>
                <a:gridCol w="692898"/>
                <a:gridCol w="692898"/>
                <a:gridCol w="692898"/>
                <a:gridCol w="692898"/>
              </a:tblGrid>
              <a:tr h="35092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Л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М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Ф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В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Г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76">
                <a:tc row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500" b="99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6172">
            <a:off x="6680558" y="458888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870" y="14624"/>
            <a:ext cx="37306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000372"/>
            <a:ext cx="1752203" cy="137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AutoShape 2" descr="ÐÐ°ÑÑÐ¸Ð½ÐºÐ¸ Ð¿Ð¾ Ð·Ð°Ð¿ÑÐ¾ÑÑ Ð¼Ð°Ð»Ð¸Ð½Ð° Ð¼Ð°Ð»Ñ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ÐÐ°ÑÑÐ¸Ð½ÐºÐ¸ Ð¿Ð¾ Ð·Ð°Ð¿ÑÐ¾ÑÑ Ð¼Ð°Ð»Ð¸Ð½Ð° Ð¼Ð°Ð»Ñ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ÐÐ°ÑÑÐ¸Ð½ÐºÐ¸ Ð¿Ð¾ Ð·Ð°Ð¿ÑÐ¾ÑÑ Ð¼Ð°Ð»Ð¸Ð½Ð° Ð¼Ð°Ð»Ñ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ÐÐ°ÑÑÐ¸Ð½ÐºÐ¸ Ð¿Ð¾ Ð·Ð°Ð¿ÑÐ¾ÑÑ Ð¼Ð°Ð»Ð¸Ð½Ð° Ð¼Ð°Ð»Ñ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9" name="Picture 11" descr="ÐÐ°ÑÑÐ¸Ð½ÐºÐ¸ Ð¿Ð¾ Ð·Ð°Ð¿ÑÐ¾ÑÑ ÑÐ¾Ð¼Ð°ÑÐºÐ° Ð¼Ð°Ð»ÑÐ½Ð¾Ðº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29322" y="4572008"/>
            <a:ext cx="1362056" cy="1432068"/>
          </a:xfrm>
          <a:prstGeom prst="rect">
            <a:avLst/>
          </a:prstGeom>
          <a:noFill/>
        </p:spPr>
      </p:pic>
      <p:pic>
        <p:nvPicPr>
          <p:cNvPr id="12301" name="Picture 13" descr="ÐÐ°ÑÑÐ¸Ð½ÐºÐ¸ Ð¿Ð¾ Ð·Ð°Ð¿ÑÐ¾ÑÑ Ð½Ð°ÑÑÐ¸Ñ Ð¼Ð°Ð»ÑÐ½Ð¾Ðº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86182" y="3000372"/>
            <a:ext cx="1728292" cy="1294551"/>
          </a:xfrm>
          <a:prstGeom prst="rect">
            <a:avLst/>
          </a:prstGeom>
          <a:noFill/>
        </p:spPr>
      </p:pic>
      <p:pic>
        <p:nvPicPr>
          <p:cNvPr id="12303" name="Picture 15" descr="ÐÐ°ÑÑÐ¸Ð½ÐºÐ¸ Ð¿Ð¾ Ð·Ð°Ð¿ÑÐ¾ÑÑ Ð»ÑÐ»ÑÑ Ð¼Ð°Ð»ÑÐ½Ð¾Ðº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71670" y="2928934"/>
            <a:ext cx="1500198" cy="1285884"/>
          </a:xfrm>
          <a:prstGeom prst="rect">
            <a:avLst/>
          </a:prstGeom>
          <a:noFill/>
        </p:spPr>
      </p:pic>
      <p:pic>
        <p:nvPicPr>
          <p:cNvPr id="12305" name="Picture 17" descr="ÐÐ°ÑÑÐ¸Ð½ÐºÐ¸ Ð¿Ð¾ Ð·Ð°Ð¿ÑÐ¾ÑÑ Ð¼Ð°Ð»ÑÐ²Ð° Ð¼Ð°Ð»ÑÐ½Ð¾Ðº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071670" y="4572008"/>
            <a:ext cx="1619261" cy="1643074"/>
          </a:xfrm>
          <a:prstGeom prst="rect">
            <a:avLst/>
          </a:prstGeom>
          <a:noFill/>
        </p:spPr>
      </p:pic>
      <p:pic>
        <p:nvPicPr>
          <p:cNvPr id="12307" name="Picture 19" descr="ÐÐ°ÑÑÐ¸Ð½ÐºÐ¸ Ð¿Ð¾ Ð·Ð°Ð¿ÑÐ¾ÑÑ ÑÑÐ°Ð»ÐºÐ¸ Ð¼Ð°Ð»ÑÐ½Ð¾Ðº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929058" y="4714884"/>
            <a:ext cx="2010444" cy="1814512"/>
          </a:xfrm>
          <a:prstGeom prst="rect">
            <a:avLst/>
          </a:prstGeom>
          <a:noFill/>
        </p:spPr>
      </p:pic>
      <p:pic>
        <p:nvPicPr>
          <p:cNvPr id="12309" name="Picture 21" descr="ÐÐ°ÑÑÐ¸Ð½ÐºÐ¸ Ð¿Ð¾ Ð·Ð°Ð¿ÑÐ¾ÑÑ Ð³ÐµÑÐ±ÐµÑÐ¸ Ð¼Ð°Ð»ÑÐ½Ð¾Ðº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786578" y="3071810"/>
            <a:ext cx="2131982" cy="13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22559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033"/>
            <a:ext cx="9144000" cy="72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7357932"/>
              </p:ext>
            </p:extLst>
          </p:nvPr>
        </p:nvGraphicFramePr>
        <p:xfrm>
          <a:off x="2428859" y="714357"/>
          <a:ext cx="6215106" cy="3190156"/>
        </p:xfrm>
        <a:graphic>
          <a:graphicData uri="http://schemas.openxmlformats.org/drawingml/2006/table">
            <a:tbl>
              <a:tblPr/>
              <a:tblGrid>
                <a:gridCol w="671921"/>
                <a:gridCol w="692898"/>
                <a:gridCol w="692898"/>
                <a:gridCol w="639059"/>
                <a:gridCol w="746738"/>
                <a:gridCol w="692898"/>
                <a:gridCol w="692898"/>
                <a:gridCol w="692898"/>
                <a:gridCol w="692898"/>
              </a:tblGrid>
              <a:tr h="35092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Л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М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Ф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В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Г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Ї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76">
                <a:tc row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500" b="99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6172">
            <a:off x="6680558" y="458888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870" y="14624"/>
            <a:ext cx="37306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000372"/>
            <a:ext cx="1752203" cy="137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AutoShape 2" descr="ÐÐ°ÑÑÐ¸Ð½ÐºÐ¸ Ð¿Ð¾ Ð·Ð°Ð¿ÑÐ¾ÑÑ Ð¼Ð°Ð»Ð¸Ð½Ð° Ð¼Ð°Ð»Ñ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ÐÐ°ÑÑÐ¸Ð½ÐºÐ¸ Ð¿Ð¾ Ð·Ð°Ð¿ÑÐ¾ÑÑ Ð¼Ð°Ð»Ð¸Ð½Ð° Ð¼Ð°Ð»Ñ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ÐÐ°ÑÑÐ¸Ð½ÐºÐ¸ Ð¿Ð¾ Ð·Ð°Ð¿ÑÐ¾ÑÑ Ð¼Ð°Ð»Ð¸Ð½Ð° Ð¼Ð°Ð»Ñ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ÐÐ°ÑÑÐ¸Ð½ÐºÐ¸ Ð¿Ð¾ Ð·Ð°Ð¿ÑÐ¾ÑÑ Ð¼Ð°Ð»Ð¸Ð½Ð° Ð¼Ð°Ð»Ñ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9" name="Picture 11" descr="ÐÐ°ÑÑÐ¸Ð½ÐºÐ¸ Ð¿Ð¾ Ð·Ð°Ð¿ÑÐ¾ÑÑ ÑÐ¾Ð¼Ð°ÑÐºÐ° Ð¼Ð°Ð»ÑÐ½Ð¾Ðº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29322" y="4572008"/>
            <a:ext cx="1362056" cy="1432068"/>
          </a:xfrm>
          <a:prstGeom prst="rect">
            <a:avLst/>
          </a:prstGeom>
          <a:noFill/>
        </p:spPr>
      </p:pic>
      <p:pic>
        <p:nvPicPr>
          <p:cNvPr id="12301" name="Picture 13" descr="ÐÐ°ÑÑÐ¸Ð½ÐºÐ¸ Ð¿Ð¾ Ð·Ð°Ð¿ÑÐ¾ÑÑ Ð½Ð°ÑÑÐ¸Ñ Ð¼Ð°Ð»ÑÐ½Ð¾Ðº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86182" y="3000372"/>
            <a:ext cx="1728292" cy="1294551"/>
          </a:xfrm>
          <a:prstGeom prst="rect">
            <a:avLst/>
          </a:prstGeom>
          <a:noFill/>
        </p:spPr>
      </p:pic>
      <p:pic>
        <p:nvPicPr>
          <p:cNvPr id="12303" name="Picture 15" descr="ÐÐ°ÑÑÐ¸Ð½ÐºÐ¸ Ð¿Ð¾ Ð·Ð°Ð¿ÑÐ¾ÑÑ Ð»ÑÐ»ÑÑ Ð¼Ð°Ð»ÑÐ½Ð¾Ðº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71670" y="2928934"/>
            <a:ext cx="1500198" cy="1285884"/>
          </a:xfrm>
          <a:prstGeom prst="rect">
            <a:avLst/>
          </a:prstGeom>
          <a:noFill/>
        </p:spPr>
      </p:pic>
      <p:pic>
        <p:nvPicPr>
          <p:cNvPr id="12305" name="Picture 17" descr="ÐÐ°ÑÑÐ¸Ð½ÐºÐ¸ Ð¿Ð¾ Ð·Ð°Ð¿ÑÐ¾ÑÑ Ð¼Ð°Ð»ÑÐ²Ð° Ð¼Ð°Ð»ÑÐ½Ð¾Ðº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071670" y="4572008"/>
            <a:ext cx="1619261" cy="1643074"/>
          </a:xfrm>
          <a:prstGeom prst="rect">
            <a:avLst/>
          </a:prstGeom>
          <a:noFill/>
        </p:spPr>
      </p:pic>
      <p:pic>
        <p:nvPicPr>
          <p:cNvPr id="12307" name="Picture 19" descr="ÐÐ°ÑÑÐ¸Ð½ÐºÐ¸ Ð¿Ð¾ Ð·Ð°Ð¿ÑÐ¾ÑÑ ÑÑÐ°Ð»ÐºÐ¸ Ð¼Ð°Ð»ÑÐ½Ð¾Ðº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929058" y="4714884"/>
            <a:ext cx="2010444" cy="1814512"/>
          </a:xfrm>
          <a:prstGeom prst="rect">
            <a:avLst/>
          </a:prstGeom>
          <a:noFill/>
        </p:spPr>
      </p:pic>
      <p:pic>
        <p:nvPicPr>
          <p:cNvPr id="12309" name="Picture 21" descr="ÐÐ°ÑÑÐ¸Ð½ÐºÐ¸ Ð¿Ð¾ Ð·Ð°Ð¿ÑÐ¾ÑÑ Ð³ÐµÑÐ±ÐµÑÐ¸ Ð¼Ð°Ð»ÑÐ½Ð¾Ðº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786578" y="3071810"/>
            <a:ext cx="2131982" cy="13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22559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357" y="-387424"/>
            <a:ext cx="9865096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 descr="Картинки по запросу пташки фото"/>
          <p:cNvSpPr>
            <a:spLocks noChangeAspect="1" noChangeArrowheads="1"/>
          </p:cNvSpPr>
          <p:nvPr/>
        </p:nvSpPr>
        <p:spPr bwMode="auto">
          <a:xfrm>
            <a:off x="8343900" y="3559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utoShape 2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3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8343900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AutoShape 4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635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4284466"/>
              </p:ext>
            </p:extLst>
          </p:nvPr>
        </p:nvGraphicFramePr>
        <p:xfrm>
          <a:off x="2267744" y="1340770"/>
          <a:ext cx="4752530" cy="3492000"/>
        </p:xfrm>
        <a:graphic>
          <a:graphicData uri="http://schemas.openxmlformats.org/drawingml/2006/table">
            <a:tbl>
              <a:tblPr/>
              <a:tblGrid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</a:tblGrid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736" y="376079"/>
            <a:ext cx="50129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Загадки про знаки</a:t>
            </a:r>
            <a:endParaRPr lang="ru-RU" sz="36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563" y="4308104"/>
            <a:ext cx="2467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3. Він після речення, цитати,</a:t>
            </a:r>
          </a:p>
          <a:p>
            <a:r>
              <a:rPr lang="uk-UA" sz="1400" dirty="0" smtClean="0"/>
              <a:t>Вмостився схожий на гачок,</a:t>
            </a:r>
          </a:p>
          <a:p>
            <a:r>
              <a:rPr lang="uk-UA" sz="1400" dirty="0" smtClean="0"/>
              <a:t>Всіх нас примушує питати,</a:t>
            </a:r>
          </a:p>
          <a:p>
            <a:r>
              <a:rPr lang="uk-UA" sz="1400" dirty="0" smtClean="0"/>
              <a:t>А сам ні пари з вуст</a:t>
            </a:r>
            <a:r>
              <a:rPr lang="uk-UA" sz="1400" dirty="0"/>
              <a:t> </a:t>
            </a:r>
            <a:r>
              <a:rPr lang="uk-UA" sz="1400" dirty="0" smtClean="0"/>
              <a:t>-  мовчок!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1667" y="1015699"/>
            <a:ext cx="268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1. Маленька, менша від мачини,</a:t>
            </a:r>
          </a:p>
          <a:p>
            <a:r>
              <a:rPr lang="uk-UA" sz="1400" dirty="0" smtClean="0"/>
              <a:t>Ні з ким не стану на борню,</a:t>
            </a:r>
          </a:p>
          <a:p>
            <a:r>
              <a:rPr lang="uk-UA" sz="1400" dirty="0" smtClean="0"/>
              <a:t>А при читанні, коли треба,</a:t>
            </a:r>
          </a:p>
          <a:p>
            <a:r>
              <a:rPr lang="uk-UA" sz="1400" dirty="0" smtClean="0"/>
              <a:t>Й людині мову зупиню.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812218" y="2376467"/>
            <a:ext cx="2836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5.Що за знак – стрункий, мов спис,</a:t>
            </a:r>
          </a:p>
          <a:p>
            <a:r>
              <a:rPr lang="uk-UA" sz="1400" dirty="0" smtClean="0"/>
              <a:t>Він над крапкою завис,</a:t>
            </a:r>
          </a:p>
          <a:p>
            <a:r>
              <a:rPr lang="uk-UA" sz="1400" dirty="0" smtClean="0"/>
              <a:t>Спонука до поклику.</a:t>
            </a:r>
          </a:p>
          <a:p>
            <a:r>
              <a:rPr lang="uk-UA" sz="1400" dirty="0" smtClean="0"/>
              <a:t>Хто ж бо він?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4799756"/>
            <a:ext cx="2739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6.Я такий же, як знак розділовий,</a:t>
            </a:r>
          </a:p>
          <a:p>
            <a:r>
              <a:rPr lang="uk-UA" sz="1400" dirty="0" smtClean="0"/>
              <a:t>І відомий шкільній дітворі,</a:t>
            </a:r>
          </a:p>
          <a:p>
            <a:r>
              <a:rPr lang="uk-UA" sz="1400" dirty="0" smtClean="0"/>
              <a:t>Та в словах української мови</a:t>
            </a:r>
          </a:p>
          <a:p>
            <a:r>
              <a:rPr lang="uk-UA" sz="1400" dirty="0" smtClean="0"/>
              <a:t>Я пишусь не внизу, а вгорі.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657" y="2376468"/>
            <a:ext cx="25374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2.Злита з хвостиком ця крапка,</a:t>
            </a:r>
          </a:p>
          <a:p>
            <a:r>
              <a:rPr lang="uk-UA" sz="1400" dirty="0" smtClean="0"/>
              <a:t>Невелика, власне, лапка.</a:t>
            </a:r>
          </a:p>
          <a:p>
            <a:r>
              <a:rPr lang="uk-UA" sz="1400" dirty="0" smtClean="0"/>
              <a:t>Робить паузу, всім знайома.</a:t>
            </a:r>
          </a:p>
          <a:p>
            <a:r>
              <a:rPr lang="uk-UA" sz="1400" dirty="0" smtClean="0"/>
              <a:t>Як вона зоветься?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80974" y="1340768"/>
            <a:ext cx="1966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4.Я мінус в математиці,</a:t>
            </a:r>
          </a:p>
          <a:p>
            <a:r>
              <a:rPr lang="uk-UA" sz="1400" dirty="0" smtClean="0"/>
              <a:t>А хто я є в граматиці?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8642083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817" y="-44984"/>
            <a:ext cx="9505056" cy="69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 descr="Картинки по запросу пташки фото"/>
          <p:cNvSpPr>
            <a:spLocks noChangeAspect="1" noChangeArrowheads="1"/>
          </p:cNvSpPr>
          <p:nvPr/>
        </p:nvSpPr>
        <p:spPr bwMode="auto">
          <a:xfrm>
            <a:off x="8343900" y="3559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utoShape 2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3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8343900" y="333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AutoShape 4" descr="Картинки по запросу пташки юрок"/>
          <p:cNvSpPr>
            <a:spLocks noChangeAspect="1" noChangeArrowheads="1"/>
          </p:cNvSpPr>
          <p:nvPr/>
        </p:nvSpPr>
        <p:spPr bwMode="auto">
          <a:xfrm>
            <a:off x="7947025" y="3635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832692"/>
              </p:ext>
            </p:extLst>
          </p:nvPr>
        </p:nvGraphicFramePr>
        <p:xfrm>
          <a:off x="2267744" y="1340770"/>
          <a:ext cx="4752530" cy="3492000"/>
        </p:xfrm>
        <a:graphic>
          <a:graphicData uri="http://schemas.openxmlformats.org/drawingml/2006/table">
            <a:tbl>
              <a:tblPr/>
              <a:tblGrid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</a:tblGrid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00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736" y="376079"/>
            <a:ext cx="50129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Загадки про знаки</a:t>
            </a:r>
            <a:endParaRPr lang="ru-RU" sz="36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82" y="4266870"/>
            <a:ext cx="2467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3. Він після речення, цитати,</a:t>
            </a:r>
          </a:p>
          <a:p>
            <a:r>
              <a:rPr lang="uk-UA" sz="1400" dirty="0" smtClean="0"/>
              <a:t>Вмостився схожий на гачок,</a:t>
            </a:r>
          </a:p>
          <a:p>
            <a:r>
              <a:rPr lang="uk-UA" sz="1400" dirty="0" smtClean="0"/>
              <a:t>Всіх нас примушує питати,</a:t>
            </a:r>
          </a:p>
          <a:p>
            <a:r>
              <a:rPr lang="uk-UA" sz="1400" dirty="0" smtClean="0"/>
              <a:t>А сам ні пари з вуст</a:t>
            </a:r>
            <a:r>
              <a:rPr lang="uk-UA" sz="1400" dirty="0"/>
              <a:t> </a:t>
            </a:r>
            <a:r>
              <a:rPr lang="uk-UA" sz="1400" dirty="0" smtClean="0"/>
              <a:t>-  мовчок!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0489" y="1018527"/>
            <a:ext cx="268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1. Маленька, менша від мачини,</a:t>
            </a:r>
          </a:p>
          <a:p>
            <a:r>
              <a:rPr lang="uk-UA" sz="1400" dirty="0" smtClean="0"/>
              <a:t>Ні з ким не стану на борню,</a:t>
            </a:r>
          </a:p>
          <a:p>
            <a:r>
              <a:rPr lang="uk-UA" sz="1400" dirty="0" smtClean="0"/>
              <a:t>А при читанні, коли треба,</a:t>
            </a:r>
          </a:p>
          <a:p>
            <a:r>
              <a:rPr lang="uk-UA" sz="1400" dirty="0" smtClean="0"/>
              <a:t>Й людині мову зупиню.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84189" y="2159510"/>
            <a:ext cx="2836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5.Що за знак – стрункий, мов спис,</a:t>
            </a:r>
          </a:p>
          <a:p>
            <a:r>
              <a:rPr lang="uk-UA" sz="1400" dirty="0" smtClean="0"/>
              <a:t>Він над крапкою завис,</a:t>
            </a:r>
          </a:p>
          <a:p>
            <a:r>
              <a:rPr lang="uk-UA" sz="1400" dirty="0" smtClean="0"/>
              <a:t>Спонука до поклику.</a:t>
            </a:r>
          </a:p>
          <a:p>
            <a:r>
              <a:rPr lang="uk-UA" sz="1400" dirty="0" smtClean="0"/>
              <a:t>Хто ж бо він?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07557" y="4725144"/>
            <a:ext cx="2739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6.Я такий же, як знак розділовий,</a:t>
            </a:r>
          </a:p>
          <a:p>
            <a:r>
              <a:rPr lang="uk-UA" sz="1400" dirty="0" smtClean="0"/>
              <a:t>І відомий шкільній дітворі,</a:t>
            </a:r>
          </a:p>
          <a:p>
            <a:r>
              <a:rPr lang="uk-UA" sz="1400" dirty="0" smtClean="0"/>
              <a:t>Та в словах української мови</a:t>
            </a:r>
          </a:p>
          <a:p>
            <a:r>
              <a:rPr lang="uk-UA" sz="1400" dirty="0" smtClean="0"/>
              <a:t>Я пишусь не внизу, а вгорі.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504" y="2376468"/>
            <a:ext cx="25374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2.Злита з хвостиком ця крапка,</a:t>
            </a:r>
          </a:p>
          <a:p>
            <a:r>
              <a:rPr lang="uk-UA" sz="1400" dirty="0" smtClean="0"/>
              <a:t>Невелика, власне, лапка.</a:t>
            </a:r>
          </a:p>
          <a:p>
            <a:r>
              <a:rPr lang="uk-UA" sz="1400" dirty="0" smtClean="0"/>
              <a:t>Робить паузу, всім знайома.</a:t>
            </a:r>
          </a:p>
          <a:p>
            <a:r>
              <a:rPr lang="uk-UA" sz="1400" dirty="0" smtClean="0"/>
              <a:t>Як вона зоветься?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80974" y="1340768"/>
            <a:ext cx="1966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4.Я мінус в математиці,</a:t>
            </a:r>
          </a:p>
          <a:p>
            <a:r>
              <a:rPr lang="uk-UA" sz="1400" dirty="0" smtClean="0"/>
              <a:t>А хто я є в граматиці?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149714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677</Words>
  <Application>Microsoft Office PowerPoint</Application>
  <PresentationFormat>Экран (4:3)</PresentationFormat>
  <Paragraphs>333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142</cp:revision>
  <cp:lastPrinted>2018-03-05T09:21:46Z</cp:lastPrinted>
  <dcterms:created xsi:type="dcterms:W3CDTF">2018-01-29T20:12:54Z</dcterms:created>
  <dcterms:modified xsi:type="dcterms:W3CDTF">2019-05-22T05:46:56Z</dcterms:modified>
</cp:coreProperties>
</file>