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1" r:id="rId4"/>
    <p:sldId id="271" r:id="rId5"/>
    <p:sldId id="260" r:id="rId6"/>
    <p:sldId id="273" r:id="rId7"/>
    <p:sldId id="270" r:id="rId8"/>
    <p:sldId id="265" r:id="rId9"/>
    <p:sldId id="272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CD8B7-5D80-49C9-994A-69E32BC8D44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A8A33-F853-4189-AB7E-59A32BAA4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8A33-F853-4189-AB7E-59A32BAA48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8A33-F853-4189-AB7E-59A32BAA482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8A33-F853-4189-AB7E-59A32BAA482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8A33-F853-4189-AB7E-59A32BAA482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8A33-F853-4189-AB7E-59A32BAA482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22.05.2019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755576" y="928670"/>
            <a:ext cx="7632848" cy="4191972"/>
            <a:chOff x="1115616" y="1553720"/>
            <a:chExt cx="7165477" cy="446796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1553720"/>
              <a:ext cx="7165477" cy="27555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Підсумкове контрольне заняття з Полуничкою.      1-й клас</a:t>
              </a:r>
              <a:endParaRPr lang="ru-RU" sz="5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887633" y="4447094"/>
              <a:ext cx="4353071" cy="1574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Підготувала вихователь  групи:                        «Сніжинка –Веселка» </a:t>
              </a:r>
              <a:endPara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ПАВЛЕНКО  МАРІАННА  ІВАНІВНА</a:t>
              </a:r>
              <a:endPara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Чинадіївський  дитячий  будинок</a:t>
              </a:r>
              <a:endPara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2019 р.</a:t>
              </a:r>
              <a:endParaRPr lang="ru-RU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988840"/>
            <a:ext cx="6715172" cy="2687499"/>
            <a:chOff x="607288" y="-815361"/>
            <a:chExt cx="7925152" cy="393737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766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 smtClean="0">
                  <a:solidFill>
                    <a:schemeClr val="accent3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484185" y="2535827"/>
              <a:ext cx="6491880" cy="586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3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3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3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91680" y="9087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5122" name="AutoShape 2" descr="Ð ÐµÐ·ÑÐ»ÑÑÐ°Ñ Ð¿Ð¾ÑÑÐºÑ Ð·Ð¾Ð±ÑÐ°Ð¶ÐµÐ½Ñ Ð·Ð° Ð·Ð°Ð¿Ð¸ÑÐ¾Ð¼ &quot;ÐºÐ»ÑÑÐ¸Ð½ÐºÐ¸ Ð· Ð·Ð¾ÑÐ¸ÑÐ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Ð ÐµÐ·ÑÐ»ÑÑÐ°Ñ Ð¿Ð¾ÑÑÐºÑ Ð·Ð¾Ð±ÑÐ°Ð¶ÐµÐ½Ñ Ð·Ð° Ð·Ð°Ð¿Ð¸ÑÐ¾Ð¼ &quot;ÐºÐ»ÑÑÐ¸Ð½ÐºÐ¸ Ð· Ð·Ð¾ÑÐ¸ÑÐ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Ð ÐµÐ·ÑÐ»ÑÑÐ°Ñ Ð¿Ð¾ÑÑÐºÑ Ð·Ð¾Ð±ÑÐ°Ð¶ÐµÐ½Ñ Ð·Ð° Ð·Ð°Ð¿Ð¸ÑÐ¾Ð¼ &quot;ÐºÐ»ÑÑÐ¸Ð½ÐºÐ¸ Ð· Ð·Ð¾ÑÐ¸ÑÐ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Ð ÐµÐ·ÑÐ»ÑÑÐ°Ñ Ð¿Ð¾ÑÑÐºÑ Ð·Ð¾Ð±ÑÐ°Ð¶ÐµÐ½Ñ Ð·Ð° Ð·Ð°Ð¿Ð¸ÑÐ¾Ð¼ &quot;ÐºÐ»ÑÑÐ¸Ð½ÐºÐ¸ Ð· Ð·Ð¾ÑÐ¸ÑÐ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28926" y="1357298"/>
            <a:ext cx="4643470" cy="321471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Які ви сьогодні молодці. Разом з полуничкою плідно попрацювали. Були активні та кмітливі. На сьогодні наше заняття завершено.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988840"/>
            <a:ext cx="6715172" cy="2687499"/>
            <a:chOff x="607288" y="-815361"/>
            <a:chExt cx="7925152" cy="393737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766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 smtClean="0">
                  <a:solidFill>
                    <a:schemeClr val="accent3">
                      <a:lumMod val="75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484185" y="2535827"/>
              <a:ext cx="6491880" cy="586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91680" y="9087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3074" name="AutoShape 2" descr="Ð ÐµÐ·ÑÐ»ÑÑÐ°Ñ Ð¿Ð¾ÑÑÐºÑ Ð·Ð¾Ð±ÑÐ°Ð¶ÐµÐ½Ñ Ð·Ð° Ð·Ð°Ð¿Ð¸ÑÐ¾Ð¼ &quot;ÐºÐ»ÑÑÐ¸Ð½ÐºÐ¸ Ð· Ð·Ð¾ÑÐ¸ÑÐ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85918" y="1571612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i="1" dirty="0" smtClean="0">
                <a:solidFill>
                  <a:schemeClr val="accent3">
                    <a:lumMod val="50000"/>
                  </a:schemeClr>
                </a:solidFill>
              </a:rPr>
              <a:t> Дякую за увагу! </a:t>
            </a:r>
            <a:endParaRPr lang="ru-RU" sz="60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7572428" cy="37862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Хід уроку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:                                                                                                                    </a:t>
            </a:r>
            <a:r>
              <a:rPr lang="uk-UA" dirty="0" smtClean="0">
                <a:solidFill>
                  <a:srgbClr val="FF0000"/>
                </a:solidFill>
              </a:rPr>
              <a:t>І. Організаційний момент.                                                                                             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В народі кажуть :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“ Гість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в дім- радість в </a:t>
            </a:r>
            <a:r>
              <a:rPr lang="uk-UA" sz="1600" dirty="0" smtClean="0">
                <a:solidFill>
                  <a:schemeClr val="accent3">
                    <a:lumMod val="50000"/>
                  </a:schemeClr>
                </a:solidFill>
              </a:rPr>
              <a:t>нім ”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Ми дуже раді нашим гостям. Привітайтесь з гостями і посміхніться їм. І з гарним настроєм розпочнемо урок. Знаєте діти, що сьогодні до нас завітала особлива гостя? Вона почула, що ви закінчуєте перший клас . Вмієте читати ,писати і навіть грати в різні цікаві ігри. От вона вирішила  і  собі  трішки  повчитися у вас. Ну що, допоможемо їй? Як ви думаєте, хто ця загадкова гостя?  А давайте я вам загадаю про неї загадку.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214686"/>
            <a:ext cx="6000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Повернулась  на грядці  боком .                                                                                           І налилась  червоним  соком .                                                                              Їй сестричка  - є  суничка.                                                                    Ну, а  звуть її ?</a:t>
            </a:r>
            <a:endParaRPr lang="ru-RU" sz="2800" b="1" dirty="0">
              <a:solidFill>
                <a:srgbClr val="9BBB59">
                  <a:lumMod val="75000"/>
                </a:srgbClr>
              </a:solidFill>
              <a:latin typeface="Monotype Corsiva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9"/>
            <a:ext cx="29289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572428" cy="4544081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1.Запиши своє прізвище та ім’я.   </a:t>
            </a: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    ----------------------------------------</a:t>
            </a:r>
          </a:p>
          <a:p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2. </a:t>
            </a:r>
            <a:r>
              <a:rPr lang="ru-RU" sz="2800" dirty="0" err="1" smtClean="0">
                <a:solidFill>
                  <a:srgbClr val="FF0000"/>
                </a:solidFill>
              </a:rPr>
              <a:t>Підпиши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малюнки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    ----------------------------------------</a:t>
            </a:r>
          </a:p>
          <a:p>
            <a:endParaRPr lang="uk-UA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    ----------------------------------------</a:t>
            </a:r>
          </a:p>
          <a:p>
            <a:endParaRPr lang="uk-UA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    --------------------------------------</a:t>
            </a:r>
            <a:r>
              <a:rPr lang="uk-UA" sz="2800" dirty="0" smtClean="0"/>
              <a:t>--</a:t>
            </a:r>
            <a:endParaRPr lang="ru-RU" sz="2800" dirty="0"/>
          </a:p>
        </p:txBody>
      </p:sp>
      <p:pic>
        <p:nvPicPr>
          <p:cNvPr id="2050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43116"/>
            <a:ext cx="1714511" cy="1143008"/>
          </a:xfrm>
          <a:prstGeom prst="rect">
            <a:avLst/>
          </a:prstGeom>
          <a:noFill/>
        </p:spPr>
      </p:pic>
      <p:pic>
        <p:nvPicPr>
          <p:cNvPr id="12290" name="Picture 2" descr="Ð ÐµÐ·ÑÐ»ÑÑÐ°Ñ Ð¿Ð¾ÑÑÐºÑ Ð·Ð¾Ð±ÑÐ°Ð¶ÐµÐ½Ñ Ð·Ð° Ð·Ð°Ð¿Ð¸ÑÐ¾Ð¼ &quot;Ð´ÐµÑÐµÐ²Ð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1884546" cy="1143008"/>
          </a:xfrm>
          <a:prstGeom prst="rect">
            <a:avLst/>
          </a:prstGeom>
          <a:noFill/>
        </p:spPr>
      </p:pic>
      <p:pic>
        <p:nvPicPr>
          <p:cNvPr id="12292" name="Picture 4" descr="Ð ÐµÐ·ÑÐ»ÑÑÐ°Ñ Ð¿Ð¾ÑÑÐºÑ Ð·Ð¾Ð±ÑÐ°Ð¶ÐµÐ½Ñ Ð·Ð° Ð·Ð°Ð¿Ð¸ÑÐ¾Ð¼ &quot;ÐºÐ¾ÑÐµÐ½Ñ ÐºÐ°ÑÑÐ¸Ð½ÐºÐ°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429132"/>
            <a:ext cx="1468532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071538" y="2214554"/>
            <a:ext cx="6715172" cy="2687499"/>
            <a:chOff x="607288" y="-815361"/>
            <a:chExt cx="7925152" cy="393737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50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484185" y="2535827"/>
              <a:ext cx="6491880" cy="586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42910" y="714356"/>
            <a:ext cx="78581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>      3.Підкресли  пори року  олівцем червоного кольору.</a:t>
            </a:r>
          </a:p>
          <a:p>
            <a:endParaRPr lang="uk-UA" sz="2800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Метелик ,  весна, ліс, літо, мама, річка, осінь, яблуко, зима. </a:t>
            </a:r>
          </a:p>
          <a:p>
            <a:endParaRPr lang="uk-UA" sz="2400" b="1" dirty="0" smtClean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uk-UA" sz="2400" b="1" dirty="0" smtClean="0">
                <a:solidFill>
                  <a:srgbClr val="FF0000"/>
                </a:solidFill>
                <a:latin typeface="Monotype Corsiva" pitchFamily="66" charset="0"/>
              </a:rPr>
              <a:t>      </a:t>
            </a:r>
            <a:r>
              <a:rPr lang="uk-UA" sz="2800" b="1" dirty="0" smtClean="0">
                <a:solidFill>
                  <a:srgbClr val="FF0000"/>
                </a:solidFill>
                <a:latin typeface="Monotype Corsiva" pitchFamily="66" charset="0"/>
              </a:rPr>
              <a:t>4. Обведи малюнки , що належать до живої  природи.</a:t>
            </a:r>
          </a:p>
          <a:p>
            <a:pPr algn="ctr"/>
            <a:endParaRPr lang="ru-RU" b="1" dirty="0">
              <a:solidFill>
                <a:srgbClr val="9BBB59">
                  <a:lumMod val="75000"/>
                </a:srgbClr>
              </a:solidFill>
              <a:latin typeface="Monotype Corsiva" pitchFamily="66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8194" name="Picture 2" descr="Ð ÐµÐ·ÑÐ»ÑÑÐ°Ñ Ð¿Ð¾ÑÑÐºÑ Ð·Ð¾Ð±ÑÐ°Ð¶ÐµÐ½Ñ Ð·Ð° Ð·Ð°Ð¿Ð¸ÑÐ¾Ð¼ &quot;Ð»Ð¸ÑÑÑÑ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214818"/>
            <a:ext cx="1828760" cy="2071702"/>
          </a:xfrm>
          <a:prstGeom prst="rect">
            <a:avLst/>
          </a:prstGeom>
          <a:noFill/>
        </p:spPr>
      </p:pic>
      <p:pic>
        <p:nvPicPr>
          <p:cNvPr id="8196" name="Picture 4" descr="Ð ÐµÐ·ÑÐ»ÑÑÐ°Ñ Ð¿Ð¾ÑÑÐºÑ Ð·Ð¾Ð±ÑÐ°Ð¶ÐµÐ½Ñ Ð·Ð° Ð·Ð°Ð¿Ð¸ÑÐ¾Ð¼ &quot;Ð¼ÐµÑÐµÐ»Ð¸Ðº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7562"/>
            <a:ext cx="1500198" cy="1020135"/>
          </a:xfrm>
          <a:prstGeom prst="rect">
            <a:avLst/>
          </a:prstGeom>
          <a:noFill/>
        </p:spPr>
      </p:pic>
      <p:sp>
        <p:nvSpPr>
          <p:cNvPr id="8198" name="AutoShape 6" descr="Ð ÐµÐ·ÑÐ»ÑÑÐ°Ñ Ð¿Ð¾ÑÑÐºÑ Ð·Ð¾Ð±ÑÐ°Ð¶ÐµÐ½Ñ Ð·Ð° Ð·Ð°Ð¿Ð¸ÑÐ¾Ð¼ &quot;stationer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Ð ÐµÐ·ÑÐ»ÑÑÐ°Ñ Ð¿Ð¾ÑÑÐºÑ Ð·Ð¾Ð±ÑÐ°Ð¶ÐµÐ½Ñ Ð·Ð° Ð·Ð°Ð¿Ð¸ÑÐ¾Ð¼ &quot;stationer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2" name="Picture 10" descr="Ð ÐµÐ·ÑÐ»ÑÑÐ°Ñ Ð¿Ð¾ÑÑÐºÑ Ð·Ð¾Ð±ÑÐ°Ð¶ÐµÐ½Ñ Ð·Ð° Ð·Ð°Ð¿Ð¸ÑÐ¾Ð¼ &quot;ÑÑÑÐºÐ°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714752"/>
            <a:ext cx="1255709" cy="1255709"/>
          </a:xfrm>
          <a:prstGeom prst="rect">
            <a:avLst/>
          </a:prstGeom>
          <a:noFill/>
        </p:spPr>
      </p:pic>
      <p:pic>
        <p:nvPicPr>
          <p:cNvPr id="8204" name="Picture 1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3214686"/>
            <a:ext cx="1416029" cy="141602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85794"/>
            <a:ext cx="778674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8.Спиши текст.</a:t>
            </a: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Полуничка товаришує з Суничкою. Сьогодні вони будуть пекти смачний пиріг. І запросять скуштувати його всіх своїх друзів. </a:t>
            </a:r>
          </a:p>
          <a:p>
            <a:endParaRPr lang="uk-UA" sz="2400" dirty="0" smtClean="0">
              <a:solidFill>
                <a:srgbClr val="7030A0"/>
              </a:solidFill>
            </a:endParaRPr>
          </a:p>
          <a:p>
            <a:r>
              <a:rPr lang="uk-UA" sz="2400" dirty="0" smtClean="0">
                <a:solidFill>
                  <a:srgbClr val="7030A0"/>
                </a:solidFill>
              </a:rPr>
              <a:t>    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ÐµÑ Ð¾Ð¿Ð¸ÑÐ°Ð½Ð¸Ñ ÑÐ¾ÑÐ¾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714356"/>
            <a:ext cx="3215715" cy="430784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785794"/>
            <a:ext cx="4071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5.Порахуй </a:t>
            </a:r>
            <a:r>
              <a:rPr lang="ru-RU" sz="2800" dirty="0" err="1" smtClean="0">
                <a:solidFill>
                  <a:srgbClr val="FF0000"/>
                </a:solidFill>
              </a:rPr>
              <a:t>усно</a:t>
            </a:r>
            <a:r>
              <a:rPr lang="ru-RU" sz="2800" dirty="0" smtClean="0">
                <a:solidFill>
                  <a:srgbClr val="FF0000"/>
                </a:solidFill>
              </a:rPr>
              <a:t>.  </a:t>
            </a:r>
            <a:r>
              <a:rPr lang="ru-RU" sz="2800" dirty="0" err="1" smtClean="0">
                <a:solidFill>
                  <a:srgbClr val="FF0000"/>
                </a:solidFill>
              </a:rPr>
              <a:t>Зафарбуй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правильну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відповідь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</a:p>
          <a:p>
            <a:endParaRPr lang="uk-UA" dirty="0" smtClean="0"/>
          </a:p>
          <a:p>
            <a:r>
              <a:rPr lang="uk-UA" sz="2400" dirty="0" smtClean="0"/>
              <a:t>       </a:t>
            </a:r>
            <a:r>
              <a:rPr lang="uk-UA" sz="2400" dirty="0" smtClean="0">
                <a:solidFill>
                  <a:srgbClr val="7030A0"/>
                </a:solidFill>
              </a:rPr>
              <a:t>1+2=                    50-20=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       6-5=                     60-10=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       4+4=                    85+5=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       20+2=                  64-4=</a:t>
            </a:r>
          </a:p>
          <a:p>
            <a:pPr algn="just"/>
            <a:r>
              <a:rPr lang="uk-UA" sz="2400" dirty="0" smtClean="0">
                <a:solidFill>
                  <a:srgbClr val="7030A0"/>
                </a:solidFill>
              </a:rPr>
              <a:t>       15-5=                   90+10=</a:t>
            </a:r>
          </a:p>
          <a:p>
            <a:endParaRPr lang="uk-UA" sz="2400" dirty="0" smtClean="0">
              <a:solidFill>
                <a:srgbClr val="7030A0"/>
              </a:solidFill>
            </a:endParaRPr>
          </a:p>
          <a:p>
            <a:r>
              <a:rPr lang="uk-UA" sz="2400" dirty="0" smtClean="0">
                <a:solidFill>
                  <a:srgbClr val="7030A0"/>
                </a:solidFill>
              </a:rPr>
              <a:t>    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797436"/>
          </a:xfrm>
        </p:spPr>
        <p:txBody>
          <a:bodyPr/>
          <a:lstStyle/>
          <a:p>
            <a:pPr algn="l"/>
            <a:r>
              <a:rPr lang="uk-UA" sz="28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5. Запиши числа в порядку зростання</a:t>
            </a:r>
            <a:r>
              <a:rPr lang="uk-UA" sz="2000" dirty="0" smtClean="0">
                <a:solidFill>
                  <a:srgbClr val="FF0000"/>
                </a:solidFill>
              </a:rPr>
              <a:t> (від меншого до більшого).</a:t>
            </a:r>
            <a:r>
              <a:rPr lang="uk-UA" sz="3600" dirty="0" smtClean="0">
                <a:solidFill>
                  <a:srgbClr val="FF0000"/>
                </a:solidFill>
              </a:rPr>
              <a:t/>
            </a:r>
            <a:br>
              <a:rPr lang="uk-UA" sz="3600" dirty="0" smtClean="0">
                <a:solidFill>
                  <a:srgbClr val="FF0000"/>
                </a:solidFill>
              </a:rPr>
            </a:br>
            <a:r>
              <a:rPr lang="uk-UA" sz="3600" dirty="0" smtClean="0">
                <a:solidFill>
                  <a:srgbClr val="FF0000"/>
                </a:solidFill>
              </a:rPr>
              <a:t>                  </a:t>
            </a:r>
            <a: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20, 58, 15, 89, 5, 100.</a:t>
            </a:r>
            <a:br>
              <a:rPr lang="uk-U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800" dirty="0" smtClean="0">
                <a:solidFill>
                  <a:srgbClr val="FF0000"/>
                </a:solidFill>
              </a:rPr>
              <a:t>6. Допоможи </a:t>
            </a:r>
            <a:r>
              <a:rPr lang="uk-UA" sz="2800" dirty="0" err="1" smtClean="0">
                <a:solidFill>
                  <a:srgbClr val="FF0000"/>
                </a:solidFill>
              </a:rPr>
              <a:t>полуничці</a:t>
            </a:r>
            <a:r>
              <a:rPr lang="uk-UA" sz="2800" dirty="0" smtClean="0">
                <a:solidFill>
                  <a:srgbClr val="FF0000"/>
                </a:solidFill>
              </a:rPr>
              <a:t>: з’єднай приклади з їх значенням.</a:t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4+2+3             2</a:t>
            </a:r>
            <a:b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7-2+2              5</a:t>
            </a:r>
            <a:b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9-5-2               9</a:t>
            </a:r>
            <a:b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8+2-5              7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85794"/>
            <a:ext cx="77867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7. </a:t>
            </a:r>
            <a:r>
              <a:rPr lang="ru-RU" sz="2800" dirty="0" err="1" smtClean="0">
                <a:solidFill>
                  <a:srgbClr val="FF0000"/>
                </a:solidFill>
              </a:rPr>
              <a:t>Накресли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відрізок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довжиною</a:t>
            </a:r>
            <a:r>
              <a:rPr lang="ru-RU" sz="2800" dirty="0" smtClean="0">
                <a:solidFill>
                  <a:srgbClr val="FF0000"/>
                </a:solidFill>
              </a:rPr>
              <a:t> 11см., а </a:t>
            </a:r>
            <a:r>
              <a:rPr lang="ru-RU" sz="2800" dirty="0" err="1" smtClean="0">
                <a:solidFill>
                  <a:srgbClr val="FF0000"/>
                </a:solidFill>
              </a:rPr>
              <a:t>інший</a:t>
            </a:r>
            <a:r>
              <a:rPr lang="ru-RU" sz="2800" dirty="0" smtClean="0">
                <a:solidFill>
                  <a:srgbClr val="FF0000"/>
                </a:solidFill>
              </a:rPr>
              <a:t> на 1см. </a:t>
            </a:r>
            <a:r>
              <a:rPr lang="ru-RU" sz="2800" dirty="0" err="1" smtClean="0">
                <a:solidFill>
                  <a:srgbClr val="FF0000"/>
                </a:solidFill>
              </a:rPr>
              <a:t>менший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uk-UA" sz="2800" dirty="0" smtClean="0">
              <a:solidFill>
                <a:srgbClr val="7030A0"/>
              </a:solidFill>
            </a:endParaRPr>
          </a:p>
          <a:p>
            <a:endParaRPr lang="uk-UA" sz="2400" dirty="0" smtClean="0">
              <a:solidFill>
                <a:srgbClr val="7030A0"/>
              </a:solidFill>
            </a:endParaRPr>
          </a:p>
          <a:p>
            <a:r>
              <a:rPr lang="uk-UA" sz="2400" dirty="0" smtClean="0">
                <a:solidFill>
                  <a:srgbClr val="7030A0"/>
                </a:solidFill>
              </a:rPr>
              <a:t>    </a:t>
            </a:r>
          </a:p>
          <a:p>
            <a:endParaRPr lang="ru-RU" dirty="0"/>
          </a:p>
        </p:txBody>
      </p:sp>
      <p:pic>
        <p:nvPicPr>
          <p:cNvPr id="4" name="Рисунок 3" descr="Ð ÐµÐ·ÑÐ»ÑÑÐ°Ñ Ð¿Ð¾ÑÑÐºÑ Ð·Ð¾Ð±ÑÐ°Ð¶ÐµÐ½Ñ Ð·Ð° Ð·Ð°Ð¿Ð¸ÑÐ¾Ð¼ &quot;Ð·Ð°Ð´Ð°ÑÐ° Ð½Ð°ÐºÑÐµÑÐ»Ð¸ Ð²ÑÐ´ÑÑÐ·Ð¾Ðº&quot;"/>
          <p:cNvPicPr/>
          <p:nvPr/>
        </p:nvPicPr>
        <p:blipFill>
          <a:blip r:embed="rId3"/>
          <a:srcRect l="6259" t="36211" r="3391" b="34053"/>
          <a:stretch>
            <a:fillRect/>
          </a:stretch>
        </p:blipFill>
        <p:spPr bwMode="auto">
          <a:xfrm>
            <a:off x="785786" y="2428868"/>
            <a:ext cx="7572428" cy="14287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336</Words>
  <Application>Microsoft Office PowerPoint</Application>
  <PresentationFormat>Экран (4:3)</PresentationFormat>
  <Paragraphs>55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                                                                                               5. Запиши числа в порядку зростання (від меншого до більшого).                   20, 58, 15, 89, 5, 100. 6. Допоможи полуничці: з’єднай приклади з їх значенням.                        4+2+3             2                        7-2+2              5                        9-5-2               9                        8+2-5              7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Пользователь Windows</cp:lastModifiedBy>
  <cp:revision>102</cp:revision>
  <dcterms:created xsi:type="dcterms:W3CDTF">2014-07-06T18:18:01Z</dcterms:created>
  <dcterms:modified xsi:type="dcterms:W3CDTF">2019-05-22T17:56:38Z</dcterms:modified>
</cp:coreProperties>
</file>