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58" r:id="rId3"/>
    <p:sldId id="261" r:id="rId4"/>
    <p:sldId id="271" r:id="rId5"/>
    <p:sldId id="260" r:id="rId6"/>
    <p:sldId id="273" r:id="rId7"/>
    <p:sldId id="270" r:id="rId8"/>
    <p:sldId id="265" r:id="rId9"/>
    <p:sldId id="272" r:id="rId10"/>
    <p:sldId id="262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DFFF"/>
    <a:srgbClr val="FFFF00"/>
    <a:srgbClr val="33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87" autoAdjust="0"/>
    <p:restoredTop sz="94713" autoAdjust="0"/>
  </p:normalViewPr>
  <p:slideViewPr>
    <p:cSldViewPr>
      <p:cViewPr>
        <p:scale>
          <a:sx n="90" d="100"/>
          <a:sy n="90" d="100"/>
        </p:scale>
        <p:origin x="-2244" y="-5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9CD8B7-5D80-49C9-994A-69E32BC8D442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DA8A33-F853-4189-AB7E-59A32BAA482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A8A33-F853-4189-AB7E-59A32BAA4829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A8A33-F853-4189-AB7E-59A32BAA4829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A8A33-F853-4189-AB7E-59A32BAA4829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A8A33-F853-4189-AB7E-59A32BAA4829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A8A33-F853-4189-AB7E-59A32BAA4829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22.05.2019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check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4BD201-5F9C-4593-BEFD-74C971F0B55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22.05.2019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22E6F0-797A-404D-B2F0-96032D2C16E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check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7A3035-02C7-4538-A480-C6887B19F5A6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22.05.2019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18664C-3B03-4311-A452-8E87A1DF2E36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DDE1-E9F2-4B50-AB95-1A36B28481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22.05.2019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7BA6C-DE82-4922-A007-5CB817EE4E20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011FA9-72D4-4D0D-AA04-5200C8F96D1C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22.05.2019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BFCBB-F7D8-4AD9-B5F9-93687358CA6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AA105-3B9A-485F-A7BD-B3B1C1BFF99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22.05.2019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217202-91A5-4841-8837-12B3422A9C1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3E727-7E97-4B76-A273-97C117DFD6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22.05.2019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F140D1-42AB-456C-B3EB-2E58162D29C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FDA9A-A9AF-4522-BA4E-959710ABA8F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22.05.2019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4C3DF-49FF-4AA4-A1AB-8615103FAECA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check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C31E6-6AC6-4E62-806B-D0CB1E8C626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22.05.2019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B0E188-B191-46AC-99B7-5113417AE6A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check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E59BE0-226E-4980-AAF5-F1A9DF7C7AE8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22.05.2019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D8319C-EFFD-43A6-A723-9E31BBA50F6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check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94FB44-2B3A-4EA5-B708-4FEB9F41BBF1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22.05.2019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51498-F984-481A-8E8C-4DDFA9BC918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check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hecker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/>
          <p:nvPr/>
        </p:nvGrpSpPr>
        <p:grpSpPr>
          <a:xfrm>
            <a:off x="755576" y="928670"/>
            <a:ext cx="7632848" cy="4191972"/>
            <a:chOff x="1115616" y="1553720"/>
            <a:chExt cx="7165477" cy="4467968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1115616" y="1553720"/>
              <a:ext cx="7165477" cy="27555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uk-UA" sz="5400" b="1" dirty="0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chemeClr val="accent3">
                      <a:lumMod val="75000"/>
                    </a:schemeClr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latin typeface="Monotype Corsiva" pitchFamily="66" charset="0"/>
                  <a:cs typeface="Arial" charset="0"/>
                </a:rPr>
                <a:t>Підсумкове контрольне заняття з Полуничкою.      1-й клас</a:t>
              </a:r>
              <a:endParaRPr lang="ru-RU" sz="54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  <a:cs typeface="Arial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2887633" y="4447094"/>
              <a:ext cx="4353071" cy="15745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 smtClean="0">
                  <a:solidFill>
                    <a:schemeClr val="accent3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  <a:cs typeface="Arial" charset="0"/>
                </a:rPr>
                <a:t>Підготувала вихователь  групи:                        «Сніжинка –Веселка» </a:t>
              </a:r>
              <a:endParaRPr lang="ru-RU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Arial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uk-UA" dirty="0" smtClean="0">
                  <a:solidFill>
                    <a:schemeClr val="accent3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  <a:cs typeface="Arial" charset="0"/>
                </a:rPr>
                <a:t>ПАВЛЕНКО  МАРІАННА  ІВАНІВНА</a:t>
              </a:r>
              <a:endParaRPr lang="ru-RU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Arial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 smtClean="0">
                  <a:solidFill>
                    <a:schemeClr val="accent3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  <a:cs typeface="Arial" charset="0"/>
                </a:rPr>
                <a:t>Чинадіївський  дитячий  будинок</a:t>
              </a:r>
              <a:endParaRPr lang="ru-RU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Arial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 smtClean="0">
                  <a:solidFill>
                    <a:schemeClr val="accent3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  <a:cs typeface="Arial" charset="0"/>
                </a:rPr>
                <a:t>2019 р.</a:t>
              </a:r>
              <a:endParaRPr lang="ru-RU" dirty="0">
                <a:solidFill>
                  <a:schemeClr val="accent3">
                    <a:lumMod val="75000"/>
                  </a:schemeClr>
                </a:solidFill>
                <a:latin typeface="Arial" charset="0"/>
                <a:cs typeface="Arial" charset="0"/>
              </a:endParaRPr>
            </a:p>
          </p:txBody>
        </p:sp>
      </p:grp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>
            <a:grpSpLocks/>
          </p:cNvGrpSpPr>
          <p:nvPr/>
        </p:nvGrpSpPr>
        <p:grpSpPr bwMode="auto">
          <a:xfrm>
            <a:off x="1214414" y="1988840"/>
            <a:ext cx="6715172" cy="2687499"/>
            <a:chOff x="607288" y="-815361"/>
            <a:chExt cx="7925152" cy="3937378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607288" y="-815361"/>
              <a:ext cx="7925152" cy="7665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400" dirty="0" smtClean="0">
                  <a:solidFill>
                    <a:schemeClr val="accent3">
                      <a:lumMod val="75000"/>
                    </a:schemeClr>
                  </a:solidFill>
                  <a:latin typeface="Monotype Corsiva" pitchFamily="66" charset="0"/>
                  <a:cs typeface="Arial" charset="0"/>
                </a:rPr>
                <a:t> </a:t>
              </a:r>
              <a:endParaRPr lang="ru-RU" sz="1400" dirty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  <a:cs typeface="Arial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1400" dirty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  <a:cs typeface="Arial" charset="0"/>
              </a:endParaRPr>
            </a:p>
          </p:txBody>
        </p:sp>
        <p:sp>
          <p:nvSpPr>
            <p:cNvPr id="6" name="Прямоугольник 3"/>
            <p:cNvSpPr>
              <a:spLocks noChangeArrowheads="1"/>
            </p:cNvSpPr>
            <p:nvPr/>
          </p:nvSpPr>
          <p:spPr bwMode="auto">
            <a:xfrm>
              <a:off x="1484185" y="2535827"/>
              <a:ext cx="6491880" cy="586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dirty="0" smtClean="0">
                  <a:solidFill>
                    <a:schemeClr val="accent3">
                      <a:lumMod val="75000"/>
                    </a:schemeClr>
                  </a:solidFill>
                  <a:latin typeface="Monotype Corsiva" pitchFamily="66" charset="0"/>
                  <a:cs typeface="Arial" charset="0"/>
                </a:rPr>
                <a:t> </a:t>
              </a:r>
              <a:r>
                <a:rPr lang="en-US" sz="2000" dirty="0" smtClean="0">
                  <a:solidFill>
                    <a:schemeClr val="accent3">
                      <a:lumMod val="75000"/>
                    </a:schemeClr>
                  </a:solidFill>
                  <a:latin typeface="Monotype Corsiva" pitchFamily="66" charset="0"/>
                  <a:cs typeface="Arial" charset="0"/>
                </a:rPr>
                <a:t> </a:t>
              </a:r>
              <a:r>
                <a:rPr lang="ru-RU" sz="2000" dirty="0" smtClean="0">
                  <a:solidFill>
                    <a:schemeClr val="accent3">
                      <a:lumMod val="75000"/>
                    </a:schemeClr>
                  </a:solidFill>
                  <a:latin typeface="Monotype Corsiva" pitchFamily="66" charset="0"/>
                  <a:cs typeface="Arial" charset="0"/>
                </a:rPr>
                <a:t> </a:t>
              </a:r>
              <a:endParaRPr lang="ru-RU" sz="2000" dirty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  <a:cs typeface="Arial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691680" y="908720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</a:p>
        </p:txBody>
      </p:sp>
      <p:sp>
        <p:nvSpPr>
          <p:cNvPr id="5122" name="AutoShape 2" descr="Ð ÐµÐ·ÑÐ»ÑÑÐ°Ñ Ð¿Ð¾ÑÑÐºÑ Ð·Ð¾Ð±ÑÐ°Ð¶ÐµÐ½Ñ Ð·Ð° Ð·Ð°Ð¿Ð¸ÑÐ¾Ð¼ &quot;ÐºÐ»ÑÑÐ¸Ð½ÐºÐ¸ Ð· Ð·Ð¾ÑÐ¸ÑÐ°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24" name="AutoShape 4" descr="Ð ÐµÐ·ÑÐ»ÑÑÐ°Ñ Ð¿Ð¾ÑÑÐºÑ Ð·Ð¾Ð±ÑÐ°Ð¶ÐµÐ½Ñ Ð·Ð° Ð·Ð°Ð¿Ð¸ÑÐ¾Ð¼ &quot;ÐºÐ»ÑÑÐ¸Ð½ÐºÐ¸ Ð· Ð·Ð¾ÑÐ¸ÑÐ°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26" name="AutoShape 6" descr="Ð ÐµÐ·ÑÐ»ÑÑÐ°Ñ Ð¿Ð¾ÑÑÐºÑ Ð·Ð¾Ð±ÑÐ°Ð¶ÐµÐ½Ñ Ð·Ð° Ð·Ð°Ð¿Ð¸ÑÐ¾Ð¼ &quot;ÐºÐ»ÑÑÐ¸Ð½ÐºÐ¸ Ð· Ð·Ð¾ÑÐ¸ÑÐ°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28" name="AutoShape 8" descr="Ð ÐµÐ·ÑÐ»ÑÑÐ°Ñ Ð¿Ð¾ÑÑÐºÑ Ð·Ð¾Ð±ÑÐ°Ð¶ÐµÐ½Ñ Ð·Ð° Ð·Ð°Ð¿Ð¸ÑÐ¾Ð¼ &quot;ÐºÐ»ÑÑÐ¸Ð½ÐºÐ¸ Ð· Ð·Ð¾ÑÐ¸ÑÐ°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928926" y="1357298"/>
            <a:ext cx="4643470" cy="321471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Які ви сьогодні молодці. Разом з полуничкою плідно попрацювали. Були активні та кмітливі. На сьогодні наше заняття завершено.</a:t>
            </a:r>
            <a:endParaRPr lang="ru-RU" sz="2400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>
            <a:grpSpLocks/>
          </p:cNvGrpSpPr>
          <p:nvPr/>
        </p:nvGrpSpPr>
        <p:grpSpPr bwMode="auto">
          <a:xfrm>
            <a:off x="1214414" y="1988840"/>
            <a:ext cx="6715172" cy="2687499"/>
            <a:chOff x="607288" y="-815361"/>
            <a:chExt cx="7925152" cy="3937378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607288" y="-815361"/>
              <a:ext cx="7925152" cy="7665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400" dirty="0" smtClean="0">
                  <a:solidFill>
                    <a:schemeClr val="accent3">
                      <a:lumMod val="75000"/>
                    </a:schemeClr>
                  </a:solidFill>
                  <a:latin typeface="Monotype Corsiva" pitchFamily="66" charset="0"/>
                  <a:cs typeface="Arial" charset="0"/>
                </a:rPr>
                <a:t> </a:t>
              </a:r>
              <a:endParaRPr lang="ru-RU" sz="1400" dirty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  <a:cs typeface="Arial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1400" dirty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  <a:cs typeface="Arial" charset="0"/>
              </a:endParaRPr>
            </a:p>
          </p:txBody>
        </p:sp>
        <p:sp>
          <p:nvSpPr>
            <p:cNvPr id="6" name="Прямоугольник 3"/>
            <p:cNvSpPr>
              <a:spLocks noChangeArrowheads="1"/>
            </p:cNvSpPr>
            <p:nvPr/>
          </p:nvSpPr>
          <p:spPr bwMode="auto">
            <a:xfrm>
              <a:off x="1484185" y="2535827"/>
              <a:ext cx="6491880" cy="586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z="2000" dirty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  <a:cs typeface="Arial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691680" y="908720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</a:p>
        </p:txBody>
      </p:sp>
      <p:sp>
        <p:nvSpPr>
          <p:cNvPr id="3074" name="AutoShape 2" descr="Ð ÐµÐ·ÑÐ»ÑÑÐ°Ñ Ð¿Ð¾ÑÑÐºÑ Ð·Ð¾Ð±ÑÐ°Ð¶ÐµÐ½Ñ Ð·Ð° Ð·Ð°Ð¿Ð¸ÑÐ¾Ð¼ &quot;ÐºÐ»ÑÑÐ¸Ð½ÐºÐ¸ Ð· Ð·Ð¾ÑÐ¸ÑÐ°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785918" y="1571612"/>
            <a:ext cx="61436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i="1" dirty="0" smtClean="0">
                <a:solidFill>
                  <a:schemeClr val="accent3">
                    <a:lumMod val="50000"/>
                  </a:schemeClr>
                </a:solidFill>
              </a:rPr>
              <a:t> Дякую за увагу! </a:t>
            </a:r>
            <a:endParaRPr lang="ru-RU" sz="6000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1071546"/>
            <a:ext cx="7572428" cy="378621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Хід уроку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:                                                                                                                    </a:t>
            </a:r>
            <a:r>
              <a:rPr lang="uk-UA" dirty="0" smtClean="0">
                <a:solidFill>
                  <a:srgbClr val="FF0000"/>
                </a:solidFill>
              </a:rPr>
              <a:t>І. Організаційний момент.                                                                                              </a:t>
            </a:r>
            <a:r>
              <a:rPr lang="uk-UA" sz="1600" dirty="0" smtClean="0">
                <a:solidFill>
                  <a:schemeClr val="accent3">
                    <a:lumMod val="50000"/>
                  </a:schemeClr>
                </a:solidFill>
              </a:rPr>
              <a:t>В народі кажуть : </a:t>
            </a:r>
            <a:r>
              <a:rPr lang="uk-UA" sz="1600" dirty="0" smtClean="0">
                <a:solidFill>
                  <a:schemeClr val="accent3">
                    <a:lumMod val="50000"/>
                  </a:schemeClr>
                </a:solidFill>
              </a:rPr>
              <a:t>“ Гість </a:t>
            </a:r>
            <a:r>
              <a:rPr lang="uk-UA" sz="1600" dirty="0" smtClean="0">
                <a:solidFill>
                  <a:schemeClr val="accent3">
                    <a:lumMod val="50000"/>
                  </a:schemeClr>
                </a:solidFill>
              </a:rPr>
              <a:t>в дім- радість в </a:t>
            </a:r>
            <a:r>
              <a:rPr lang="uk-UA" sz="1600" dirty="0" smtClean="0">
                <a:solidFill>
                  <a:schemeClr val="accent3">
                    <a:lumMod val="50000"/>
                  </a:schemeClr>
                </a:solidFill>
              </a:rPr>
              <a:t>нім ”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.  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Ми дуже раді нашим гостям. Привітайтесь з гостями і посміхніться їм. І з гарним настроєм розпочнемо урок. Знаєте діти, що сьогодні до нас завітала особлива гостя? Вона почула, що ви закінчуєте перший клас . Вмієте читати ,писати і навіть грати в різні цікаві ігри. От вона вирішила  і  собі  трішки  повчитися у вас. Ну що, допоможемо їй? Як ви думаєте, хто ця загадкова гостя?  А давайте я вам загадаю про неї загадку.</a:t>
            </a:r>
            <a:endParaRPr lang="ru-RU" sz="16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3214686"/>
            <a:ext cx="600077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Повернулась  на грядці  боком .                                                                                           І налилась  червоним  соком .                                                                              Їй сестричка  - є  суничка.                                                                    Ну, а  звуть її ?</a:t>
            </a:r>
            <a:endParaRPr lang="ru-RU" sz="2800" b="1" dirty="0">
              <a:solidFill>
                <a:srgbClr val="9BBB59">
                  <a:lumMod val="75000"/>
                </a:srgbClr>
              </a:solidFill>
              <a:latin typeface="Monotype Corsiva" pitchFamily="66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1357299"/>
            <a:ext cx="2928958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857232"/>
            <a:ext cx="7572428" cy="4544081"/>
          </a:xfrm>
          <a:prstGeom prst="rect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dirty="0" smtClean="0">
                <a:solidFill>
                  <a:srgbClr val="FF0000"/>
                </a:solidFill>
              </a:rPr>
              <a:t>1.Запиши своє прізвище та ім’я.   </a:t>
            </a:r>
          </a:p>
          <a:p>
            <a:r>
              <a:rPr lang="uk-UA" sz="2800" dirty="0" smtClean="0">
                <a:solidFill>
                  <a:schemeClr val="accent3">
                    <a:lumMod val="75000"/>
                  </a:schemeClr>
                </a:solidFill>
              </a:rPr>
              <a:t>     ----------------------------------------</a:t>
            </a:r>
          </a:p>
          <a:p>
            <a:endParaRPr lang="ru-RU" sz="28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ru-RU" sz="2800" dirty="0" smtClean="0">
                <a:solidFill>
                  <a:srgbClr val="FF0000"/>
                </a:solidFill>
              </a:rPr>
              <a:t>2. </a:t>
            </a:r>
            <a:r>
              <a:rPr lang="ru-RU" sz="2800" dirty="0" err="1" smtClean="0">
                <a:solidFill>
                  <a:srgbClr val="FF0000"/>
                </a:solidFill>
              </a:rPr>
              <a:t>Підпиши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малюнки</a:t>
            </a:r>
            <a:r>
              <a:rPr lang="ru-RU" sz="2800" dirty="0" smtClean="0">
                <a:solidFill>
                  <a:srgbClr val="FF0000"/>
                </a:solidFill>
              </a:rPr>
              <a:t>.</a:t>
            </a:r>
          </a:p>
          <a:p>
            <a:endParaRPr lang="ru-RU" sz="28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uk-UA" sz="2800" dirty="0" smtClean="0">
                <a:solidFill>
                  <a:schemeClr val="accent3">
                    <a:lumMod val="75000"/>
                  </a:schemeClr>
                </a:solidFill>
              </a:rPr>
              <a:t>     ----------------------------------------</a:t>
            </a:r>
          </a:p>
          <a:p>
            <a:endParaRPr lang="uk-UA" sz="28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uk-UA" sz="2800" dirty="0" smtClean="0">
                <a:solidFill>
                  <a:schemeClr val="accent3">
                    <a:lumMod val="75000"/>
                  </a:schemeClr>
                </a:solidFill>
              </a:rPr>
              <a:t>     ----------------------------------------</a:t>
            </a:r>
          </a:p>
          <a:p>
            <a:endParaRPr lang="uk-UA" sz="28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uk-UA" sz="2800" dirty="0" smtClean="0">
                <a:solidFill>
                  <a:schemeClr val="accent3">
                    <a:lumMod val="75000"/>
                  </a:schemeClr>
                </a:solidFill>
              </a:rPr>
              <a:t>     --------------------------------------</a:t>
            </a:r>
            <a:r>
              <a:rPr lang="uk-UA" sz="2800" dirty="0" smtClean="0"/>
              <a:t>--</a:t>
            </a:r>
            <a:endParaRPr lang="ru-RU" sz="2800" dirty="0"/>
          </a:p>
        </p:txBody>
      </p:sp>
      <p:pic>
        <p:nvPicPr>
          <p:cNvPr id="2050" name="Picture 2" descr="ÐÐ¾Ð²âÑÐ·Ð°Ð½Ðµ Ð·Ð¾Ð±ÑÐ°Ð¶ÐµÐ½Ð½Ñ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2143116"/>
            <a:ext cx="1714511" cy="1143008"/>
          </a:xfrm>
          <a:prstGeom prst="rect">
            <a:avLst/>
          </a:prstGeom>
          <a:noFill/>
        </p:spPr>
      </p:pic>
      <p:pic>
        <p:nvPicPr>
          <p:cNvPr id="12290" name="Picture 2" descr="Ð ÐµÐ·ÑÐ»ÑÑÐ°Ñ Ð¿Ð¾ÑÑÐºÑ Ð·Ð¾Ð±ÑÐ°Ð¶ÐµÐ½Ñ Ð·Ð° Ð·Ð°Ð¿Ð¸ÑÐ¾Ð¼ &quot;Ð´ÐµÑÐµÐ²Ð¾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3214686"/>
            <a:ext cx="1884546" cy="1143008"/>
          </a:xfrm>
          <a:prstGeom prst="rect">
            <a:avLst/>
          </a:prstGeom>
          <a:noFill/>
        </p:spPr>
      </p:pic>
      <p:pic>
        <p:nvPicPr>
          <p:cNvPr id="12292" name="Picture 4" descr="Ð ÐµÐ·ÑÐ»ÑÑÐ°Ñ Ð¿Ð¾ÑÑÐºÑ Ð·Ð¾Ð±ÑÐ°Ð¶ÐµÐ½Ñ Ð·Ð° Ð·Ð°Ð¿Ð¸ÑÐ¾Ð¼ &quot;ÐºÐ¾ÑÐµÐ½Ñ ÐºÐ°ÑÑÐ¸Ð½ÐºÐ°&quot;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6380" y="4429132"/>
            <a:ext cx="1468532" cy="1214446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1"/>
          <p:cNvGrpSpPr>
            <a:grpSpLocks/>
          </p:cNvGrpSpPr>
          <p:nvPr/>
        </p:nvGrpSpPr>
        <p:grpSpPr bwMode="auto">
          <a:xfrm>
            <a:off x="1071538" y="2214554"/>
            <a:ext cx="6715172" cy="2687499"/>
            <a:chOff x="607288" y="-815361"/>
            <a:chExt cx="7925152" cy="3937378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607288" y="-815361"/>
              <a:ext cx="7925152" cy="4509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1400" dirty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  <a:cs typeface="Arial" charset="0"/>
              </a:endParaRPr>
            </a:p>
          </p:txBody>
        </p:sp>
        <p:sp>
          <p:nvSpPr>
            <p:cNvPr id="6" name="Прямоугольник 3"/>
            <p:cNvSpPr>
              <a:spLocks noChangeArrowheads="1"/>
            </p:cNvSpPr>
            <p:nvPr/>
          </p:nvSpPr>
          <p:spPr bwMode="auto">
            <a:xfrm>
              <a:off x="1484185" y="2535827"/>
              <a:ext cx="6491880" cy="586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z="2000" dirty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  <a:cs typeface="Arial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642910" y="714356"/>
            <a:ext cx="785818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FF0000"/>
                </a:solidFill>
                <a:latin typeface="Monotype Corsiva" pitchFamily="66" charset="0"/>
              </a:rPr>
              <a:t>      3.Підкресли  пори року  олівцем червоного кольору.</a:t>
            </a:r>
          </a:p>
          <a:p>
            <a:endParaRPr lang="uk-UA" sz="2800" b="1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  <a:p>
            <a:r>
              <a:rPr lang="uk-UA" sz="2400" b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Метелик ,  весна, ліс, літо, мама, річка, осінь, яблуко, зима. </a:t>
            </a:r>
          </a:p>
          <a:p>
            <a:endParaRPr lang="uk-UA" sz="2400" b="1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  <a:p>
            <a:r>
              <a:rPr lang="uk-UA" sz="2400" b="1" dirty="0" smtClean="0">
                <a:solidFill>
                  <a:srgbClr val="FF0000"/>
                </a:solidFill>
                <a:latin typeface="Monotype Corsiva" pitchFamily="66" charset="0"/>
              </a:rPr>
              <a:t>      </a:t>
            </a:r>
            <a:r>
              <a:rPr lang="uk-UA" sz="2800" b="1" dirty="0" smtClean="0">
                <a:solidFill>
                  <a:srgbClr val="FF0000"/>
                </a:solidFill>
                <a:latin typeface="Monotype Corsiva" pitchFamily="66" charset="0"/>
              </a:rPr>
              <a:t>4. Обведи малюнки , що належать до живої  природи.</a:t>
            </a:r>
          </a:p>
          <a:p>
            <a:pPr algn="ctr"/>
            <a:endParaRPr lang="ru-RU" b="1" dirty="0">
              <a:solidFill>
                <a:srgbClr val="9BBB59">
                  <a:lumMod val="75000"/>
                </a:srgbClr>
              </a:solidFill>
              <a:latin typeface="Monotype Corsiva" pitchFamily="66" charset="0"/>
            </a:endParaRPr>
          </a:p>
          <a:p>
            <a:pPr algn="ctr"/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</a:p>
        </p:txBody>
      </p:sp>
      <p:pic>
        <p:nvPicPr>
          <p:cNvPr id="8194" name="Picture 2" descr="Ð ÐµÐ·ÑÐ»ÑÑÐ°Ñ Ð¿Ð¾ÑÑÐºÑ Ð·Ð¾Ð±ÑÐ°Ð¶ÐµÐ½Ñ Ð·Ð° Ð·Ð°Ð¿Ð¸ÑÐ¾Ð¼ &quot;Ð»Ð¸ÑÑÑÑ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4214818"/>
            <a:ext cx="1828760" cy="2071702"/>
          </a:xfrm>
          <a:prstGeom prst="rect">
            <a:avLst/>
          </a:prstGeom>
          <a:noFill/>
        </p:spPr>
      </p:pic>
      <p:pic>
        <p:nvPicPr>
          <p:cNvPr id="8196" name="Picture 4" descr="Ð ÐµÐ·ÑÐ»ÑÑÐ°Ñ Ð¿Ð¾ÑÑÐºÑ Ð·Ð¾Ð±ÑÐ°Ð¶ÐµÐ½Ñ Ð·Ð° Ð·Ð°Ð¿Ð¸ÑÐ¾Ð¼ &quot;Ð¼ÐµÑÐµÐ»Ð¸Ðº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357562"/>
            <a:ext cx="1500198" cy="1020135"/>
          </a:xfrm>
          <a:prstGeom prst="rect">
            <a:avLst/>
          </a:prstGeom>
          <a:noFill/>
        </p:spPr>
      </p:pic>
      <p:sp>
        <p:nvSpPr>
          <p:cNvPr id="8198" name="AutoShape 6" descr="Ð ÐµÐ·ÑÐ»ÑÑÐ°Ñ Ð¿Ð¾ÑÑÐºÑ Ð·Ð¾Ð±ÑÐ°Ð¶ÐµÐ½Ñ Ð·Ð° Ð·Ð°Ð¿Ð¸ÑÐ¾Ð¼ &quot;stationery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200" name="AutoShape 8" descr="Ð ÐµÐ·ÑÐ»ÑÑÐ°Ñ Ð¿Ð¾ÑÑÐºÑ Ð·Ð¾Ð±ÑÐ°Ð¶ÐµÐ½Ñ Ð·Ð° Ð·Ð°Ð¿Ð¸ÑÐ¾Ð¼ &quot;stationery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202" name="Picture 10" descr="Ð ÐµÐ·ÑÐ»ÑÑÐ°Ñ Ð¿Ð¾ÑÑÐºÑ Ð·Ð¾Ð±ÑÐ°Ð¶ÐµÐ½Ñ Ð·Ð° Ð·Ð°Ð¿Ð¸ÑÐ¾Ð¼ &quot;ÑÑÑÐºÐ°&quot;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84" y="3714752"/>
            <a:ext cx="1255709" cy="1255709"/>
          </a:xfrm>
          <a:prstGeom prst="rect">
            <a:avLst/>
          </a:prstGeom>
          <a:noFill/>
        </p:spPr>
      </p:pic>
      <p:pic>
        <p:nvPicPr>
          <p:cNvPr id="8204" name="Picture 12" descr="ÐÐ¾Ð²âÑÐ·Ð°Ð½Ðµ Ð·Ð¾Ð±ÑÐ°Ð¶ÐµÐ½Ð½Ñ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28860" y="3214686"/>
            <a:ext cx="1416029" cy="1416029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785794"/>
            <a:ext cx="7786742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8.Спиши текст.</a:t>
            </a:r>
          </a:p>
          <a:p>
            <a:pPr algn="ctr"/>
            <a:endParaRPr lang="ru-RU" sz="2800" dirty="0" smtClean="0">
              <a:solidFill>
                <a:srgbClr val="FF0000"/>
              </a:solidFill>
            </a:endParaRPr>
          </a:p>
          <a:p>
            <a:pPr algn="ctr"/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Полуничка товаришує з Суничкою. Сьогодні вони будуть пекти смачний пиріг. І запросять скуштувати його всіх своїх друзів. </a:t>
            </a:r>
          </a:p>
          <a:p>
            <a:endParaRPr lang="uk-UA" sz="2400" dirty="0" smtClean="0">
              <a:solidFill>
                <a:srgbClr val="7030A0"/>
              </a:solidFill>
            </a:endParaRPr>
          </a:p>
          <a:p>
            <a:r>
              <a:rPr lang="uk-UA" sz="2400" dirty="0" smtClean="0">
                <a:solidFill>
                  <a:srgbClr val="7030A0"/>
                </a:solidFill>
              </a:rPr>
              <a:t>    </a:t>
            </a:r>
          </a:p>
          <a:p>
            <a:endParaRPr lang="ru-RU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ÐÐµÑ Ð¾Ð¿Ð¸ÑÐ°Ð½Ð¸Ñ ÑÐ¾ÑÐ¾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714356"/>
            <a:ext cx="3215715" cy="4307845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71472" y="785794"/>
            <a:ext cx="407196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5.Порахуй </a:t>
            </a:r>
            <a:r>
              <a:rPr lang="ru-RU" sz="2800" dirty="0" err="1" smtClean="0">
                <a:solidFill>
                  <a:srgbClr val="FF0000"/>
                </a:solidFill>
              </a:rPr>
              <a:t>усно</a:t>
            </a:r>
            <a:r>
              <a:rPr lang="ru-RU" sz="2800" dirty="0" smtClean="0">
                <a:solidFill>
                  <a:srgbClr val="FF0000"/>
                </a:solidFill>
              </a:rPr>
              <a:t>.  </a:t>
            </a:r>
            <a:r>
              <a:rPr lang="ru-RU" sz="2800" dirty="0" err="1" smtClean="0">
                <a:solidFill>
                  <a:srgbClr val="FF0000"/>
                </a:solidFill>
              </a:rPr>
              <a:t>Зафарбуй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правильну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відповідь</a:t>
            </a:r>
            <a:r>
              <a:rPr lang="ru-RU" sz="2800" dirty="0" smtClean="0">
                <a:solidFill>
                  <a:srgbClr val="FF0000"/>
                </a:solidFill>
              </a:rPr>
              <a:t>. </a:t>
            </a:r>
          </a:p>
          <a:p>
            <a:endParaRPr lang="uk-UA" dirty="0" smtClean="0"/>
          </a:p>
          <a:p>
            <a:r>
              <a:rPr lang="uk-UA" sz="2400" dirty="0" smtClean="0"/>
              <a:t>       </a:t>
            </a:r>
            <a:r>
              <a:rPr lang="uk-UA" sz="2400" dirty="0" smtClean="0">
                <a:solidFill>
                  <a:srgbClr val="7030A0"/>
                </a:solidFill>
              </a:rPr>
              <a:t>1+2=                    50-20=</a:t>
            </a:r>
          </a:p>
          <a:p>
            <a:r>
              <a:rPr lang="uk-UA" sz="2400" dirty="0" smtClean="0">
                <a:solidFill>
                  <a:srgbClr val="7030A0"/>
                </a:solidFill>
              </a:rPr>
              <a:t>       6-5=                     60-10=</a:t>
            </a:r>
          </a:p>
          <a:p>
            <a:r>
              <a:rPr lang="uk-UA" sz="2400" dirty="0" smtClean="0">
                <a:solidFill>
                  <a:srgbClr val="7030A0"/>
                </a:solidFill>
              </a:rPr>
              <a:t>       4+4=                    85+5=</a:t>
            </a:r>
          </a:p>
          <a:p>
            <a:r>
              <a:rPr lang="uk-UA" sz="2400" dirty="0" smtClean="0">
                <a:solidFill>
                  <a:srgbClr val="7030A0"/>
                </a:solidFill>
              </a:rPr>
              <a:t>       20+2=                  64-4=</a:t>
            </a:r>
          </a:p>
          <a:p>
            <a:pPr algn="just"/>
            <a:r>
              <a:rPr lang="uk-UA" sz="2400" dirty="0" smtClean="0">
                <a:solidFill>
                  <a:srgbClr val="7030A0"/>
                </a:solidFill>
              </a:rPr>
              <a:t>       15-5=                   90+10=</a:t>
            </a:r>
          </a:p>
          <a:p>
            <a:endParaRPr lang="uk-UA" sz="2400" dirty="0" smtClean="0">
              <a:solidFill>
                <a:srgbClr val="7030A0"/>
              </a:solidFill>
            </a:endParaRPr>
          </a:p>
          <a:p>
            <a:r>
              <a:rPr lang="uk-UA" sz="2400" dirty="0" smtClean="0">
                <a:solidFill>
                  <a:srgbClr val="7030A0"/>
                </a:solidFill>
              </a:rPr>
              <a:t>    </a:t>
            </a:r>
          </a:p>
          <a:p>
            <a:endParaRPr lang="ru-RU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4797436"/>
          </a:xfrm>
        </p:spPr>
        <p:txBody>
          <a:bodyPr/>
          <a:lstStyle/>
          <a:p>
            <a:pPr algn="l"/>
            <a:r>
              <a:rPr lang="uk-UA" sz="2800" dirty="0" smtClean="0">
                <a:solidFill>
                  <a:srgbClr val="FF0000"/>
                </a:solidFill>
              </a:rPr>
              <a:t>                                                                                                              5. Запиши числа в порядку зростання</a:t>
            </a:r>
            <a:r>
              <a:rPr lang="uk-UA" sz="2000" dirty="0" smtClean="0">
                <a:solidFill>
                  <a:srgbClr val="FF0000"/>
                </a:solidFill>
              </a:rPr>
              <a:t> (від меншого до більшого).</a:t>
            </a:r>
            <a:r>
              <a:rPr lang="uk-UA" sz="3600" dirty="0" smtClean="0">
                <a:solidFill>
                  <a:srgbClr val="FF0000"/>
                </a:solidFill>
              </a:rPr>
              <a:t/>
            </a:r>
            <a:br>
              <a:rPr lang="uk-UA" sz="3600" dirty="0" smtClean="0">
                <a:solidFill>
                  <a:srgbClr val="FF0000"/>
                </a:solidFill>
              </a:rPr>
            </a:br>
            <a:r>
              <a:rPr lang="uk-UA" sz="3600" dirty="0" smtClean="0">
                <a:solidFill>
                  <a:srgbClr val="FF0000"/>
                </a:solidFill>
              </a:rPr>
              <a:t>                  </a:t>
            </a:r>
            <a:r>
              <a:rPr lang="uk-UA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20, 58, 15, 89, 5, 100.</a:t>
            </a:r>
            <a:br>
              <a:rPr lang="uk-UA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2800" dirty="0" smtClean="0">
                <a:solidFill>
                  <a:srgbClr val="FF0000"/>
                </a:solidFill>
              </a:rPr>
              <a:t>6. Допоможи </a:t>
            </a:r>
            <a:r>
              <a:rPr lang="uk-UA" sz="2800" dirty="0" err="1" smtClean="0">
                <a:solidFill>
                  <a:srgbClr val="FF0000"/>
                </a:solidFill>
              </a:rPr>
              <a:t>полуничці</a:t>
            </a:r>
            <a:r>
              <a:rPr lang="uk-UA" sz="2800" dirty="0" smtClean="0">
                <a:solidFill>
                  <a:srgbClr val="FF0000"/>
                </a:solidFill>
              </a:rPr>
              <a:t>: з’єднай приклади з їх значенням.</a:t>
            </a:r>
            <a:br>
              <a:rPr lang="uk-UA" sz="2800" dirty="0" smtClean="0">
                <a:solidFill>
                  <a:srgbClr val="FF0000"/>
                </a:solidFill>
              </a:rPr>
            </a:b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4+2+3             2</a:t>
            </a:r>
            <a:b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7-2+2              5</a:t>
            </a:r>
            <a:b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9-5-2               9</a:t>
            </a:r>
            <a:b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8+2-5              7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785794"/>
            <a:ext cx="778674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 smtClean="0">
              <a:solidFill>
                <a:srgbClr val="FF0000"/>
              </a:solidFill>
            </a:endParaRPr>
          </a:p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7. </a:t>
            </a:r>
            <a:r>
              <a:rPr lang="ru-RU" sz="2800" dirty="0" err="1" smtClean="0">
                <a:solidFill>
                  <a:srgbClr val="FF0000"/>
                </a:solidFill>
              </a:rPr>
              <a:t>Накресли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відрізок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довжиною</a:t>
            </a:r>
            <a:r>
              <a:rPr lang="ru-RU" sz="2800" dirty="0" smtClean="0">
                <a:solidFill>
                  <a:srgbClr val="FF0000"/>
                </a:solidFill>
              </a:rPr>
              <a:t> 11см., а </a:t>
            </a:r>
            <a:r>
              <a:rPr lang="ru-RU" sz="2800" dirty="0" err="1" smtClean="0">
                <a:solidFill>
                  <a:srgbClr val="FF0000"/>
                </a:solidFill>
              </a:rPr>
              <a:t>інший</a:t>
            </a:r>
            <a:r>
              <a:rPr lang="ru-RU" sz="2800" dirty="0" smtClean="0">
                <a:solidFill>
                  <a:srgbClr val="FF0000"/>
                </a:solidFill>
              </a:rPr>
              <a:t> на 1см. </a:t>
            </a:r>
            <a:r>
              <a:rPr lang="ru-RU" sz="2800" dirty="0" err="1" smtClean="0">
                <a:solidFill>
                  <a:srgbClr val="FF0000"/>
                </a:solidFill>
              </a:rPr>
              <a:t>менший</a:t>
            </a:r>
            <a:r>
              <a:rPr lang="ru-RU" sz="2800" dirty="0" smtClean="0">
                <a:solidFill>
                  <a:srgbClr val="FF0000"/>
                </a:solidFill>
              </a:rPr>
              <a:t>.</a:t>
            </a:r>
            <a:endParaRPr lang="uk-UA" sz="2800" dirty="0" smtClean="0">
              <a:solidFill>
                <a:srgbClr val="7030A0"/>
              </a:solidFill>
            </a:endParaRPr>
          </a:p>
          <a:p>
            <a:endParaRPr lang="uk-UA" sz="2400" dirty="0" smtClean="0">
              <a:solidFill>
                <a:srgbClr val="7030A0"/>
              </a:solidFill>
            </a:endParaRPr>
          </a:p>
          <a:p>
            <a:r>
              <a:rPr lang="uk-UA" sz="2400" dirty="0" smtClean="0">
                <a:solidFill>
                  <a:srgbClr val="7030A0"/>
                </a:solidFill>
              </a:rPr>
              <a:t>    </a:t>
            </a:r>
          </a:p>
          <a:p>
            <a:endParaRPr lang="ru-RU" dirty="0"/>
          </a:p>
        </p:txBody>
      </p:sp>
      <p:pic>
        <p:nvPicPr>
          <p:cNvPr id="4" name="Рисунок 3" descr="Ð ÐµÐ·ÑÐ»ÑÑÐ°Ñ Ð¿Ð¾ÑÑÐºÑ Ð·Ð¾Ð±ÑÐ°Ð¶ÐµÐ½Ñ Ð·Ð° Ð·Ð°Ð¿Ð¸ÑÐ¾Ð¼ &quot;Ð·Ð°Ð´Ð°ÑÐ° Ð½Ð°ÐºÑÐµÑÐ»Ð¸ Ð²ÑÐ´ÑÑÐ·Ð¾Ðº&quot;"/>
          <p:cNvPicPr/>
          <p:nvPr/>
        </p:nvPicPr>
        <p:blipFill>
          <a:blip r:embed="rId3"/>
          <a:srcRect l="6259" t="36211" r="3391" b="34053"/>
          <a:stretch>
            <a:fillRect/>
          </a:stretch>
        </p:blipFill>
        <p:spPr bwMode="auto">
          <a:xfrm>
            <a:off x="785786" y="2428868"/>
            <a:ext cx="7572428" cy="142876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Другая 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6923C"/>
      </a:hlink>
      <a:folHlink>
        <a:srgbClr val="76923C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</TotalTime>
  <Words>336</Words>
  <Application>Microsoft Office PowerPoint</Application>
  <PresentationFormat>Экран (4:3)</PresentationFormat>
  <Paragraphs>55</Paragraphs>
  <Slides>11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1_Тема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                                                                                                              5. Запиши числа в порядку зростання (від меншого до більшого).                   20, 58, 15, 89, 5, 100. 6. Допоможи полуничці: з’єднай приклади з їх значенням.                        4+2+3             2                        7-2+2              5                        9-5-2               9                        8+2-5              7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презентации</dc:title>
  <dc:creator>Шаблон Фокиной Л. П.</dc:creator>
  <cp:lastModifiedBy>Пользователь Windows</cp:lastModifiedBy>
  <cp:revision>102</cp:revision>
  <dcterms:created xsi:type="dcterms:W3CDTF">2014-07-06T18:18:01Z</dcterms:created>
  <dcterms:modified xsi:type="dcterms:W3CDTF">2019-05-22T17:56:38Z</dcterms:modified>
</cp:coreProperties>
</file>