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9" r:id="rId13"/>
    <p:sldId id="266" r:id="rId14"/>
    <p:sldId id="267"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599FE040-182D-4E60-88E2-D7A6455CDC84}">
          <p14:sldIdLst>
            <p14:sldId id="256"/>
            <p14:sldId id="268"/>
            <p14:sldId id="257"/>
            <p14:sldId id="258"/>
            <p14:sldId id="259"/>
            <p14:sldId id="260"/>
            <p14:sldId id="261"/>
            <p14:sldId id="262"/>
            <p14:sldId id="263"/>
            <p14:sldId id="264"/>
            <p14:sldId id="265"/>
            <p14:sldId id="269"/>
            <p14:sldId id="266"/>
            <p14:sldId id="267"/>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100" d="100"/>
          <a:sy n="100" d="100"/>
        </p:scale>
        <p:origin x="-70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6378D-D610-4F06-81C2-ADDE7C0B5A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E7C2F7F-2EBA-4644-B55A-F10118955623}">
      <dgm:prSet custT="1"/>
      <dgm:spPr/>
      <dgm:t>
        <a:bodyPr/>
        <a:lstStyle/>
        <a:p>
          <a:pPr algn="ctr" rtl="0"/>
          <a:r>
            <a:rPr lang="ru-RU" sz="1600" i="1" dirty="0" smtClean="0">
              <a:solidFill>
                <a:schemeClr val="bg1"/>
              </a:solidFill>
            </a:rPr>
            <a:t>Планування проектної діяльності</a:t>
          </a:r>
          <a:endParaRPr lang="ru-RU" sz="1600" dirty="0">
            <a:solidFill>
              <a:schemeClr val="bg1"/>
            </a:solidFill>
          </a:endParaRPr>
        </a:p>
      </dgm:t>
    </dgm:pt>
    <dgm:pt modelId="{ECD71828-5FF1-41E6-B0FD-3AAE44126770}" type="parTrans" cxnId="{2449FD73-62D7-4F12-95C5-02ED0731AFBA}">
      <dgm:prSet/>
      <dgm:spPr/>
      <dgm:t>
        <a:bodyPr/>
        <a:lstStyle/>
        <a:p>
          <a:endParaRPr lang="ru-RU"/>
        </a:p>
      </dgm:t>
    </dgm:pt>
    <dgm:pt modelId="{8FC9FCE9-3956-47DB-89B1-0B6F4A1A67D1}" type="sibTrans" cxnId="{2449FD73-62D7-4F12-95C5-02ED0731AFBA}">
      <dgm:prSet/>
      <dgm:spPr/>
      <dgm:t>
        <a:bodyPr/>
        <a:lstStyle/>
        <a:p>
          <a:endParaRPr lang="ru-RU"/>
        </a:p>
      </dgm:t>
    </dgm:pt>
    <dgm:pt modelId="{38091E11-F93B-4A39-B4BD-C8E9BD63DFB5}">
      <dgm:prSet custT="1"/>
      <dgm:spPr/>
      <dgm:t>
        <a:bodyPr/>
        <a:lstStyle/>
        <a:p>
          <a:pPr rtl="0"/>
          <a:r>
            <a:rPr lang="ru-RU" sz="1400" i="1" dirty="0" smtClean="0">
              <a:solidFill>
                <a:schemeClr val="bg1"/>
              </a:solidFill>
            </a:rPr>
            <a:t>1.</a:t>
          </a:r>
          <a:r>
            <a:rPr lang="ru-RU" sz="1400" i="1" dirty="0" smtClean="0"/>
            <a:t>	Визначення теми та обговорення її.</a:t>
          </a:r>
          <a:endParaRPr lang="ru-RU" sz="1400" dirty="0"/>
        </a:p>
      </dgm:t>
    </dgm:pt>
    <dgm:pt modelId="{4A7677F5-2EFA-4BDC-9DCC-87E963470F1D}" type="parTrans" cxnId="{1FDEF833-AA76-4541-ADEB-DE70D28E61EF}">
      <dgm:prSet/>
      <dgm:spPr/>
      <dgm:t>
        <a:bodyPr/>
        <a:lstStyle/>
        <a:p>
          <a:endParaRPr lang="ru-RU"/>
        </a:p>
      </dgm:t>
    </dgm:pt>
    <dgm:pt modelId="{5B5D84E0-C337-401D-ADBB-72D2E2785F09}" type="sibTrans" cxnId="{1FDEF833-AA76-4541-ADEB-DE70D28E61EF}">
      <dgm:prSet/>
      <dgm:spPr/>
      <dgm:t>
        <a:bodyPr/>
        <a:lstStyle/>
        <a:p>
          <a:endParaRPr lang="ru-RU"/>
        </a:p>
      </dgm:t>
    </dgm:pt>
    <dgm:pt modelId="{604142BA-B4D4-4513-A6A1-63ED3D1A4212}">
      <dgm:prSet custT="1"/>
      <dgm:spPr/>
      <dgm:t>
        <a:bodyPr/>
        <a:lstStyle/>
        <a:p>
          <a:pPr rtl="0"/>
          <a:r>
            <a:rPr lang="ru-RU" sz="1400" i="1" dirty="0" smtClean="0">
              <a:solidFill>
                <a:schemeClr val="bg1"/>
              </a:solidFill>
            </a:rPr>
            <a:t>2.</a:t>
          </a:r>
          <a:r>
            <a:rPr lang="ru-RU" sz="1400" i="1" dirty="0" smtClean="0"/>
            <a:t>	 Формулювання проблемних питань.</a:t>
          </a:r>
          <a:endParaRPr lang="ru-RU" sz="1400" dirty="0"/>
        </a:p>
      </dgm:t>
    </dgm:pt>
    <dgm:pt modelId="{4786F96A-49AD-4414-A5A3-B5805993DCE7}" type="parTrans" cxnId="{BEC2D88D-8B36-4310-A7C4-FEB92CF0872D}">
      <dgm:prSet/>
      <dgm:spPr/>
      <dgm:t>
        <a:bodyPr/>
        <a:lstStyle/>
        <a:p>
          <a:endParaRPr lang="ru-RU"/>
        </a:p>
      </dgm:t>
    </dgm:pt>
    <dgm:pt modelId="{129BECCB-D416-4A51-BB94-7A5FE0CF3A00}" type="sibTrans" cxnId="{BEC2D88D-8B36-4310-A7C4-FEB92CF0872D}">
      <dgm:prSet/>
      <dgm:spPr/>
      <dgm:t>
        <a:bodyPr/>
        <a:lstStyle/>
        <a:p>
          <a:endParaRPr lang="ru-RU"/>
        </a:p>
      </dgm:t>
    </dgm:pt>
    <dgm:pt modelId="{6C673F89-EF4F-4379-813C-75D68BEACDE2}">
      <dgm:prSet custT="1"/>
      <dgm:spPr/>
      <dgm:t>
        <a:bodyPr/>
        <a:lstStyle/>
        <a:p>
          <a:pPr rtl="0"/>
          <a:r>
            <a:rPr lang="ru-RU" sz="1400" i="1" dirty="0" smtClean="0">
              <a:solidFill>
                <a:schemeClr val="bg1"/>
              </a:solidFill>
            </a:rPr>
            <a:t>3.</a:t>
          </a:r>
          <a:r>
            <a:rPr lang="ru-RU" sz="1400" i="1" dirty="0" smtClean="0"/>
            <a:t>	Визначення джерел та напрямків роботи.</a:t>
          </a:r>
          <a:endParaRPr lang="ru-RU" sz="1400" dirty="0"/>
        </a:p>
      </dgm:t>
    </dgm:pt>
    <dgm:pt modelId="{ED0271A8-D77C-403C-B7F9-8AF71BDB9A54}" type="parTrans" cxnId="{BDB41271-AF07-40E8-8312-165506DB9398}">
      <dgm:prSet/>
      <dgm:spPr/>
      <dgm:t>
        <a:bodyPr/>
        <a:lstStyle/>
        <a:p>
          <a:endParaRPr lang="ru-RU"/>
        </a:p>
      </dgm:t>
    </dgm:pt>
    <dgm:pt modelId="{C865AEEE-A47E-4013-ACFA-CEE874A55529}" type="sibTrans" cxnId="{BDB41271-AF07-40E8-8312-165506DB9398}">
      <dgm:prSet/>
      <dgm:spPr/>
      <dgm:t>
        <a:bodyPr/>
        <a:lstStyle/>
        <a:p>
          <a:endParaRPr lang="ru-RU"/>
        </a:p>
      </dgm:t>
    </dgm:pt>
    <dgm:pt modelId="{B275E1B4-8C77-4305-8326-411B20470A7C}">
      <dgm:prSet custT="1"/>
      <dgm:spPr/>
      <dgm:t>
        <a:bodyPr/>
        <a:lstStyle/>
        <a:p>
          <a:pPr rtl="0"/>
          <a:r>
            <a:rPr lang="ru-RU" sz="1400" i="1" dirty="0" smtClean="0">
              <a:solidFill>
                <a:schemeClr val="bg1"/>
              </a:solidFill>
            </a:rPr>
            <a:t>4.</a:t>
          </a:r>
          <a:r>
            <a:rPr lang="ru-RU" sz="1400" i="1" dirty="0" smtClean="0"/>
            <a:t>	Об’єднання в групи для виконання  поставлених завдань.</a:t>
          </a:r>
          <a:endParaRPr lang="ru-RU" sz="1400" dirty="0"/>
        </a:p>
      </dgm:t>
    </dgm:pt>
    <dgm:pt modelId="{5CE484B7-8EE1-4021-8A5C-3D7F3BBD389C}" type="parTrans" cxnId="{6C9319FF-EEBA-453A-AEEA-1F60A5E6F249}">
      <dgm:prSet/>
      <dgm:spPr/>
      <dgm:t>
        <a:bodyPr/>
        <a:lstStyle/>
        <a:p>
          <a:endParaRPr lang="ru-RU"/>
        </a:p>
      </dgm:t>
    </dgm:pt>
    <dgm:pt modelId="{322313B4-A0F2-4F34-8922-2C63D1674BA9}" type="sibTrans" cxnId="{6C9319FF-EEBA-453A-AEEA-1F60A5E6F249}">
      <dgm:prSet/>
      <dgm:spPr/>
      <dgm:t>
        <a:bodyPr/>
        <a:lstStyle/>
        <a:p>
          <a:endParaRPr lang="ru-RU"/>
        </a:p>
      </dgm:t>
    </dgm:pt>
    <dgm:pt modelId="{665BC09C-5DA5-4D68-8FF1-0AD4DD39A8CD}">
      <dgm:prSet custT="1"/>
      <dgm:spPr/>
      <dgm:t>
        <a:bodyPr/>
        <a:lstStyle/>
        <a:p>
          <a:pPr rtl="0"/>
          <a:r>
            <a:rPr lang="ru-RU" sz="1400" i="1" dirty="0" smtClean="0">
              <a:solidFill>
                <a:schemeClr val="bg1"/>
              </a:solidFill>
            </a:rPr>
            <a:t>5.</a:t>
          </a:r>
          <a:r>
            <a:rPr lang="ru-RU" sz="1400" i="1" dirty="0" smtClean="0"/>
            <a:t>	Робота в творчих групах.</a:t>
          </a:r>
          <a:endParaRPr lang="ru-RU" sz="1400" dirty="0"/>
        </a:p>
      </dgm:t>
    </dgm:pt>
    <dgm:pt modelId="{B3C2C5FD-BBDC-4D9F-9705-3CA2803D94D4}" type="parTrans" cxnId="{7FAE715F-B6B0-4E61-9EE2-C468A990911D}">
      <dgm:prSet/>
      <dgm:spPr/>
      <dgm:t>
        <a:bodyPr/>
        <a:lstStyle/>
        <a:p>
          <a:endParaRPr lang="ru-RU"/>
        </a:p>
      </dgm:t>
    </dgm:pt>
    <dgm:pt modelId="{ED637632-8823-4E0D-B3B5-DA1C3A07230F}" type="sibTrans" cxnId="{7FAE715F-B6B0-4E61-9EE2-C468A990911D}">
      <dgm:prSet/>
      <dgm:spPr/>
      <dgm:t>
        <a:bodyPr/>
        <a:lstStyle/>
        <a:p>
          <a:endParaRPr lang="ru-RU"/>
        </a:p>
      </dgm:t>
    </dgm:pt>
    <dgm:pt modelId="{AF46AD6E-71C2-41D5-B9A1-4BFF3311F8B8}">
      <dgm:prSet custT="1"/>
      <dgm:spPr/>
      <dgm:t>
        <a:bodyPr/>
        <a:lstStyle/>
        <a:p>
          <a:pPr rtl="0"/>
          <a:r>
            <a:rPr lang="ru-RU" sz="1400" i="1" dirty="0" smtClean="0">
              <a:solidFill>
                <a:schemeClr val="bg1"/>
              </a:solidFill>
            </a:rPr>
            <a:t>6.</a:t>
          </a:r>
          <a:r>
            <a:rPr lang="ru-RU" sz="1400" i="1" dirty="0" smtClean="0"/>
            <a:t>	Підготовка дітьми звіту про пророблену роботу.</a:t>
          </a:r>
          <a:endParaRPr lang="ru-RU" sz="1400" dirty="0"/>
        </a:p>
      </dgm:t>
    </dgm:pt>
    <dgm:pt modelId="{686813CD-2F49-477F-A643-BDFD51C56897}" type="parTrans" cxnId="{56F8B913-EEBA-4082-AFCE-17691954EA82}">
      <dgm:prSet/>
      <dgm:spPr/>
      <dgm:t>
        <a:bodyPr/>
        <a:lstStyle/>
        <a:p>
          <a:endParaRPr lang="ru-RU"/>
        </a:p>
      </dgm:t>
    </dgm:pt>
    <dgm:pt modelId="{AA54C715-1296-4DA9-9B79-303AC7CC01F4}" type="sibTrans" cxnId="{56F8B913-EEBA-4082-AFCE-17691954EA82}">
      <dgm:prSet/>
      <dgm:spPr/>
      <dgm:t>
        <a:bodyPr/>
        <a:lstStyle/>
        <a:p>
          <a:endParaRPr lang="ru-RU"/>
        </a:p>
      </dgm:t>
    </dgm:pt>
    <dgm:pt modelId="{ED3B2812-7FBE-4198-80E9-C57AF50C1381}">
      <dgm:prSet custT="1"/>
      <dgm:spPr/>
      <dgm:t>
        <a:bodyPr/>
        <a:lstStyle/>
        <a:p>
          <a:pPr rtl="0"/>
          <a:r>
            <a:rPr lang="ru-RU" sz="1400" i="1" dirty="0" smtClean="0">
              <a:solidFill>
                <a:schemeClr val="bg1"/>
              </a:solidFill>
            </a:rPr>
            <a:t>7.</a:t>
          </a:r>
          <a:r>
            <a:rPr lang="ru-RU" sz="1400" i="1" dirty="0" smtClean="0"/>
            <a:t>	Презентація та захист отриманих  результатів роботи, спостережень, опитувань, дослідів.</a:t>
          </a:r>
          <a:endParaRPr lang="ru-RU" sz="1400" dirty="0"/>
        </a:p>
      </dgm:t>
    </dgm:pt>
    <dgm:pt modelId="{3701CFF2-E203-4B30-B155-1D792B2AFD2B}" type="parTrans" cxnId="{D4CF598D-A29E-4C58-BD44-65606DD9C8AB}">
      <dgm:prSet/>
      <dgm:spPr/>
      <dgm:t>
        <a:bodyPr/>
        <a:lstStyle/>
        <a:p>
          <a:endParaRPr lang="ru-RU"/>
        </a:p>
      </dgm:t>
    </dgm:pt>
    <dgm:pt modelId="{1A833983-5C3F-4A22-B83D-16B6B22DD1A2}" type="sibTrans" cxnId="{D4CF598D-A29E-4C58-BD44-65606DD9C8AB}">
      <dgm:prSet/>
      <dgm:spPr/>
      <dgm:t>
        <a:bodyPr/>
        <a:lstStyle/>
        <a:p>
          <a:endParaRPr lang="ru-RU"/>
        </a:p>
      </dgm:t>
    </dgm:pt>
    <dgm:pt modelId="{03C5F546-53DA-432D-B701-DA8C649D8099}" type="pres">
      <dgm:prSet presAssocID="{ACB6378D-D610-4F06-81C2-ADDE7C0B5A08}" presName="linear" presStyleCnt="0">
        <dgm:presLayoutVars>
          <dgm:animLvl val="lvl"/>
          <dgm:resizeHandles val="exact"/>
        </dgm:presLayoutVars>
      </dgm:prSet>
      <dgm:spPr/>
      <dgm:t>
        <a:bodyPr/>
        <a:lstStyle/>
        <a:p>
          <a:endParaRPr lang="ru-RU"/>
        </a:p>
      </dgm:t>
    </dgm:pt>
    <dgm:pt modelId="{96DCDB5E-94A0-483A-84F6-E8A6F1BE9B14}" type="pres">
      <dgm:prSet presAssocID="{BE7C2F7F-2EBA-4644-B55A-F10118955623}" presName="parentText" presStyleLbl="node1" presStyleIdx="0" presStyleCnt="8">
        <dgm:presLayoutVars>
          <dgm:chMax val="0"/>
          <dgm:bulletEnabled val="1"/>
        </dgm:presLayoutVars>
      </dgm:prSet>
      <dgm:spPr/>
      <dgm:t>
        <a:bodyPr/>
        <a:lstStyle/>
        <a:p>
          <a:endParaRPr lang="ru-RU"/>
        </a:p>
      </dgm:t>
    </dgm:pt>
    <dgm:pt modelId="{4B31B688-72AF-4564-9155-9C3E53EE8317}" type="pres">
      <dgm:prSet presAssocID="{8FC9FCE9-3956-47DB-89B1-0B6F4A1A67D1}" presName="spacer" presStyleCnt="0"/>
      <dgm:spPr/>
    </dgm:pt>
    <dgm:pt modelId="{72EA29E9-00B6-4BAD-9E8D-F7A84956D652}" type="pres">
      <dgm:prSet presAssocID="{38091E11-F93B-4A39-B4BD-C8E9BD63DFB5}" presName="parentText" presStyleLbl="node1" presStyleIdx="1" presStyleCnt="8" custLinFactNeighborY="75320">
        <dgm:presLayoutVars>
          <dgm:chMax val="0"/>
          <dgm:bulletEnabled val="1"/>
        </dgm:presLayoutVars>
      </dgm:prSet>
      <dgm:spPr/>
      <dgm:t>
        <a:bodyPr/>
        <a:lstStyle/>
        <a:p>
          <a:endParaRPr lang="ru-RU"/>
        </a:p>
      </dgm:t>
    </dgm:pt>
    <dgm:pt modelId="{9B28BF9E-4C90-4C99-A12D-2C0D1F014F22}" type="pres">
      <dgm:prSet presAssocID="{5B5D84E0-C337-401D-ADBB-72D2E2785F09}" presName="spacer" presStyleCnt="0"/>
      <dgm:spPr/>
    </dgm:pt>
    <dgm:pt modelId="{89B395C2-8087-459B-A52A-9A20077D123C}" type="pres">
      <dgm:prSet presAssocID="{604142BA-B4D4-4513-A6A1-63ED3D1A4212}" presName="parentText" presStyleLbl="node1" presStyleIdx="2" presStyleCnt="8">
        <dgm:presLayoutVars>
          <dgm:chMax val="0"/>
          <dgm:bulletEnabled val="1"/>
        </dgm:presLayoutVars>
      </dgm:prSet>
      <dgm:spPr/>
      <dgm:t>
        <a:bodyPr/>
        <a:lstStyle/>
        <a:p>
          <a:endParaRPr lang="ru-RU"/>
        </a:p>
      </dgm:t>
    </dgm:pt>
    <dgm:pt modelId="{5C84A841-7A9B-4E45-81F6-526A3010DD3B}" type="pres">
      <dgm:prSet presAssocID="{129BECCB-D416-4A51-BB94-7A5FE0CF3A00}" presName="spacer" presStyleCnt="0"/>
      <dgm:spPr/>
    </dgm:pt>
    <dgm:pt modelId="{2694D2FA-F421-465F-9FEF-E41A640F99D7}" type="pres">
      <dgm:prSet presAssocID="{6C673F89-EF4F-4379-813C-75D68BEACDE2}" presName="parentText" presStyleLbl="node1" presStyleIdx="3" presStyleCnt="8">
        <dgm:presLayoutVars>
          <dgm:chMax val="0"/>
          <dgm:bulletEnabled val="1"/>
        </dgm:presLayoutVars>
      </dgm:prSet>
      <dgm:spPr/>
      <dgm:t>
        <a:bodyPr/>
        <a:lstStyle/>
        <a:p>
          <a:endParaRPr lang="ru-RU"/>
        </a:p>
      </dgm:t>
    </dgm:pt>
    <dgm:pt modelId="{05312CB8-6B05-46EC-86AC-EF8CB74E3C73}" type="pres">
      <dgm:prSet presAssocID="{C865AEEE-A47E-4013-ACFA-CEE874A55529}" presName="spacer" presStyleCnt="0"/>
      <dgm:spPr/>
    </dgm:pt>
    <dgm:pt modelId="{973CB4F3-6663-47D8-B9EC-0C84475B04C5}" type="pres">
      <dgm:prSet presAssocID="{B275E1B4-8C77-4305-8326-411B20470A7C}" presName="parentText" presStyleLbl="node1" presStyleIdx="4" presStyleCnt="8">
        <dgm:presLayoutVars>
          <dgm:chMax val="0"/>
          <dgm:bulletEnabled val="1"/>
        </dgm:presLayoutVars>
      </dgm:prSet>
      <dgm:spPr/>
      <dgm:t>
        <a:bodyPr/>
        <a:lstStyle/>
        <a:p>
          <a:endParaRPr lang="ru-RU"/>
        </a:p>
      </dgm:t>
    </dgm:pt>
    <dgm:pt modelId="{329D83CD-FA97-4B82-BD30-BBD319DB31AC}" type="pres">
      <dgm:prSet presAssocID="{322313B4-A0F2-4F34-8922-2C63D1674BA9}" presName="spacer" presStyleCnt="0"/>
      <dgm:spPr/>
    </dgm:pt>
    <dgm:pt modelId="{C79658C0-EA4F-4429-95F0-FD473502C1B7}" type="pres">
      <dgm:prSet presAssocID="{665BC09C-5DA5-4D68-8FF1-0AD4DD39A8CD}" presName="parentText" presStyleLbl="node1" presStyleIdx="5" presStyleCnt="8">
        <dgm:presLayoutVars>
          <dgm:chMax val="0"/>
          <dgm:bulletEnabled val="1"/>
        </dgm:presLayoutVars>
      </dgm:prSet>
      <dgm:spPr/>
      <dgm:t>
        <a:bodyPr/>
        <a:lstStyle/>
        <a:p>
          <a:endParaRPr lang="ru-RU"/>
        </a:p>
      </dgm:t>
    </dgm:pt>
    <dgm:pt modelId="{4BA011F7-E3DD-480A-9F85-3A7E4A5DF749}" type="pres">
      <dgm:prSet presAssocID="{ED637632-8823-4E0D-B3B5-DA1C3A07230F}" presName="spacer" presStyleCnt="0"/>
      <dgm:spPr/>
    </dgm:pt>
    <dgm:pt modelId="{C26453CE-0FB9-40D0-A769-7202E84638F4}" type="pres">
      <dgm:prSet presAssocID="{AF46AD6E-71C2-41D5-B9A1-4BFF3311F8B8}" presName="parentText" presStyleLbl="node1" presStyleIdx="6" presStyleCnt="8">
        <dgm:presLayoutVars>
          <dgm:chMax val="0"/>
          <dgm:bulletEnabled val="1"/>
        </dgm:presLayoutVars>
      </dgm:prSet>
      <dgm:spPr/>
      <dgm:t>
        <a:bodyPr/>
        <a:lstStyle/>
        <a:p>
          <a:endParaRPr lang="ru-RU"/>
        </a:p>
      </dgm:t>
    </dgm:pt>
    <dgm:pt modelId="{33F07204-A108-4464-80D3-2F537058FD77}" type="pres">
      <dgm:prSet presAssocID="{AA54C715-1296-4DA9-9B79-303AC7CC01F4}" presName="spacer" presStyleCnt="0"/>
      <dgm:spPr/>
    </dgm:pt>
    <dgm:pt modelId="{4EB7F008-AE8D-48A5-8437-8EA4CC4C77FA}" type="pres">
      <dgm:prSet presAssocID="{ED3B2812-7FBE-4198-80E9-C57AF50C1381}" presName="parentText" presStyleLbl="node1" presStyleIdx="7" presStyleCnt="8">
        <dgm:presLayoutVars>
          <dgm:chMax val="0"/>
          <dgm:bulletEnabled val="1"/>
        </dgm:presLayoutVars>
      </dgm:prSet>
      <dgm:spPr/>
      <dgm:t>
        <a:bodyPr/>
        <a:lstStyle/>
        <a:p>
          <a:endParaRPr lang="ru-RU"/>
        </a:p>
      </dgm:t>
    </dgm:pt>
  </dgm:ptLst>
  <dgm:cxnLst>
    <dgm:cxn modelId="{2449FD73-62D7-4F12-95C5-02ED0731AFBA}" srcId="{ACB6378D-D610-4F06-81C2-ADDE7C0B5A08}" destId="{BE7C2F7F-2EBA-4644-B55A-F10118955623}" srcOrd="0" destOrd="0" parTransId="{ECD71828-5FF1-41E6-B0FD-3AAE44126770}" sibTransId="{8FC9FCE9-3956-47DB-89B1-0B6F4A1A67D1}"/>
    <dgm:cxn modelId="{B134F518-B59E-4C72-9D8A-C9D25D028667}" type="presOf" srcId="{38091E11-F93B-4A39-B4BD-C8E9BD63DFB5}" destId="{72EA29E9-00B6-4BAD-9E8D-F7A84956D652}" srcOrd="0" destOrd="0" presId="urn:microsoft.com/office/officeart/2005/8/layout/vList2"/>
    <dgm:cxn modelId="{7F381DD1-1319-48F5-B0A0-E13E588D03DE}" type="presOf" srcId="{ACB6378D-D610-4F06-81C2-ADDE7C0B5A08}" destId="{03C5F546-53DA-432D-B701-DA8C649D8099}" srcOrd="0" destOrd="0" presId="urn:microsoft.com/office/officeart/2005/8/layout/vList2"/>
    <dgm:cxn modelId="{FC9D1AC7-031E-45D6-8E8B-A187928800C9}" type="presOf" srcId="{ED3B2812-7FBE-4198-80E9-C57AF50C1381}" destId="{4EB7F008-AE8D-48A5-8437-8EA4CC4C77FA}" srcOrd="0" destOrd="0" presId="urn:microsoft.com/office/officeart/2005/8/layout/vList2"/>
    <dgm:cxn modelId="{66843E50-53FD-4F81-BC27-341CFCE11697}" type="presOf" srcId="{665BC09C-5DA5-4D68-8FF1-0AD4DD39A8CD}" destId="{C79658C0-EA4F-4429-95F0-FD473502C1B7}" srcOrd="0" destOrd="0" presId="urn:microsoft.com/office/officeart/2005/8/layout/vList2"/>
    <dgm:cxn modelId="{655C5CCE-6A40-4EFC-9DBE-A73A7289502C}" type="presOf" srcId="{604142BA-B4D4-4513-A6A1-63ED3D1A4212}" destId="{89B395C2-8087-459B-A52A-9A20077D123C}" srcOrd="0" destOrd="0" presId="urn:microsoft.com/office/officeart/2005/8/layout/vList2"/>
    <dgm:cxn modelId="{6C9319FF-EEBA-453A-AEEA-1F60A5E6F249}" srcId="{ACB6378D-D610-4F06-81C2-ADDE7C0B5A08}" destId="{B275E1B4-8C77-4305-8326-411B20470A7C}" srcOrd="4" destOrd="0" parTransId="{5CE484B7-8EE1-4021-8A5C-3D7F3BBD389C}" sibTransId="{322313B4-A0F2-4F34-8922-2C63D1674BA9}"/>
    <dgm:cxn modelId="{BDB41271-AF07-40E8-8312-165506DB9398}" srcId="{ACB6378D-D610-4F06-81C2-ADDE7C0B5A08}" destId="{6C673F89-EF4F-4379-813C-75D68BEACDE2}" srcOrd="3" destOrd="0" parTransId="{ED0271A8-D77C-403C-B7F9-8AF71BDB9A54}" sibTransId="{C865AEEE-A47E-4013-ACFA-CEE874A55529}"/>
    <dgm:cxn modelId="{7FAE715F-B6B0-4E61-9EE2-C468A990911D}" srcId="{ACB6378D-D610-4F06-81C2-ADDE7C0B5A08}" destId="{665BC09C-5DA5-4D68-8FF1-0AD4DD39A8CD}" srcOrd="5" destOrd="0" parTransId="{B3C2C5FD-BBDC-4D9F-9705-3CA2803D94D4}" sibTransId="{ED637632-8823-4E0D-B3B5-DA1C3A07230F}"/>
    <dgm:cxn modelId="{1FDEF833-AA76-4541-ADEB-DE70D28E61EF}" srcId="{ACB6378D-D610-4F06-81C2-ADDE7C0B5A08}" destId="{38091E11-F93B-4A39-B4BD-C8E9BD63DFB5}" srcOrd="1" destOrd="0" parTransId="{4A7677F5-2EFA-4BDC-9DCC-87E963470F1D}" sibTransId="{5B5D84E0-C337-401D-ADBB-72D2E2785F09}"/>
    <dgm:cxn modelId="{3C9444E7-47F7-4BF6-83C5-75D47E6A89C5}" type="presOf" srcId="{AF46AD6E-71C2-41D5-B9A1-4BFF3311F8B8}" destId="{C26453CE-0FB9-40D0-A769-7202E84638F4}" srcOrd="0" destOrd="0" presId="urn:microsoft.com/office/officeart/2005/8/layout/vList2"/>
    <dgm:cxn modelId="{2B5C183E-B43D-4ADC-9F77-1A69D0E92827}" type="presOf" srcId="{6C673F89-EF4F-4379-813C-75D68BEACDE2}" destId="{2694D2FA-F421-465F-9FEF-E41A640F99D7}" srcOrd="0" destOrd="0" presId="urn:microsoft.com/office/officeart/2005/8/layout/vList2"/>
    <dgm:cxn modelId="{987E58EF-45D1-411C-BEA3-D7C95EAF1FFC}" type="presOf" srcId="{B275E1B4-8C77-4305-8326-411B20470A7C}" destId="{973CB4F3-6663-47D8-B9EC-0C84475B04C5}" srcOrd="0" destOrd="0" presId="urn:microsoft.com/office/officeart/2005/8/layout/vList2"/>
    <dgm:cxn modelId="{56F8B913-EEBA-4082-AFCE-17691954EA82}" srcId="{ACB6378D-D610-4F06-81C2-ADDE7C0B5A08}" destId="{AF46AD6E-71C2-41D5-B9A1-4BFF3311F8B8}" srcOrd="6" destOrd="0" parTransId="{686813CD-2F49-477F-A643-BDFD51C56897}" sibTransId="{AA54C715-1296-4DA9-9B79-303AC7CC01F4}"/>
    <dgm:cxn modelId="{ED6FD977-BA52-474D-898B-AAC07280EB1F}" type="presOf" srcId="{BE7C2F7F-2EBA-4644-B55A-F10118955623}" destId="{96DCDB5E-94A0-483A-84F6-E8A6F1BE9B14}" srcOrd="0" destOrd="0" presId="urn:microsoft.com/office/officeart/2005/8/layout/vList2"/>
    <dgm:cxn modelId="{BEC2D88D-8B36-4310-A7C4-FEB92CF0872D}" srcId="{ACB6378D-D610-4F06-81C2-ADDE7C0B5A08}" destId="{604142BA-B4D4-4513-A6A1-63ED3D1A4212}" srcOrd="2" destOrd="0" parTransId="{4786F96A-49AD-4414-A5A3-B5805993DCE7}" sibTransId="{129BECCB-D416-4A51-BB94-7A5FE0CF3A00}"/>
    <dgm:cxn modelId="{D4CF598D-A29E-4C58-BD44-65606DD9C8AB}" srcId="{ACB6378D-D610-4F06-81C2-ADDE7C0B5A08}" destId="{ED3B2812-7FBE-4198-80E9-C57AF50C1381}" srcOrd="7" destOrd="0" parTransId="{3701CFF2-E203-4B30-B155-1D792B2AFD2B}" sibTransId="{1A833983-5C3F-4A22-B83D-16B6B22DD1A2}"/>
    <dgm:cxn modelId="{17503CF6-33A0-469E-BC02-50F4DD990167}" type="presParOf" srcId="{03C5F546-53DA-432D-B701-DA8C649D8099}" destId="{96DCDB5E-94A0-483A-84F6-E8A6F1BE9B14}" srcOrd="0" destOrd="0" presId="urn:microsoft.com/office/officeart/2005/8/layout/vList2"/>
    <dgm:cxn modelId="{E87BF7F4-CBF1-450C-BE3D-A73AFECC4CDF}" type="presParOf" srcId="{03C5F546-53DA-432D-B701-DA8C649D8099}" destId="{4B31B688-72AF-4564-9155-9C3E53EE8317}" srcOrd="1" destOrd="0" presId="urn:microsoft.com/office/officeart/2005/8/layout/vList2"/>
    <dgm:cxn modelId="{C3886A85-3C0F-4258-B610-000B60408216}" type="presParOf" srcId="{03C5F546-53DA-432D-B701-DA8C649D8099}" destId="{72EA29E9-00B6-4BAD-9E8D-F7A84956D652}" srcOrd="2" destOrd="0" presId="urn:microsoft.com/office/officeart/2005/8/layout/vList2"/>
    <dgm:cxn modelId="{849AB672-F9BA-4479-8889-8DB12B2689A5}" type="presParOf" srcId="{03C5F546-53DA-432D-B701-DA8C649D8099}" destId="{9B28BF9E-4C90-4C99-A12D-2C0D1F014F22}" srcOrd="3" destOrd="0" presId="urn:microsoft.com/office/officeart/2005/8/layout/vList2"/>
    <dgm:cxn modelId="{8E2F1D57-5CA9-4B59-ADD4-A8F0BA2A5CB8}" type="presParOf" srcId="{03C5F546-53DA-432D-B701-DA8C649D8099}" destId="{89B395C2-8087-459B-A52A-9A20077D123C}" srcOrd="4" destOrd="0" presId="urn:microsoft.com/office/officeart/2005/8/layout/vList2"/>
    <dgm:cxn modelId="{EDA2EC51-3601-48EC-826E-8BEF9BBCFFA5}" type="presParOf" srcId="{03C5F546-53DA-432D-B701-DA8C649D8099}" destId="{5C84A841-7A9B-4E45-81F6-526A3010DD3B}" srcOrd="5" destOrd="0" presId="urn:microsoft.com/office/officeart/2005/8/layout/vList2"/>
    <dgm:cxn modelId="{7E35B101-E171-4EAD-BE4A-5A55A802909A}" type="presParOf" srcId="{03C5F546-53DA-432D-B701-DA8C649D8099}" destId="{2694D2FA-F421-465F-9FEF-E41A640F99D7}" srcOrd="6" destOrd="0" presId="urn:microsoft.com/office/officeart/2005/8/layout/vList2"/>
    <dgm:cxn modelId="{9E033737-D309-4A7F-A941-AFC4EB655DF6}" type="presParOf" srcId="{03C5F546-53DA-432D-B701-DA8C649D8099}" destId="{05312CB8-6B05-46EC-86AC-EF8CB74E3C73}" srcOrd="7" destOrd="0" presId="urn:microsoft.com/office/officeart/2005/8/layout/vList2"/>
    <dgm:cxn modelId="{EDF5835B-2B84-4BD0-9DF2-9377D7903A03}" type="presParOf" srcId="{03C5F546-53DA-432D-B701-DA8C649D8099}" destId="{973CB4F3-6663-47D8-B9EC-0C84475B04C5}" srcOrd="8" destOrd="0" presId="urn:microsoft.com/office/officeart/2005/8/layout/vList2"/>
    <dgm:cxn modelId="{52119FF9-A5C2-4BC0-95E5-F54D87E534D0}" type="presParOf" srcId="{03C5F546-53DA-432D-B701-DA8C649D8099}" destId="{329D83CD-FA97-4B82-BD30-BBD319DB31AC}" srcOrd="9" destOrd="0" presId="urn:microsoft.com/office/officeart/2005/8/layout/vList2"/>
    <dgm:cxn modelId="{670BDFE7-5464-4F91-B021-5F55C884185A}" type="presParOf" srcId="{03C5F546-53DA-432D-B701-DA8C649D8099}" destId="{C79658C0-EA4F-4429-95F0-FD473502C1B7}" srcOrd="10" destOrd="0" presId="urn:microsoft.com/office/officeart/2005/8/layout/vList2"/>
    <dgm:cxn modelId="{D18802A0-5F39-40EC-B2FD-F2EE3D80AE6F}" type="presParOf" srcId="{03C5F546-53DA-432D-B701-DA8C649D8099}" destId="{4BA011F7-E3DD-480A-9F85-3A7E4A5DF749}" srcOrd="11" destOrd="0" presId="urn:microsoft.com/office/officeart/2005/8/layout/vList2"/>
    <dgm:cxn modelId="{9D66177D-86DB-4565-A31E-DC48C2B486C1}" type="presParOf" srcId="{03C5F546-53DA-432D-B701-DA8C649D8099}" destId="{C26453CE-0FB9-40D0-A769-7202E84638F4}" srcOrd="12" destOrd="0" presId="urn:microsoft.com/office/officeart/2005/8/layout/vList2"/>
    <dgm:cxn modelId="{605685BB-A3FA-446E-AB86-6DAAF8C1D8F2}" type="presParOf" srcId="{03C5F546-53DA-432D-B701-DA8C649D8099}" destId="{33F07204-A108-4464-80D3-2F537058FD77}" srcOrd="13" destOrd="0" presId="urn:microsoft.com/office/officeart/2005/8/layout/vList2"/>
    <dgm:cxn modelId="{6BB3BBED-833B-48F8-B82B-125409F1DE3D}" type="presParOf" srcId="{03C5F546-53DA-432D-B701-DA8C649D8099}" destId="{4EB7F008-AE8D-48A5-8437-8EA4CC4C77F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BFFD8-9C98-4428-B09C-39323A3F17D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1CD351EC-9C0F-4F4B-8DB0-C9FE75F742DD}">
      <dgm:prSet custT="1"/>
      <dgm:spPr/>
      <dgm:t>
        <a:bodyPr/>
        <a:lstStyle/>
        <a:p>
          <a:pPr rtl="0"/>
          <a:r>
            <a:rPr lang="uk-UA" sz="1600" b="0" dirty="0" smtClean="0">
              <a:effectLst>
                <a:outerShdw blurRad="38100" dist="38100" dir="2700000" algn="tl">
                  <a:srgbClr val="000000">
                    <a:alpha val="43137"/>
                  </a:srgbClr>
                </a:outerShdw>
              </a:effectLst>
              <a:latin typeface="Times New Roman" pitchFamily="18" charset="0"/>
              <a:cs typeface="Times New Roman" pitchFamily="18" charset="0"/>
            </a:rPr>
            <a:t>1 група дітей «Чомучки»-  шукає інформацію про бджіл та знаходить цікаві факти про бджіл.</a:t>
          </a:r>
          <a:endParaRPr lang="ru-RU" sz="1600" b="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D5685D18-ABE0-4F13-A665-A751575EB6AC}" type="parTrans" cxnId="{B5A64CA0-1BA0-4EDD-8339-2D853A3F2B7E}">
      <dgm:prSet/>
      <dgm:spPr/>
      <dgm:t>
        <a:bodyPr/>
        <a:lstStyle/>
        <a:p>
          <a:endParaRPr lang="ru-RU"/>
        </a:p>
      </dgm:t>
    </dgm:pt>
    <dgm:pt modelId="{1A6861E2-02C9-47EC-AAC5-049C4A42CC3A}" type="sibTrans" cxnId="{B5A64CA0-1BA0-4EDD-8339-2D853A3F2B7E}">
      <dgm:prSet/>
      <dgm:spPr/>
      <dgm:t>
        <a:bodyPr/>
        <a:lstStyle/>
        <a:p>
          <a:endParaRPr lang="ru-RU"/>
        </a:p>
      </dgm:t>
    </dgm:pt>
    <dgm:pt modelId="{343DF05B-DBD9-43E2-9699-D160F7C6E847}">
      <dgm:prSet custT="1"/>
      <dgm:spPr/>
      <dgm:t>
        <a:bodyPr/>
        <a:lstStyle/>
        <a:p>
          <a:r>
            <a:rPr lang="uk-UA" sz="1600" b="0" dirty="0" smtClean="0">
              <a:effectLst>
                <a:outerShdw blurRad="38100" dist="38100" dir="2700000" algn="tl">
                  <a:srgbClr val="000000">
                    <a:alpha val="43137"/>
                  </a:srgbClr>
                </a:outerShdw>
              </a:effectLst>
              <a:latin typeface="Times New Roman" pitchFamily="18" charset="0"/>
              <a:cs typeface="Times New Roman" pitchFamily="18" charset="0"/>
            </a:rPr>
            <a:t>2 група дітей «Дослідники»- спостерігає за життям бджіл та роботою пасічника Гусельниця Ю.В., а також проводить та записує бесіду - інтерв’ю з місцевим пасічником.</a:t>
          </a:r>
          <a:endParaRPr lang="ru-RU" sz="1600" b="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ECD7EA17-394A-4340-8D26-175D0EDEB6FC}" type="parTrans" cxnId="{F709A5D0-18E3-4F79-954E-4044E943FDFF}">
      <dgm:prSet/>
      <dgm:spPr/>
      <dgm:t>
        <a:bodyPr/>
        <a:lstStyle/>
        <a:p>
          <a:endParaRPr lang="ru-RU"/>
        </a:p>
      </dgm:t>
    </dgm:pt>
    <dgm:pt modelId="{10A15A03-E9F5-472B-BAF2-AD60EC4FE05C}" type="sibTrans" cxnId="{F709A5D0-18E3-4F79-954E-4044E943FDFF}">
      <dgm:prSet/>
      <dgm:spPr/>
      <dgm:t>
        <a:bodyPr/>
        <a:lstStyle/>
        <a:p>
          <a:endParaRPr lang="ru-RU"/>
        </a:p>
      </dgm:t>
    </dgm:pt>
    <dgm:pt modelId="{68E26E7F-3C15-4164-861B-7FB2E099D425}">
      <dgm:prSet custT="1"/>
      <dgm:spPr/>
      <dgm:t>
        <a:bodyPr/>
        <a:lstStyle/>
        <a:p>
          <a:r>
            <a:rPr lang="uk-UA" sz="1600" b="0" dirty="0" smtClean="0">
              <a:effectLst>
                <a:outerShdw blurRad="38100" dist="38100" dir="2700000" algn="tl">
                  <a:srgbClr val="000000">
                    <a:alpha val="43137"/>
                  </a:srgbClr>
                </a:outerShdw>
              </a:effectLst>
              <a:latin typeface="Times New Roman" pitchFamily="18" charset="0"/>
              <a:cs typeface="Times New Roman" pitchFamily="18" charset="0"/>
            </a:rPr>
            <a:t>3 група дітей «Історики»- знаходять інформацію про значення бджілки в науці, культурі та історії.</a:t>
          </a:r>
          <a:endParaRPr lang="ru-RU" sz="1600" b="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C147DE7C-3269-4253-B999-9BD7C6EF247E}" type="parTrans" cxnId="{AC76B7B7-A10D-45E4-9E89-E81377B51879}">
      <dgm:prSet/>
      <dgm:spPr/>
      <dgm:t>
        <a:bodyPr/>
        <a:lstStyle/>
        <a:p>
          <a:endParaRPr lang="ru-RU"/>
        </a:p>
      </dgm:t>
    </dgm:pt>
    <dgm:pt modelId="{6E959AAC-9A6C-4143-94B4-74EF4F451C6B}" type="sibTrans" cxnId="{AC76B7B7-A10D-45E4-9E89-E81377B51879}">
      <dgm:prSet/>
      <dgm:spPr/>
      <dgm:t>
        <a:bodyPr/>
        <a:lstStyle/>
        <a:p>
          <a:endParaRPr lang="ru-RU"/>
        </a:p>
      </dgm:t>
    </dgm:pt>
    <dgm:pt modelId="{589FBEE3-BA43-49D5-9230-B4B6F98BACC5}">
      <dgm:prSet custT="1"/>
      <dgm:spPr/>
      <dgm:t>
        <a:bodyPr/>
        <a:lstStyle/>
        <a:p>
          <a:r>
            <a:rPr lang="uk-UA" sz="1600" b="0" dirty="0" smtClean="0">
              <a:effectLst>
                <a:outerShdw blurRad="38100" dist="38100" dir="2700000" algn="tl">
                  <a:srgbClr val="000000">
                    <a:alpha val="43137"/>
                  </a:srgbClr>
                </a:outerShdw>
              </a:effectLst>
              <a:latin typeface="Times New Roman" pitchFamily="18" charset="0"/>
              <a:cs typeface="Times New Roman" pitchFamily="18" charset="0"/>
            </a:rPr>
            <a:t>4 група дітей «Практики»- ознайомлюють з продуктами бджільництва та їх впливом чи значенням для здоров’я людини.</a:t>
          </a:r>
          <a:endParaRPr lang="ru-RU" sz="1600" b="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6EAA74C8-87EC-45DC-A8BA-85FF596BED36}" type="parTrans" cxnId="{2028484D-7C38-42F8-A0E9-069968795B4D}">
      <dgm:prSet/>
      <dgm:spPr/>
      <dgm:t>
        <a:bodyPr/>
        <a:lstStyle/>
        <a:p>
          <a:endParaRPr lang="ru-RU"/>
        </a:p>
      </dgm:t>
    </dgm:pt>
    <dgm:pt modelId="{5E798898-1AE6-4FF4-BDD9-13C639656F73}" type="sibTrans" cxnId="{2028484D-7C38-42F8-A0E9-069968795B4D}">
      <dgm:prSet/>
      <dgm:spPr/>
      <dgm:t>
        <a:bodyPr/>
        <a:lstStyle/>
        <a:p>
          <a:endParaRPr lang="ru-RU"/>
        </a:p>
      </dgm:t>
    </dgm:pt>
    <dgm:pt modelId="{42FD4350-A637-4FA3-B8EE-DB35C8E3D697}" type="pres">
      <dgm:prSet presAssocID="{3DBBFFD8-9C98-4428-B09C-39323A3F17D5}" presName="matrix" presStyleCnt="0">
        <dgm:presLayoutVars>
          <dgm:chMax val="1"/>
          <dgm:dir/>
          <dgm:resizeHandles val="exact"/>
        </dgm:presLayoutVars>
      </dgm:prSet>
      <dgm:spPr/>
      <dgm:t>
        <a:bodyPr/>
        <a:lstStyle/>
        <a:p>
          <a:endParaRPr lang="ru-RU"/>
        </a:p>
      </dgm:t>
    </dgm:pt>
    <dgm:pt modelId="{C0948992-5C2D-4980-8F05-94CB40BF17F3}" type="pres">
      <dgm:prSet presAssocID="{3DBBFFD8-9C98-4428-B09C-39323A3F17D5}" presName="diamond" presStyleLbl="bgShp" presStyleIdx="0" presStyleCnt="1"/>
      <dgm:spPr/>
    </dgm:pt>
    <dgm:pt modelId="{8BB86B59-47B0-4CA3-8A62-32F38A64BCDC}" type="pres">
      <dgm:prSet presAssocID="{3DBBFFD8-9C98-4428-B09C-39323A3F17D5}" presName="quad1" presStyleLbl="node1" presStyleIdx="0" presStyleCnt="4">
        <dgm:presLayoutVars>
          <dgm:chMax val="0"/>
          <dgm:chPref val="0"/>
          <dgm:bulletEnabled val="1"/>
        </dgm:presLayoutVars>
      </dgm:prSet>
      <dgm:spPr/>
      <dgm:t>
        <a:bodyPr/>
        <a:lstStyle/>
        <a:p>
          <a:endParaRPr lang="ru-RU"/>
        </a:p>
      </dgm:t>
    </dgm:pt>
    <dgm:pt modelId="{DE3773C9-8A1A-4680-9C56-B4156FA2331D}" type="pres">
      <dgm:prSet presAssocID="{3DBBFFD8-9C98-4428-B09C-39323A3F17D5}" presName="quad2" presStyleLbl="node1" presStyleIdx="1" presStyleCnt="4">
        <dgm:presLayoutVars>
          <dgm:chMax val="0"/>
          <dgm:chPref val="0"/>
          <dgm:bulletEnabled val="1"/>
        </dgm:presLayoutVars>
      </dgm:prSet>
      <dgm:spPr/>
      <dgm:t>
        <a:bodyPr/>
        <a:lstStyle/>
        <a:p>
          <a:endParaRPr lang="ru-RU"/>
        </a:p>
      </dgm:t>
    </dgm:pt>
    <dgm:pt modelId="{D08EBD0F-B548-47E1-AA0C-710C15D011D5}" type="pres">
      <dgm:prSet presAssocID="{3DBBFFD8-9C98-4428-B09C-39323A3F17D5}" presName="quad3" presStyleLbl="node1" presStyleIdx="2" presStyleCnt="4">
        <dgm:presLayoutVars>
          <dgm:chMax val="0"/>
          <dgm:chPref val="0"/>
          <dgm:bulletEnabled val="1"/>
        </dgm:presLayoutVars>
      </dgm:prSet>
      <dgm:spPr/>
      <dgm:t>
        <a:bodyPr/>
        <a:lstStyle/>
        <a:p>
          <a:endParaRPr lang="ru-RU"/>
        </a:p>
      </dgm:t>
    </dgm:pt>
    <dgm:pt modelId="{47DA7893-5B75-46CA-BCB8-D195C95CE3FB}" type="pres">
      <dgm:prSet presAssocID="{3DBBFFD8-9C98-4428-B09C-39323A3F17D5}" presName="quad4" presStyleLbl="node1" presStyleIdx="3" presStyleCnt="4">
        <dgm:presLayoutVars>
          <dgm:chMax val="0"/>
          <dgm:chPref val="0"/>
          <dgm:bulletEnabled val="1"/>
        </dgm:presLayoutVars>
      </dgm:prSet>
      <dgm:spPr/>
      <dgm:t>
        <a:bodyPr/>
        <a:lstStyle/>
        <a:p>
          <a:endParaRPr lang="ru-RU"/>
        </a:p>
      </dgm:t>
    </dgm:pt>
  </dgm:ptLst>
  <dgm:cxnLst>
    <dgm:cxn modelId="{F51625F6-B04B-4D34-BE47-3041B7E1C1D2}" type="presOf" srcId="{68E26E7F-3C15-4164-861B-7FB2E099D425}" destId="{D08EBD0F-B548-47E1-AA0C-710C15D011D5}" srcOrd="0" destOrd="0" presId="urn:microsoft.com/office/officeart/2005/8/layout/matrix3"/>
    <dgm:cxn modelId="{AC76B7B7-A10D-45E4-9E89-E81377B51879}" srcId="{3DBBFFD8-9C98-4428-B09C-39323A3F17D5}" destId="{68E26E7F-3C15-4164-861B-7FB2E099D425}" srcOrd="2" destOrd="0" parTransId="{C147DE7C-3269-4253-B999-9BD7C6EF247E}" sibTransId="{6E959AAC-9A6C-4143-94B4-74EF4F451C6B}"/>
    <dgm:cxn modelId="{5D3AA548-2688-4D08-848A-E42F4885C999}" type="presOf" srcId="{1CD351EC-9C0F-4F4B-8DB0-C9FE75F742DD}" destId="{8BB86B59-47B0-4CA3-8A62-32F38A64BCDC}" srcOrd="0" destOrd="0" presId="urn:microsoft.com/office/officeart/2005/8/layout/matrix3"/>
    <dgm:cxn modelId="{B17DE46D-C6AA-4EF0-B190-1E65638F0F39}" type="presOf" srcId="{589FBEE3-BA43-49D5-9230-B4B6F98BACC5}" destId="{47DA7893-5B75-46CA-BCB8-D195C95CE3FB}" srcOrd="0" destOrd="0" presId="urn:microsoft.com/office/officeart/2005/8/layout/matrix3"/>
    <dgm:cxn modelId="{B5A64CA0-1BA0-4EDD-8339-2D853A3F2B7E}" srcId="{3DBBFFD8-9C98-4428-B09C-39323A3F17D5}" destId="{1CD351EC-9C0F-4F4B-8DB0-C9FE75F742DD}" srcOrd="0" destOrd="0" parTransId="{D5685D18-ABE0-4F13-A665-A751575EB6AC}" sibTransId="{1A6861E2-02C9-47EC-AAC5-049C4A42CC3A}"/>
    <dgm:cxn modelId="{456FE7EB-4127-491D-A44C-F89941C8B10D}" type="presOf" srcId="{343DF05B-DBD9-43E2-9699-D160F7C6E847}" destId="{DE3773C9-8A1A-4680-9C56-B4156FA2331D}" srcOrd="0" destOrd="0" presId="urn:microsoft.com/office/officeart/2005/8/layout/matrix3"/>
    <dgm:cxn modelId="{9481088A-35DD-4F72-972F-6B864B3614E9}" type="presOf" srcId="{3DBBFFD8-9C98-4428-B09C-39323A3F17D5}" destId="{42FD4350-A637-4FA3-B8EE-DB35C8E3D697}" srcOrd="0" destOrd="0" presId="urn:microsoft.com/office/officeart/2005/8/layout/matrix3"/>
    <dgm:cxn modelId="{2028484D-7C38-42F8-A0E9-069968795B4D}" srcId="{3DBBFFD8-9C98-4428-B09C-39323A3F17D5}" destId="{589FBEE3-BA43-49D5-9230-B4B6F98BACC5}" srcOrd="3" destOrd="0" parTransId="{6EAA74C8-87EC-45DC-A8BA-85FF596BED36}" sibTransId="{5E798898-1AE6-4FF4-BDD9-13C639656F73}"/>
    <dgm:cxn modelId="{F709A5D0-18E3-4F79-954E-4044E943FDFF}" srcId="{3DBBFFD8-9C98-4428-B09C-39323A3F17D5}" destId="{343DF05B-DBD9-43E2-9699-D160F7C6E847}" srcOrd="1" destOrd="0" parTransId="{ECD7EA17-394A-4340-8D26-175D0EDEB6FC}" sibTransId="{10A15A03-E9F5-472B-BAF2-AD60EC4FE05C}"/>
    <dgm:cxn modelId="{3A0B0FE4-DB68-49AD-904C-89EA5D54CDC9}" type="presParOf" srcId="{42FD4350-A637-4FA3-B8EE-DB35C8E3D697}" destId="{C0948992-5C2D-4980-8F05-94CB40BF17F3}" srcOrd="0" destOrd="0" presId="urn:microsoft.com/office/officeart/2005/8/layout/matrix3"/>
    <dgm:cxn modelId="{0AA7E19C-91A5-4C3D-B1BD-0F92CB5A1E87}" type="presParOf" srcId="{42FD4350-A637-4FA3-B8EE-DB35C8E3D697}" destId="{8BB86B59-47B0-4CA3-8A62-32F38A64BCDC}" srcOrd="1" destOrd="0" presId="urn:microsoft.com/office/officeart/2005/8/layout/matrix3"/>
    <dgm:cxn modelId="{65B6C645-B610-40B3-8393-BB1AB474ED97}" type="presParOf" srcId="{42FD4350-A637-4FA3-B8EE-DB35C8E3D697}" destId="{DE3773C9-8A1A-4680-9C56-B4156FA2331D}" srcOrd="2" destOrd="0" presId="urn:microsoft.com/office/officeart/2005/8/layout/matrix3"/>
    <dgm:cxn modelId="{7BB0B12D-E547-41D7-8868-1AF5B53FD2B1}" type="presParOf" srcId="{42FD4350-A637-4FA3-B8EE-DB35C8E3D697}" destId="{D08EBD0F-B548-47E1-AA0C-710C15D011D5}" srcOrd="3" destOrd="0" presId="urn:microsoft.com/office/officeart/2005/8/layout/matrix3"/>
    <dgm:cxn modelId="{CE568063-0DE2-4E72-B358-C5694855894A}" type="presParOf" srcId="{42FD4350-A637-4FA3-B8EE-DB35C8E3D697}" destId="{47DA7893-5B75-46CA-BCB8-D195C95CE3FB}"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CDB5E-94A0-483A-84F6-E8A6F1BE9B14}">
      <dsp:nvSpPr>
        <dsp:cNvPr id="0" name=""/>
        <dsp:cNvSpPr/>
      </dsp:nvSpPr>
      <dsp:spPr>
        <a:xfrm>
          <a:off x="0" y="1664"/>
          <a:ext cx="4572000" cy="5897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i="1" kern="1200" dirty="0" smtClean="0">
              <a:solidFill>
                <a:schemeClr val="bg1"/>
              </a:solidFill>
            </a:rPr>
            <a:t>Планування проектної діяльності</a:t>
          </a:r>
          <a:endParaRPr lang="ru-RU" sz="1600" kern="1200" dirty="0">
            <a:solidFill>
              <a:schemeClr val="bg1"/>
            </a:solidFill>
          </a:endParaRPr>
        </a:p>
      </dsp:txBody>
      <dsp:txXfrm>
        <a:off x="28787" y="30451"/>
        <a:ext cx="4514426" cy="532133"/>
      </dsp:txXfrm>
    </dsp:sp>
    <dsp:sp modelId="{72EA29E9-00B6-4BAD-9E8D-F7A84956D652}">
      <dsp:nvSpPr>
        <dsp:cNvPr id="0" name=""/>
        <dsp:cNvSpPr/>
      </dsp:nvSpPr>
      <dsp:spPr>
        <a:xfrm>
          <a:off x="0" y="611490"/>
          <a:ext cx="4572000" cy="5897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i="1" kern="1200" dirty="0" smtClean="0">
              <a:solidFill>
                <a:schemeClr val="bg1"/>
              </a:solidFill>
            </a:rPr>
            <a:t>1.</a:t>
          </a:r>
          <a:r>
            <a:rPr lang="ru-RU" sz="1400" i="1" kern="1200" dirty="0" smtClean="0"/>
            <a:t>	Визначення теми та обговорення її.</a:t>
          </a:r>
          <a:endParaRPr lang="ru-RU" sz="1400" kern="1200" dirty="0"/>
        </a:p>
      </dsp:txBody>
      <dsp:txXfrm>
        <a:off x="28787" y="640277"/>
        <a:ext cx="4514426" cy="532133"/>
      </dsp:txXfrm>
    </dsp:sp>
    <dsp:sp modelId="{89B395C2-8087-459B-A52A-9A20077D123C}">
      <dsp:nvSpPr>
        <dsp:cNvPr id="0" name=""/>
        <dsp:cNvSpPr/>
      </dsp:nvSpPr>
      <dsp:spPr>
        <a:xfrm>
          <a:off x="0" y="1204029"/>
          <a:ext cx="4572000" cy="5897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i="1" kern="1200" dirty="0" smtClean="0">
              <a:solidFill>
                <a:schemeClr val="bg1"/>
              </a:solidFill>
            </a:rPr>
            <a:t>2.</a:t>
          </a:r>
          <a:r>
            <a:rPr lang="ru-RU" sz="1400" i="1" kern="1200" dirty="0" smtClean="0"/>
            <a:t>	 Формулювання проблемних питань.</a:t>
          </a:r>
          <a:endParaRPr lang="ru-RU" sz="1400" kern="1200" dirty="0"/>
        </a:p>
      </dsp:txBody>
      <dsp:txXfrm>
        <a:off x="28787" y="1232816"/>
        <a:ext cx="4514426" cy="532133"/>
      </dsp:txXfrm>
    </dsp:sp>
    <dsp:sp modelId="{2694D2FA-F421-465F-9FEF-E41A640F99D7}">
      <dsp:nvSpPr>
        <dsp:cNvPr id="0" name=""/>
        <dsp:cNvSpPr/>
      </dsp:nvSpPr>
      <dsp:spPr>
        <a:xfrm>
          <a:off x="0" y="1805212"/>
          <a:ext cx="4572000" cy="5897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i="1" kern="1200" dirty="0" smtClean="0">
              <a:solidFill>
                <a:schemeClr val="bg1"/>
              </a:solidFill>
            </a:rPr>
            <a:t>3.</a:t>
          </a:r>
          <a:r>
            <a:rPr lang="ru-RU" sz="1400" i="1" kern="1200" dirty="0" smtClean="0"/>
            <a:t>	Визначення джерел та напрямків роботи.</a:t>
          </a:r>
          <a:endParaRPr lang="ru-RU" sz="1400" kern="1200" dirty="0"/>
        </a:p>
      </dsp:txBody>
      <dsp:txXfrm>
        <a:off x="28787" y="1833999"/>
        <a:ext cx="4514426" cy="532133"/>
      </dsp:txXfrm>
    </dsp:sp>
    <dsp:sp modelId="{973CB4F3-6663-47D8-B9EC-0C84475B04C5}">
      <dsp:nvSpPr>
        <dsp:cNvPr id="0" name=""/>
        <dsp:cNvSpPr/>
      </dsp:nvSpPr>
      <dsp:spPr>
        <a:xfrm>
          <a:off x="0" y="2406394"/>
          <a:ext cx="4572000" cy="5897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i="1" kern="1200" dirty="0" smtClean="0">
              <a:solidFill>
                <a:schemeClr val="bg1"/>
              </a:solidFill>
            </a:rPr>
            <a:t>4.</a:t>
          </a:r>
          <a:r>
            <a:rPr lang="ru-RU" sz="1400" i="1" kern="1200" dirty="0" smtClean="0"/>
            <a:t>	Об’єднання в групи для виконання  поставлених завдань.</a:t>
          </a:r>
          <a:endParaRPr lang="ru-RU" sz="1400" kern="1200" dirty="0"/>
        </a:p>
      </dsp:txBody>
      <dsp:txXfrm>
        <a:off x="28787" y="2435181"/>
        <a:ext cx="4514426" cy="532133"/>
      </dsp:txXfrm>
    </dsp:sp>
    <dsp:sp modelId="{C79658C0-EA4F-4429-95F0-FD473502C1B7}">
      <dsp:nvSpPr>
        <dsp:cNvPr id="0" name=""/>
        <dsp:cNvSpPr/>
      </dsp:nvSpPr>
      <dsp:spPr>
        <a:xfrm>
          <a:off x="0" y="3007576"/>
          <a:ext cx="4572000" cy="5897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i="1" kern="1200" dirty="0" smtClean="0">
              <a:solidFill>
                <a:schemeClr val="bg1"/>
              </a:solidFill>
            </a:rPr>
            <a:t>5.</a:t>
          </a:r>
          <a:r>
            <a:rPr lang="ru-RU" sz="1400" i="1" kern="1200" dirty="0" smtClean="0"/>
            <a:t>	Робота в творчих групах.</a:t>
          </a:r>
          <a:endParaRPr lang="ru-RU" sz="1400" kern="1200" dirty="0"/>
        </a:p>
      </dsp:txBody>
      <dsp:txXfrm>
        <a:off x="28787" y="3036363"/>
        <a:ext cx="4514426" cy="532133"/>
      </dsp:txXfrm>
    </dsp:sp>
    <dsp:sp modelId="{C26453CE-0FB9-40D0-A769-7202E84638F4}">
      <dsp:nvSpPr>
        <dsp:cNvPr id="0" name=""/>
        <dsp:cNvSpPr/>
      </dsp:nvSpPr>
      <dsp:spPr>
        <a:xfrm>
          <a:off x="0" y="3608759"/>
          <a:ext cx="4572000" cy="5897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i="1" kern="1200" dirty="0" smtClean="0">
              <a:solidFill>
                <a:schemeClr val="bg1"/>
              </a:solidFill>
            </a:rPr>
            <a:t>6.</a:t>
          </a:r>
          <a:r>
            <a:rPr lang="ru-RU" sz="1400" i="1" kern="1200" dirty="0" smtClean="0"/>
            <a:t>	Підготовка дітьми звіту про пророблену роботу.</a:t>
          </a:r>
          <a:endParaRPr lang="ru-RU" sz="1400" kern="1200" dirty="0"/>
        </a:p>
      </dsp:txBody>
      <dsp:txXfrm>
        <a:off x="28787" y="3637546"/>
        <a:ext cx="4514426" cy="532133"/>
      </dsp:txXfrm>
    </dsp:sp>
    <dsp:sp modelId="{4EB7F008-AE8D-48A5-8437-8EA4CC4C77FA}">
      <dsp:nvSpPr>
        <dsp:cNvPr id="0" name=""/>
        <dsp:cNvSpPr/>
      </dsp:nvSpPr>
      <dsp:spPr>
        <a:xfrm>
          <a:off x="0" y="4209941"/>
          <a:ext cx="4572000" cy="5897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i="1" kern="1200" dirty="0" smtClean="0">
              <a:solidFill>
                <a:schemeClr val="bg1"/>
              </a:solidFill>
            </a:rPr>
            <a:t>7.</a:t>
          </a:r>
          <a:r>
            <a:rPr lang="ru-RU" sz="1400" i="1" kern="1200" dirty="0" smtClean="0"/>
            <a:t>	Презентація та захист отриманих  результатів роботи, спостережень, опитувань, дослідів.</a:t>
          </a:r>
          <a:endParaRPr lang="ru-RU" sz="1400" kern="1200" dirty="0"/>
        </a:p>
      </dsp:txBody>
      <dsp:txXfrm>
        <a:off x="28787" y="4238728"/>
        <a:ext cx="4514426" cy="53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48992-5C2D-4980-8F05-94CB40BF17F3}">
      <dsp:nvSpPr>
        <dsp:cNvPr id="0" name=""/>
        <dsp:cNvSpPr/>
      </dsp:nvSpPr>
      <dsp:spPr>
        <a:xfrm>
          <a:off x="50683" y="0"/>
          <a:ext cx="5641017" cy="564101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B86B59-47B0-4CA3-8A62-32F38A64BCDC}">
      <dsp:nvSpPr>
        <dsp:cNvPr id="0" name=""/>
        <dsp:cNvSpPr/>
      </dsp:nvSpPr>
      <dsp:spPr>
        <a:xfrm>
          <a:off x="586580" y="535896"/>
          <a:ext cx="2199996" cy="21999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b="0" kern="1200" dirty="0" smtClean="0">
              <a:effectLst>
                <a:outerShdw blurRad="38100" dist="38100" dir="2700000" algn="tl">
                  <a:srgbClr val="000000">
                    <a:alpha val="43137"/>
                  </a:srgbClr>
                </a:outerShdw>
              </a:effectLst>
              <a:latin typeface="Times New Roman" pitchFamily="18" charset="0"/>
              <a:cs typeface="Times New Roman" pitchFamily="18" charset="0"/>
            </a:rPr>
            <a:t>1 група дітей «Чомучки»-  шукає інформацію про бджіл та знаходить цікаві факти про бджіл.</a:t>
          </a:r>
          <a:endParaRPr lang="ru-RU" sz="1600" b="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693975" y="643291"/>
        <a:ext cx="1985206" cy="1985206"/>
      </dsp:txXfrm>
    </dsp:sp>
    <dsp:sp modelId="{DE3773C9-8A1A-4680-9C56-B4156FA2331D}">
      <dsp:nvSpPr>
        <dsp:cNvPr id="0" name=""/>
        <dsp:cNvSpPr/>
      </dsp:nvSpPr>
      <dsp:spPr>
        <a:xfrm>
          <a:off x="2955807" y="535896"/>
          <a:ext cx="2199996" cy="21999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0" kern="1200" dirty="0" smtClean="0">
              <a:effectLst>
                <a:outerShdw blurRad="38100" dist="38100" dir="2700000" algn="tl">
                  <a:srgbClr val="000000">
                    <a:alpha val="43137"/>
                  </a:srgbClr>
                </a:outerShdw>
              </a:effectLst>
              <a:latin typeface="Times New Roman" pitchFamily="18" charset="0"/>
              <a:cs typeface="Times New Roman" pitchFamily="18" charset="0"/>
            </a:rPr>
            <a:t>2 група дітей «Дослідники»- спостерігає за життям бджіл та роботою пасічника Гусельниця Ю.В., а також проводить та записує бесіду - інтерв’ю з місцевим пасічником.</a:t>
          </a:r>
          <a:endParaRPr lang="ru-RU" sz="1600" b="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3063202" y="643291"/>
        <a:ext cx="1985206" cy="1985206"/>
      </dsp:txXfrm>
    </dsp:sp>
    <dsp:sp modelId="{D08EBD0F-B548-47E1-AA0C-710C15D011D5}">
      <dsp:nvSpPr>
        <dsp:cNvPr id="0" name=""/>
        <dsp:cNvSpPr/>
      </dsp:nvSpPr>
      <dsp:spPr>
        <a:xfrm>
          <a:off x="586580" y="2905123"/>
          <a:ext cx="2199996" cy="21999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0" kern="1200" dirty="0" smtClean="0">
              <a:effectLst>
                <a:outerShdw blurRad="38100" dist="38100" dir="2700000" algn="tl">
                  <a:srgbClr val="000000">
                    <a:alpha val="43137"/>
                  </a:srgbClr>
                </a:outerShdw>
              </a:effectLst>
              <a:latin typeface="Times New Roman" pitchFamily="18" charset="0"/>
              <a:cs typeface="Times New Roman" pitchFamily="18" charset="0"/>
            </a:rPr>
            <a:t>3 група дітей «Історики»- знаходять інформацію про значення бджілки в науці, культурі та історії.</a:t>
          </a:r>
          <a:endParaRPr lang="ru-RU" sz="1600" b="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693975" y="3012518"/>
        <a:ext cx="1985206" cy="1985206"/>
      </dsp:txXfrm>
    </dsp:sp>
    <dsp:sp modelId="{47DA7893-5B75-46CA-BCB8-D195C95CE3FB}">
      <dsp:nvSpPr>
        <dsp:cNvPr id="0" name=""/>
        <dsp:cNvSpPr/>
      </dsp:nvSpPr>
      <dsp:spPr>
        <a:xfrm>
          <a:off x="2955807" y="2905123"/>
          <a:ext cx="2199996" cy="21999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0" kern="1200" dirty="0" smtClean="0">
              <a:effectLst>
                <a:outerShdw blurRad="38100" dist="38100" dir="2700000" algn="tl">
                  <a:srgbClr val="000000">
                    <a:alpha val="43137"/>
                  </a:srgbClr>
                </a:outerShdw>
              </a:effectLst>
              <a:latin typeface="Times New Roman" pitchFamily="18" charset="0"/>
              <a:cs typeface="Times New Roman" pitchFamily="18" charset="0"/>
            </a:rPr>
            <a:t>4 група дітей «Практики»- ознайомлюють з продуктами бджільництва та їх впливом чи значенням для здоров’я людини.</a:t>
          </a:r>
          <a:endParaRPr lang="ru-RU" sz="1600" b="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3063202" y="3012518"/>
        <a:ext cx="1985206" cy="1985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E36114B-E091-4C9E-9DA4-71FCF65D923F}"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E36114B-E091-4C9E-9DA4-71FCF65D923F}"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E36114B-E091-4C9E-9DA4-71FCF65D923F}"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E36114B-E091-4C9E-9DA4-71FCF65D923F}"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E36114B-E091-4C9E-9DA4-71FCF65D923F}"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6E36114B-E091-4C9E-9DA4-71FCF65D923F}"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6E36114B-E091-4C9E-9DA4-71FCF65D923F}"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6E36114B-E091-4C9E-9DA4-71FCF65D923F}"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6E36114B-E091-4C9E-9DA4-71FCF65D923F}"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6E36114B-E091-4C9E-9DA4-71FCF65D923F}"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9E510A-9E3B-43B2-B4A1-A84694AA3A93}" type="datetimeFigureOut">
              <a:rPr lang="ru-RU" smtClean="0"/>
              <a:t>22.03.2013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6E36114B-E091-4C9E-9DA4-71FCF65D923F}"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D9E510A-9E3B-43B2-B4A1-A84694AA3A93}" type="datetimeFigureOut">
              <a:rPr lang="ru-RU" smtClean="0"/>
              <a:t>22.03.2013</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E36114B-E091-4C9E-9DA4-71FCF65D923F}"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4.wdp"/><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4.jpe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g"/><Relationship Id="rId7" Type="http://schemas.openxmlformats.org/officeDocument/2006/relationships/diagramQuickStyle" Target="../diagrams/quickStyl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8172400" cy="1793167"/>
          </a:xfrm>
        </p:spPr>
        <p:txBody>
          <a:bodyPr/>
          <a:lstStyle/>
          <a:p>
            <a:pPr algn="ctr"/>
            <a:r>
              <a:rPr lang="uk-UA" sz="4000" dirty="0">
                <a:effectLst>
                  <a:outerShdw blurRad="38100" dist="38100" dir="2700000" algn="tl">
                    <a:srgbClr val="000000">
                      <a:alpha val="43137"/>
                    </a:srgbClr>
                  </a:outerShdw>
                </a:effectLst>
                <a:latin typeface="Times New Roman" pitchFamily="18" charset="0"/>
                <a:cs typeface="Times New Roman" pitchFamily="18" charset="0"/>
              </a:rPr>
              <a:t>Дослідницько – пошуковий проект </a:t>
            </a:r>
            <a:br>
              <a:rPr lang="uk-UA" sz="4000" dirty="0">
                <a:effectLst>
                  <a:outerShdw blurRad="38100" dist="38100" dir="2700000" algn="tl">
                    <a:srgbClr val="000000">
                      <a:alpha val="43137"/>
                    </a:srgbClr>
                  </a:outerShdw>
                </a:effectLst>
                <a:latin typeface="Times New Roman" pitchFamily="18" charset="0"/>
                <a:cs typeface="Times New Roman" pitchFamily="18" charset="0"/>
              </a:rPr>
            </a:br>
            <a:r>
              <a:rPr lang="uk-UA" sz="4000" dirty="0">
                <a:effectLst>
                  <a:outerShdw blurRad="38100" dist="38100" dir="2700000" algn="tl">
                    <a:srgbClr val="000000">
                      <a:alpha val="43137"/>
                    </a:srgbClr>
                  </a:outerShdw>
                </a:effectLst>
                <a:latin typeface="Times New Roman" pitchFamily="18" charset="0"/>
                <a:cs typeface="Times New Roman" pitchFamily="18" charset="0"/>
              </a:rPr>
              <a:t> «Збережімо бджілку – </a:t>
            </a:r>
            <a:r>
              <a:rPr lang="ru-RU" sz="4000" dirty="0" smtClean="0">
                <a:effectLst>
                  <a:outerShdw blurRad="38100" dist="38100" dir="2700000" algn="tl">
                    <a:srgbClr val="000000">
                      <a:alpha val="43137"/>
                    </a:srgbClr>
                  </a:outerShdw>
                </a:effectLst>
                <a:latin typeface="Times New Roman" pitchFamily="18" charset="0"/>
                <a:cs typeface="Times New Roman" pitchFamily="18" charset="0"/>
              </a:rPr>
              <a:t>т</a:t>
            </a:r>
            <a:r>
              <a:rPr lang="uk-UA" sz="4000" dirty="0" smtClean="0">
                <a:effectLst>
                  <a:outerShdw blurRad="38100" dist="38100" dir="2700000" algn="tl">
                    <a:srgbClr val="000000">
                      <a:alpha val="43137"/>
                    </a:srgbClr>
                  </a:outerShdw>
                </a:effectLst>
                <a:latin typeface="Times New Roman" pitchFamily="18" charset="0"/>
                <a:cs typeface="Times New Roman" pitchFamily="18" charset="0"/>
              </a:rPr>
              <a:t>рудівницю</a:t>
            </a:r>
            <a:r>
              <a:rPr lang="uk-UA" sz="4000" dirty="0">
                <a:effectLst>
                  <a:outerShdw blurRad="38100" dist="38100" dir="2700000" algn="tl">
                    <a:srgbClr val="000000">
                      <a:alpha val="43137"/>
                    </a:srgbClr>
                  </a:outerShdw>
                </a:effectLst>
                <a:latin typeface="Times New Roman" pitchFamily="18" charset="0"/>
                <a:cs typeface="Times New Roman" pitchFamily="18" charset="0"/>
              </a:rPr>
              <a:t>»</a:t>
            </a:r>
            <a:br>
              <a:rPr lang="uk-UA" sz="4000" dirty="0">
                <a:effectLst>
                  <a:outerShdw blurRad="38100" dist="38100" dir="2700000" algn="tl">
                    <a:srgbClr val="000000">
                      <a:alpha val="43137"/>
                    </a:srgbClr>
                  </a:outerShdw>
                </a:effectLst>
                <a:latin typeface="Times New Roman" pitchFamily="18" charset="0"/>
                <a:cs typeface="Times New Roman" pitchFamily="18" charset="0"/>
              </a:rPr>
            </a:br>
            <a:r>
              <a:rPr lang="ru-RU" sz="4000" dirty="0" smtClean="0">
                <a:solidFill>
                  <a:schemeClr val="tx1">
                    <a:lumMod val="50000"/>
                    <a:lumOff val="50000"/>
                  </a:schemeClr>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 </a:t>
            </a:r>
            <a:endParaRPr lang="ru-RU" sz="4000" dirty="0">
              <a:solidFill>
                <a:schemeClr val="tx1">
                  <a:lumMod val="50000"/>
                  <a:lumOff val="50000"/>
                </a:schemeClr>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456" y="3231232"/>
            <a:ext cx="2574032" cy="2574032"/>
          </a:xfrm>
          <a:prstGeom prst="snip2DiagRect">
            <a:avLst/>
          </a:prstGeom>
          <a:solidFill>
            <a:srgbClr val="FFFFFF">
              <a:shade val="85000"/>
            </a:srgbClr>
          </a:solidFill>
          <a:ln w="31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Подзаголовок 2"/>
          <p:cNvSpPr>
            <a:spLocks noGrp="1"/>
          </p:cNvSpPr>
          <p:nvPr>
            <p:ph type="subTitle" idx="1"/>
          </p:nvPr>
        </p:nvSpPr>
        <p:spPr>
          <a:xfrm>
            <a:off x="1239246" y="3789040"/>
            <a:ext cx="5637010" cy="1080120"/>
          </a:xfrm>
        </p:spPr>
        <p:txBody>
          <a:bodyPr>
            <a:noAutofit/>
          </a:bodyPr>
          <a:lstStyle/>
          <a:p>
            <a:pPr algn="ctr"/>
            <a:r>
              <a:rPr lang="ru-RU" sz="1600" b="1" dirty="0" smtClean="0">
                <a:solidFill>
                  <a:schemeClr val="tx1"/>
                </a:solidFill>
                <a:effectLst>
                  <a:outerShdw blurRad="38100" dist="38100" dir="2700000" algn="tl">
                    <a:srgbClr val="000000">
                      <a:alpha val="43137"/>
                    </a:srgbClr>
                  </a:outerShdw>
                </a:effectLst>
              </a:rPr>
              <a:t>Підготували </a:t>
            </a:r>
          </a:p>
          <a:p>
            <a:pPr algn="ctr"/>
            <a:r>
              <a:rPr lang="ru-RU" sz="1600" b="1" dirty="0" smtClean="0">
                <a:solidFill>
                  <a:schemeClr val="tx1"/>
                </a:solidFill>
                <a:effectLst>
                  <a:outerShdw blurRad="38100" dist="38100" dir="2700000" algn="tl">
                    <a:srgbClr val="000000">
                      <a:alpha val="43137"/>
                    </a:srgbClr>
                  </a:outerShdw>
                </a:effectLst>
              </a:rPr>
              <a:t>вихованці родинної групи: </a:t>
            </a:r>
          </a:p>
          <a:p>
            <a:pPr algn="ctr"/>
            <a:r>
              <a:rPr lang="ru-RU" sz="1600" b="1" dirty="0" smtClean="0">
                <a:solidFill>
                  <a:schemeClr val="tx1"/>
                </a:solidFill>
                <a:effectLst>
                  <a:outerShdw blurRad="38100" dist="38100" dir="2700000" algn="tl">
                    <a:srgbClr val="000000">
                      <a:alpha val="43137"/>
                    </a:srgbClr>
                  </a:outerShdw>
                </a:effectLst>
              </a:rPr>
              <a:t>«Веселка»</a:t>
            </a:r>
          </a:p>
          <a:p>
            <a:r>
              <a:rPr lang="ru-RU" sz="1600" b="1" dirty="0" smtClean="0">
                <a:solidFill>
                  <a:schemeClr val="tx1"/>
                </a:solidFill>
                <a:effectLst>
                  <a:outerShdw blurRad="38100" dist="38100" dir="2700000" algn="tl">
                    <a:srgbClr val="000000">
                      <a:alpha val="43137"/>
                    </a:srgbClr>
                  </a:outerShdw>
                </a:effectLst>
              </a:rPr>
              <a:t>                                    (1-4 клас)</a:t>
            </a:r>
          </a:p>
          <a:p>
            <a:pPr algn="ctr"/>
            <a:r>
              <a:rPr lang="ru-RU" sz="1600" b="1" dirty="0" smtClean="0">
                <a:solidFill>
                  <a:schemeClr val="tx1"/>
                </a:solidFill>
                <a:effectLst>
                  <a:outerShdw blurRad="38100" dist="38100" dir="2700000" algn="tl">
                    <a:srgbClr val="000000">
                      <a:alpha val="43137"/>
                    </a:srgbClr>
                  </a:outerShdw>
                </a:effectLst>
              </a:rPr>
              <a:t>   Чинадіївського дитячого будинку</a:t>
            </a:r>
          </a:p>
          <a:p>
            <a:pPr algn="ctr"/>
            <a:endParaRPr lang="ru-RU" sz="1600"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946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58" y="620688"/>
            <a:ext cx="7544950" cy="5272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699456" y="260648"/>
            <a:ext cx="7694683" cy="5632311"/>
          </a:xfrm>
          <a:prstGeom prst="rect">
            <a:avLst/>
          </a:prstGeom>
        </p:spPr>
        <p:txBody>
          <a:bodyPr wrap="square">
            <a:spAutoFit/>
          </a:bodyPr>
          <a:lstStyle/>
          <a:p>
            <a:r>
              <a:rPr lang="uk-UA" b="1" i="1" dirty="0"/>
              <a:t>Бесіда з пасічником Гуселниця Ю.В.</a:t>
            </a:r>
            <a:endParaRPr lang="ru-RU" dirty="0"/>
          </a:p>
          <a:p>
            <a:r>
              <a:rPr lang="uk-UA" b="1" i="1" dirty="0"/>
              <a:t>	 « </a:t>
            </a:r>
            <a:r>
              <a:rPr lang="uk-UA" dirty="0"/>
              <a:t>Праця з бджолами дуже трудомістка та потребує неабияких вмінь та точності і охайності. Є певні правила поведінки для  пасічника. Ні в якому разі не можна підходити до бджіл, якщо від тебе йде сторонній запах (алкоголь, тютюн, парфуми). Бджоли пізнають свого пасічника, та все одно не варто ризикувати і необхідно до них підходити завжди у засобах захисту лиця та тіла. Укуси бджоли викликають у людей сильну алергію і тому вони бажані для них.</a:t>
            </a:r>
            <a:endParaRPr lang="ru-RU" dirty="0"/>
          </a:p>
          <a:p>
            <a:r>
              <a:rPr lang="uk-UA" dirty="0"/>
              <a:t>	Щоб доглядати за бджолами потрібно знати багато нюансів. Наприклад, треба знати, що вони, як і люди хворіють. Тому є спеціально дозовані ліки, які пасічник для профілактики повинен вводити бджолам у раціон. Також обов’язково треба знищувати періодично у вулику спеціальним засобом кліщів, які є ворогами маленьких трудівниць і з легкістю, випивши з них кров, можуть знищити всю сім’ю у вулику.</a:t>
            </a:r>
            <a:endParaRPr lang="ru-RU" dirty="0"/>
          </a:p>
          <a:p>
            <a:r>
              <a:rPr lang="uk-UA" dirty="0"/>
              <a:t>	Після знищення кліща, його вибирають із вулика, щоб там не допустити антисанітарії , адже бджоли люблять чистоту і порядок. Температура у вулику повинна бути </a:t>
            </a:r>
            <a:r>
              <a:rPr lang="uk-UA" dirty="0" smtClean="0"/>
              <a:t>38</a:t>
            </a:r>
            <a:r>
              <a:rPr lang="uk-UA" b="1" baseline="30000" dirty="0" smtClean="0"/>
              <a:t>0</a:t>
            </a:r>
            <a:r>
              <a:rPr lang="uk-UA" dirty="0" smtClean="0"/>
              <a:t>С</a:t>
            </a:r>
            <a:r>
              <a:rPr lang="uk-UA" dirty="0"/>
              <a:t>, а це ідеальна температура не лише для бджіл, а й для швидкого розмноження кліщів.</a:t>
            </a:r>
            <a:endParaRPr lang="ru-RU" dirty="0"/>
          </a:p>
        </p:txBody>
      </p:sp>
    </p:spTree>
    <p:extLst>
      <p:ext uri="{BB962C8B-B14F-4D97-AF65-F5344CB8AC3E}">
        <p14:creationId xmlns:p14="http://schemas.microsoft.com/office/powerpoint/2010/main" val="10359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Прямоугольник 1"/>
          <p:cNvSpPr/>
          <p:nvPr/>
        </p:nvSpPr>
        <p:spPr>
          <a:xfrm>
            <a:off x="395536" y="0"/>
            <a:ext cx="8136904" cy="6740307"/>
          </a:xfrm>
          <a:prstGeom prst="rect">
            <a:avLst/>
          </a:prstGeom>
        </p:spPr>
        <p:txBody>
          <a:bodyPr wrap="square">
            <a:spAutoFit/>
          </a:bodyPr>
          <a:lstStyle/>
          <a:p>
            <a:r>
              <a:rPr lang="uk-UA" dirty="0">
                <a:solidFill>
                  <a:srgbClr val="FF0000"/>
                </a:solidFill>
              </a:rPr>
              <a:t>Цілої науки потребує підготовка сім’ї вулика до зимівлі. Для цього необхідно у спеціальних жолобах  подати бджолам підготовлену солодку рідину – їжу. Особливо треба бути точним із дозуванням, щоб не дати багато їм не мало, бо якщо мало, то бджоли турбуються і неспокійні, а якщо багато, то корм залишиться і перетвориться на мікроби, а це недопустимо для здоров’я  бджіл. За цим спостерігає пасічник і бачить як правильно поступити. Так бджіл необхідно підгодовувати  протягом місяця – з 20 вересня по 20 жовтня. Далі наступає час, коли бджіл годувати не треба аж до появи весняних квітів, з яких вони згодом зберуть собі нектар.</a:t>
            </a:r>
            <a:endParaRPr lang="ru-RU" dirty="0">
              <a:solidFill>
                <a:srgbClr val="FF0000"/>
              </a:solidFill>
            </a:endParaRPr>
          </a:p>
          <a:p>
            <a:r>
              <a:rPr lang="uk-UA" dirty="0">
                <a:solidFill>
                  <a:srgbClr val="FF0000"/>
                </a:solidFill>
              </a:rPr>
              <a:t>	Готовий мед збирають від пасіки в закритому приміщенні не ближче як  на відстані 50-100 м. Це необхідно для того, щоб бджоли чужих сімей не почули  запах меду, бо вони можуть від цього стати агресивними і знищити у боротьбі всю сім’ю, у якої в даний забирають мед (вони перекусають один одного).</a:t>
            </a:r>
            <a:endParaRPr lang="ru-RU" dirty="0">
              <a:solidFill>
                <a:srgbClr val="FF0000"/>
              </a:solidFill>
            </a:endParaRPr>
          </a:p>
          <a:p>
            <a:r>
              <a:rPr lang="uk-UA" dirty="0">
                <a:solidFill>
                  <a:srgbClr val="FF0000"/>
                </a:solidFill>
              </a:rPr>
              <a:t>	Є пасічники, які займаються лише розведенням маток для подальшого їх продажу. Найбільш ціниться не лише в Європі, а й в цілому  світі наша «закарпатська матка» - чорна карпатська порода. Їх розводять у  спеціальних невеличких вуликах, що звуться нуклеуси. Чорна  Карпатка, як її звуть у народі, дуже вино слива, працьовита, сильна і плідна. Тим вона і ціниться  у всьому світі.</a:t>
            </a:r>
            <a:endParaRPr lang="ru-RU" dirty="0">
              <a:solidFill>
                <a:srgbClr val="FF0000"/>
              </a:solidFill>
            </a:endParaRPr>
          </a:p>
          <a:p>
            <a:r>
              <a:rPr lang="uk-UA" dirty="0">
                <a:solidFill>
                  <a:srgbClr val="FF0000"/>
                </a:solidFill>
              </a:rPr>
              <a:t>	Хоч робота з бджолами дуже клопітка, та мед, який ми отримуємо від бджіл має неоціненні властивості, то ж смакуйте медом і будьте здорові</a:t>
            </a:r>
            <a:r>
              <a:rPr lang="uk-UA" dirty="0" smtClean="0">
                <a:solidFill>
                  <a:srgbClr val="FF0000"/>
                </a:solidFill>
              </a:rPr>
              <a:t>!»</a:t>
            </a:r>
            <a:r>
              <a:rPr lang="en-US" dirty="0">
                <a:solidFill>
                  <a:srgbClr val="FF0000"/>
                </a:solidFill>
              </a:rPr>
              <a:t>.</a:t>
            </a:r>
            <a:endParaRPr lang="ru-RU" dirty="0">
              <a:solidFill>
                <a:srgbClr val="FF0000"/>
              </a:solidFill>
            </a:endParaRPr>
          </a:p>
        </p:txBody>
      </p:sp>
    </p:spTree>
    <p:extLst>
      <p:ext uri="{BB962C8B-B14F-4D97-AF65-F5344CB8AC3E}">
        <p14:creationId xmlns:p14="http://schemas.microsoft.com/office/powerpoint/2010/main" val="419292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546494"/>
            <a:ext cx="2627783" cy="1970837"/>
          </a:xfrm>
          <a:prstGeom prst="rect">
            <a:avLst/>
          </a:prstGeom>
          <a:ln>
            <a:solidFill>
              <a:schemeClr val="bg1"/>
            </a:solid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3972547"/>
            <a:ext cx="3385631" cy="2430000"/>
          </a:xfrm>
          <a:prstGeom prst="rect">
            <a:avLst/>
          </a:prstGeom>
          <a:ln>
            <a:solidFill>
              <a:schemeClr val="bg1"/>
            </a:solid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546495"/>
            <a:ext cx="2880320" cy="1933798"/>
          </a:xfrm>
          <a:prstGeom prst="rect">
            <a:avLst/>
          </a:prstGeom>
          <a:ln>
            <a:solidFill>
              <a:schemeClr val="bg1"/>
            </a:solid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5967" y="3972547"/>
            <a:ext cx="3240000" cy="2430000"/>
          </a:xfrm>
          <a:prstGeom prst="rect">
            <a:avLst/>
          </a:prstGeom>
          <a:ln>
            <a:solidFill>
              <a:schemeClr val="bg1"/>
            </a:solidFill>
          </a:ln>
          <a:effectLst>
            <a:outerShdw blurRad="292100" dist="139700" dir="2700000" algn="tl" rotWithShape="0">
              <a:srgbClr val="333333">
                <a:alpha val="65000"/>
              </a:srgbClr>
            </a:outerShdw>
          </a:effectLst>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0420" y="476672"/>
            <a:ext cx="2481740" cy="3308987"/>
          </a:xfrm>
          <a:prstGeom prst="rect">
            <a:avLst/>
          </a:prstGeom>
          <a:ln>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2941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149080"/>
            <a:ext cx="3611893" cy="2708920"/>
          </a:xfrm>
          <a:prstGeom prst="rect">
            <a:avLst/>
          </a:prstGeom>
          <a:ln>
            <a:noFill/>
          </a:ln>
          <a:effectLst>
            <a:softEdge rad="112500"/>
          </a:effectLst>
        </p:spPr>
      </p:pic>
      <p:pic>
        <p:nvPicPr>
          <p:cNvPr id="4" name="Рисунок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60232" y="3465176"/>
            <a:ext cx="2130552" cy="1331976"/>
          </a:xfrm>
          <a:prstGeom prst="rect">
            <a:avLst/>
          </a:prstGeom>
          <a:ln>
            <a:noFill/>
          </a:ln>
          <a:effectLst>
            <a:softEdge rad="112500"/>
          </a:effectLst>
        </p:spPr>
      </p:pic>
      <p:pic>
        <p:nvPicPr>
          <p:cNvPr id="5" name="Рисунок 4"/>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31640" y="1196752"/>
            <a:ext cx="2484701" cy="1962914"/>
          </a:xfrm>
          <a:prstGeom prst="rect">
            <a:avLst/>
          </a:prstGeom>
          <a:ln>
            <a:noFill/>
          </a:ln>
          <a:effectLst>
            <a:softEdge rad="112500"/>
          </a:effectLst>
        </p:spPr>
      </p:pic>
      <p:sp>
        <p:nvSpPr>
          <p:cNvPr id="2" name="Прямоугольник 1"/>
          <p:cNvSpPr/>
          <p:nvPr/>
        </p:nvSpPr>
        <p:spPr>
          <a:xfrm>
            <a:off x="539552" y="0"/>
            <a:ext cx="8064896" cy="6740307"/>
          </a:xfrm>
          <a:prstGeom prst="rect">
            <a:avLst/>
          </a:prstGeom>
        </p:spPr>
        <p:txBody>
          <a:bodyPr wrap="square">
            <a:spAutoFit/>
          </a:bodyPr>
          <a:lstStyle/>
          <a:p>
            <a:r>
              <a:rPr lang="ru-RU" sz="2000" b="1" u="sng" dirty="0" smtClean="0"/>
              <a:t>Група « Історики»</a:t>
            </a:r>
          </a:p>
          <a:p>
            <a:pPr algn="ctr"/>
            <a:r>
              <a:rPr lang="ru-RU" sz="2000" b="1" dirty="0" smtClean="0"/>
              <a:t>Наукові та історичні факти про бджолу</a:t>
            </a:r>
          </a:p>
          <a:p>
            <a:r>
              <a:rPr lang="ru-RU" dirty="0" smtClean="0"/>
              <a:t>	У світі налічується близько 20 тис. видів бджіл. Палеонтологія стверджує, що бджоли у тому вигляді, в якому вони представлені тепер, з’явилися 40 мільйонів  років тому. Бджоли  - родичі оси та мурахи. Єгиптяни використовували  бджолу як символ царської влади ще в 3000 році до нашої ери. Наполеон був великим шанувальником  єгипетської історії . Французький імператор зробив  бджолу своїм героям, пояснюючи це її  працелюбністю. Бджола є символом  безсмертя, відродження і родючості. Вона також використовується для характеристики працьовитості, організаційних та технічних навичок і товариськості. У Стародавньому Близькому Сході, в Греції та Єгипті, бджола була символом королівської влади і монархічної системи. У Єгипті вважалося, що бджола народжується із сліз бога сонця Ра. В індуїзмі бджоли є символом перевтілення.</a:t>
            </a:r>
          </a:p>
          <a:p>
            <a:r>
              <a:rPr lang="ru-RU" dirty="0" smtClean="0"/>
              <a:t>	Бджола є ознакою промисловості, творчого потенціалу, багатства, працьовитості і красномовства. У збройній палаті бджола використовується для представлення добре керованої промисловості. Бджола є найбільш популярною комахою геральдиці, і як правило, зображена з вуликом. Бджіл використовують у нетрадиційних методах  діагностики хвороб. Технологія діагностування базується на високій чутливості бджіл до запахів. Їх тренують виявляти різні хвороби (від раку до вагітності) по запаху. Якщо бджоли відчули запах подиху хворого, вони летять у відповідний відсік скляного пристрою.</a:t>
            </a:r>
            <a:endParaRPr lang="ru-RU" dirty="0"/>
          </a:p>
        </p:txBody>
      </p:sp>
    </p:spTree>
    <p:extLst>
      <p:ext uri="{BB962C8B-B14F-4D97-AF65-F5344CB8AC3E}">
        <p14:creationId xmlns:p14="http://schemas.microsoft.com/office/powerpoint/2010/main" val="3868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98816" y="4797152"/>
            <a:ext cx="2377440" cy="157276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2025774"/>
            <a:ext cx="2286000" cy="1619250"/>
          </a:xfrm>
          <a:prstGeom prst="rect">
            <a:avLst/>
          </a:prstGeom>
        </p:spPr>
      </p:pic>
      <p:pic>
        <p:nvPicPr>
          <p:cNvPr id="5" name="Рисунок 4"/>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3608" y="1772816"/>
            <a:ext cx="2667000" cy="1714500"/>
          </a:xfrm>
          <a:prstGeom prst="rect">
            <a:avLst/>
          </a:prstGeom>
        </p:spPr>
      </p:pic>
      <p:sp>
        <p:nvSpPr>
          <p:cNvPr id="2" name="Прямоугольник 1"/>
          <p:cNvSpPr/>
          <p:nvPr/>
        </p:nvSpPr>
        <p:spPr>
          <a:xfrm>
            <a:off x="395536" y="548680"/>
            <a:ext cx="8136904" cy="5139869"/>
          </a:xfrm>
          <a:prstGeom prst="rect">
            <a:avLst/>
          </a:prstGeom>
        </p:spPr>
        <p:txBody>
          <a:bodyPr wrap="square">
            <a:spAutoFit/>
          </a:bodyPr>
          <a:lstStyle/>
          <a:p>
            <a:r>
              <a:rPr lang="ru-RU" sz="2000" b="1" u="sng" dirty="0" smtClean="0"/>
              <a:t>Група «Практики»</a:t>
            </a:r>
          </a:p>
          <a:p>
            <a:pPr algn="ctr"/>
            <a:r>
              <a:rPr lang="ru-RU" sz="2000" b="1" dirty="0" smtClean="0"/>
              <a:t>Цілющі властивості продуктів бджільництва</a:t>
            </a:r>
          </a:p>
          <a:p>
            <a:r>
              <a:rPr lang="ru-RU" dirty="0" smtClean="0"/>
              <a:t>	Людина з пасік отримує цінні продукти, рівнозначних замінників яким немає : мед, віск, квітковий пилок, прополіс, маточне молоко, бджолина отрута. Мед, який виробляють бджоли, є найдивовижнішим продуктом у світі !!! Він складається з 13 – 20% води, 75-80% вуглеводів (глюкоза, фруктоза, сахароза), має неймовірний ряд вітамінів , провітамінів, фолієву кислоту. </a:t>
            </a:r>
          </a:p>
          <a:p>
            <a:r>
              <a:rPr lang="ru-RU" dirty="0" smtClean="0"/>
              <a:t>	Мед – це справжній порятунок для людини майже від всіх хвороб. Окрім загального укріплюючого  ефекту, він дуже ефективний при нервових розладах, допомагає при серцевих та шлункових захворюваннях (виразкові хвороби та гастрити), хвороб печінки.  Мед пом’якшує слизову оболонку, тому корисний при захворюваннях горла. Всю нашу історію наші пращури змазували їм рани для скорішого загоєння, адже мед має антибактерицидну  властивість. Мед є дуже сильною, активною речовиною, тому його не можна  давати дітям до 18 місяців.</a:t>
            </a:r>
          </a:p>
          <a:p>
            <a:endParaRPr lang="ru-RU" dirty="0"/>
          </a:p>
        </p:txBody>
      </p:sp>
    </p:spTree>
    <p:extLst>
      <p:ext uri="{BB962C8B-B14F-4D97-AF65-F5344CB8AC3E}">
        <p14:creationId xmlns:p14="http://schemas.microsoft.com/office/powerpoint/2010/main" val="259555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084699"/>
            <a:ext cx="8208912" cy="5262979"/>
          </a:xfrm>
          <a:prstGeom prst="rect">
            <a:avLst/>
          </a:prstGeom>
        </p:spPr>
        <p:txBody>
          <a:bodyPr wrap="square">
            <a:spAutoFit/>
          </a:bodyPr>
          <a:lstStyle/>
          <a:p>
            <a:pPr algn="just">
              <a:spcAft>
                <a:spcPts val="0"/>
              </a:spcAft>
            </a:pPr>
            <a:r>
              <a:rPr lang="uk-UA" sz="2400" b="1" u="sng" dirty="0" smtClean="0">
                <a:solidFill>
                  <a:schemeClr val="accent1">
                    <a:lumMod val="75000"/>
                  </a:schemeClr>
                </a:solidFill>
                <a:latin typeface="Times New Roman"/>
                <a:ea typeface="Times New Roman"/>
              </a:rPr>
              <a:t>Проект підготували: </a:t>
            </a:r>
            <a:endParaRPr lang="uk-UA" sz="2400" b="1" u="sng" dirty="0" smtClean="0">
              <a:solidFill>
                <a:schemeClr val="accent1">
                  <a:lumMod val="75000"/>
                </a:schemeClr>
              </a:solidFill>
              <a:latin typeface="Times New Roman"/>
              <a:ea typeface="Times New Roman"/>
            </a:endParaRPr>
          </a:p>
          <a:p>
            <a:pPr algn="just">
              <a:spcAft>
                <a:spcPts val="0"/>
              </a:spcAft>
            </a:pPr>
            <a:endParaRPr lang="uk-UA" sz="2400" b="1" dirty="0">
              <a:latin typeface="Times New Roman"/>
              <a:ea typeface="Times New Roman"/>
            </a:endParaRPr>
          </a:p>
          <a:p>
            <a:pPr algn="just">
              <a:spcAft>
                <a:spcPts val="0"/>
              </a:spcAft>
            </a:pPr>
            <a:r>
              <a:rPr lang="uk-UA" sz="2400" dirty="0" err="1">
                <a:solidFill>
                  <a:srgbClr val="000000"/>
                </a:solidFill>
                <a:latin typeface="Times New Roman"/>
                <a:ea typeface="Times New Roman"/>
              </a:rPr>
              <a:t>Лакатош</a:t>
            </a:r>
            <a:r>
              <a:rPr lang="uk-UA" sz="2400" dirty="0">
                <a:solidFill>
                  <a:srgbClr val="000000"/>
                </a:solidFill>
                <a:latin typeface="Times New Roman"/>
                <a:ea typeface="Times New Roman"/>
              </a:rPr>
              <a:t> Юрій Валерійович -10 років</a:t>
            </a:r>
            <a:endParaRPr lang="uk-UA" sz="2400" dirty="0">
              <a:latin typeface="Times New Roman"/>
              <a:ea typeface="Times New Roman"/>
            </a:endParaRPr>
          </a:p>
          <a:p>
            <a:pPr algn="just">
              <a:spcAft>
                <a:spcPts val="0"/>
              </a:spcAft>
            </a:pPr>
            <a:r>
              <a:rPr lang="uk-UA" sz="2400" dirty="0" err="1">
                <a:solidFill>
                  <a:srgbClr val="000000"/>
                </a:solidFill>
                <a:latin typeface="Times New Roman"/>
                <a:ea typeface="Times New Roman"/>
              </a:rPr>
              <a:t>Лакатош</a:t>
            </a:r>
            <a:r>
              <a:rPr lang="uk-UA" sz="2400" dirty="0">
                <a:solidFill>
                  <a:srgbClr val="000000"/>
                </a:solidFill>
                <a:latin typeface="Times New Roman"/>
                <a:ea typeface="Times New Roman"/>
              </a:rPr>
              <a:t> Марія Василівна -  9 років</a:t>
            </a:r>
            <a:endParaRPr lang="uk-UA" sz="2400" dirty="0">
              <a:latin typeface="Times New Roman"/>
              <a:ea typeface="Times New Roman"/>
            </a:endParaRPr>
          </a:p>
          <a:p>
            <a:pPr algn="just">
              <a:spcAft>
                <a:spcPts val="0"/>
              </a:spcAft>
            </a:pPr>
            <a:r>
              <a:rPr lang="uk-UA" sz="2400" dirty="0" err="1">
                <a:solidFill>
                  <a:srgbClr val="000000"/>
                </a:solidFill>
                <a:latin typeface="Times New Roman"/>
                <a:ea typeface="Times New Roman"/>
              </a:rPr>
              <a:t>Бочко</a:t>
            </a:r>
            <a:r>
              <a:rPr lang="uk-UA" sz="2400" dirty="0">
                <a:solidFill>
                  <a:srgbClr val="000000"/>
                </a:solidFill>
                <a:latin typeface="Times New Roman"/>
                <a:ea typeface="Times New Roman"/>
              </a:rPr>
              <a:t> Карло Карлович -  9 років</a:t>
            </a:r>
            <a:endParaRPr lang="uk-UA" sz="2400" dirty="0">
              <a:latin typeface="Times New Roman"/>
              <a:ea typeface="Times New Roman"/>
            </a:endParaRPr>
          </a:p>
          <a:p>
            <a:pPr algn="just">
              <a:spcAft>
                <a:spcPts val="0"/>
              </a:spcAft>
            </a:pPr>
            <a:r>
              <a:rPr lang="uk-UA" sz="2400" dirty="0">
                <a:solidFill>
                  <a:srgbClr val="000000"/>
                </a:solidFill>
                <a:latin typeface="Times New Roman"/>
                <a:ea typeface="Times New Roman"/>
              </a:rPr>
              <a:t>Волошин Крістіан Йосипович - 11 років</a:t>
            </a:r>
            <a:endParaRPr lang="uk-UA" sz="2400" dirty="0">
              <a:latin typeface="Times New Roman"/>
              <a:ea typeface="Times New Roman"/>
            </a:endParaRPr>
          </a:p>
          <a:p>
            <a:pPr algn="just">
              <a:spcAft>
                <a:spcPts val="0"/>
              </a:spcAft>
            </a:pPr>
            <a:r>
              <a:rPr lang="uk-UA" sz="2400" dirty="0" err="1">
                <a:solidFill>
                  <a:srgbClr val="000000"/>
                </a:solidFill>
                <a:latin typeface="Times New Roman"/>
                <a:ea typeface="Times New Roman"/>
              </a:rPr>
              <a:t>Бургер</a:t>
            </a:r>
            <a:r>
              <a:rPr lang="uk-UA" sz="2400" dirty="0">
                <a:solidFill>
                  <a:srgbClr val="000000"/>
                </a:solidFill>
                <a:latin typeface="Times New Roman"/>
                <a:ea typeface="Times New Roman"/>
              </a:rPr>
              <a:t> Йозеф  Йосипович  - 9 років</a:t>
            </a:r>
            <a:endParaRPr lang="uk-UA" sz="2400" dirty="0">
              <a:latin typeface="Times New Roman"/>
              <a:ea typeface="Times New Roman"/>
            </a:endParaRPr>
          </a:p>
          <a:p>
            <a:pPr algn="just">
              <a:spcAft>
                <a:spcPts val="0"/>
              </a:spcAft>
            </a:pPr>
            <a:r>
              <a:rPr lang="uk-UA" sz="2400" dirty="0" err="1">
                <a:solidFill>
                  <a:srgbClr val="000000"/>
                </a:solidFill>
                <a:latin typeface="Times New Roman"/>
                <a:ea typeface="Times New Roman"/>
              </a:rPr>
              <a:t>Звірич</a:t>
            </a:r>
            <a:r>
              <a:rPr lang="uk-UA" sz="2400" dirty="0">
                <a:solidFill>
                  <a:srgbClr val="000000"/>
                </a:solidFill>
                <a:latin typeface="Times New Roman"/>
                <a:ea typeface="Times New Roman"/>
              </a:rPr>
              <a:t> Мирослава Тимофіївна - 8 років </a:t>
            </a:r>
            <a:endParaRPr lang="uk-UA" sz="2400" dirty="0">
              <a:latin typeface="Times New Roman"/>
              <a:ea typeface="Times New Roman"/>
            </a:endParaRPr>
          </a:p>
          <a:p>
            <a:pPr algn="just">
              <a:spcAft>
                <a:spcPts val="0"/>
              </a:spcAft>
            </a:pPr>
            <a:r>
              <a:rPr lang="uk-UA" sz="2400" dirty="0">
                <a:solidFill>
                  <a:srgbClr val="000000"/>
                </a:solidFill>
                <a:latin typeface="Times New Roman"/>
                <a:ea typeface="Times New Roman"/>
              </a:rPr>
              <a:t> </a:t>
            </a:r>
            <a:endParaRPr lang="uk-UA" sz="2400" dirty="0" smtClean="0">
              <a:solidFill>
                <a:srgbClr val="000000"/>
              </a:solidFill>
              <a:latin typeface="Times New Roman"/>
              <a:ea typeface="Times New Roman"/>
            </a:endParaRPr>
          </a:p>
          <a:p>
            <a:pPr algn="just">
              <a:spcAft>
                <a:spcPts val="0"/>
              </a:spcAft>
            </a:pPr>
            <a:endParaRPr lang="uk-UA" sz="2400" dirty="0">
              <a:solidFill>
                <a:srgbClr val="000000"/>
              </a:solidFill>
              <a:latin typeface="Times New Roman"/>
              <a:ea typeface="Times New Roman"/>
            </a:endParaRPr>
          </a:p>
          <a:p>
            <a:pPr algn="just">
              <a:spcAft>
                <a:spcPts val="0"/>
              </a:spcAft>
            </a:pPr>
            <a:endParaRPr lang="uk-UA" sz="2400" dirty="0" smtClean="0">
              <a:solidFill>
                <a:srgbClr val="000000"/>
              </a:solidFill>
              <a:latin typeface="Times New Roman"/>
              <a:ea typeface="Times New Roman"/>
            </a:endParaRPr>
          </a:p>
          <a:p>
            <a:pPr algn="just">
              <a:spcAft>
                <a:spcPts val="0"/>
              </a:spcAft>
            </a:pPr>
            <a:endParaRPr lang="uk-UA" sz="2400" dirty="0">
              <a:latin typeface="Times New Roman"/>
              <a:ea typeface="Times New Roman"/>
            </a:endParaRPr>
          </a:p>
          <a:p>
            <a:pPr algn="just">
              <a:spcAft>
                <a:spcPts val="0"/>
              </a:spcAft>
            </a:pPr>
            <a:r>
              <a:rPr lang="uk-UA" sz="2400" b="1" dirty="0" smtClean="0">
                <a:solidFill>
                  <a:srgbClr val="000000"/>
                </a:solidFill>
                <a:latin typeface="Times New Roman"/>
                <a:ea typeface="Times New Roman"/>
              </a:rPr>
              <a:t>                        </a:t>
            </a:r>
            <a:r>
              <a:rPr lang="uk-UA" sz="2400" b="1" dirty="0" smtClean="0">
                <a:solidFill>
                  <a:schemeClr val="accent1">
                    <a:lumMod val="75000"/>
                  </a:schemeClr>
                </a:solidFill>
                <a:latin typeface="Times New Roman"/>
                <a:ea typeface="Times New Roman"/>
              </a:rPr>
              <a:t>Науковий </a:t>
            </a:r>
            <a:r>
              <a:rPr lang="uk-UA" sz="2400" b="1" dirty="0" smtClean="0">
                <a:solidFill>
                  <a:schemeClr val="accent1">
                    <a:lumMod val="75000"/>
                  </a:schemeClr>
                </a:solidFill>
                <a:latin typeface="Times New Roman"/>
                <a:ea typeface="Times New Roman"/>
              </a:rPr>
              <a:t>керівник:</a:t>
            </a:r>
          </a:p>
          <a:p>
            <a:pPr algn="just">
              <a:spcAft>
                <a:spcPts val="0"/>
              </a:spcAft>
            </a:pPr>
            <a:r>
              <a:rPr lang="uk-UA" sz="2400" b="1" dirty="0" smtClean="0">
                <a:solidFill>
                  <a:srgbClr val="000000"/>
                </a:solidFill>
                <a:latin typeface="Times New Roman"/>
                <a:ea typeface="Times New Roman"/>
              </a:rPr>
              <a:t> </a:t>
            </a:r>
            <a:r>
              <a:rPr lang="uk-UA" sz="2400" b="1" dirty="0" smtClean="0">
                <a:solidFill>
                  <a:srgbClr val="000000"/>
                </a:solidFill>
                <a:latin typeface="Times New Roman"/>
                <a:ea typeface="Times New Roman"/>
              </a:rPr>
              <a:t>                                                            </a:t>
            </a:r>
            <a:r>
              <a:rPr lang="uk-UA" sz="2400" dirty="0" smtClean="0">
                <a:solidFill>
                  <a:srgbClr val="000000"/>
                </a:solidFill>
                <a:latin typeface="Times New Roman"/>
                <a:ea typeface="Times New Roman"/>
              </a:rPr>
              <a:t>– Пекар Ганна </a:t>
            </a:r>
            <a:r>
              <a:rPr lang="uk-UA" sz="2400" dirty="0" err="1" smtClean="0">
                <a:solidFill>
                  <a:srgbClr val="000000"/>
                </a:solidFill>
                <a:latin typeface="Times New Roman"/>
                <a:ea typeface="Times New Roman"/>
              </a:rPr>
              <a:t>Юрівна</a:t>
            </a:r>
            <a:endParaRPr lang="uk-UA" sz="2400" dirty="0">
              <a:effectLst/>
              <a:latin typeface="Times New Roman"/>
              <a:ea typeface="Times New Roman"/>
            </a:endParaRPr>
          </a:p>
        </p:txBody>
      </p:sp>
    </p:spTree>
    <p:extLst>
      <p:ext uri="{BB962C8B-B14F-4D97-AF65-F5344CB8AC3E}">
        <p14:creationId xmlns:p14="http://schemas.microsoft.com/office/powerpoint/2010/main" val="412953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04664"/>
            <a:ext cx="2252364" cy="2514601"/>
          </a:xfrm>
          <a:prstGeom prst="rect">
            <a:avLst/>
          </a:prstGeom>
          <a:ln w="228600" cap="sq" cmpd="thickThin">
            <a:solidFill>
              <a:schemeClr val="tx1"/>
            </a:solidFill>
            <a:prstDash val="solid"/>
            <a:miter lim="800000"/>
          </a:ln>
          <a:effectLst>
            <a:innerShdw blurRad="76200">
              <a:srgbClr val="000000"/>
            </a:innerShdw>
          </a:effectLst>
        </p:spPr>
      </p:pic>
      <p:sp>
        <p:nvSpPr>
          <p:cNvPr id="2" name="Заголовок 1"/>
          <p:cNvSpPr>
            <a:spLocks noGrp="1"/>
          </p:cNvSpPr>
          <p:nvPr>
            <p:ph type="ctrTitle"/>
          </p:nvPr>
        </p:nvSpPr>
        <p:spPr>
          <a:xfrm>
            <a:off x="1213073" y="2276872"/>
            <a:ext cx="7175351" cy="3024336"/>
          </a:xfrm>
        </p:spPr>
        <p:txBody>
          <a:bodyPr/>
          <a:lstStyle/>
          <a:p>
            <a:pPr marL="182880" indent="0" algn="ctr">
              <a:buNone/>
            </a:pPr>
            <a:r>
              <a:rPr lang="uk-UA" sz="4600" spc="-150" dirty="0">
                <a:solidFill>
                  <a:schemeClr val="tx1"/>
                </a:solidFill>
              </a:rPr>
              <a:t>Тип проекту : </a:t>
            </a:r>
            <a:r>
              <a:rPr lang="uk-UA" sz="4600" spc="-150" dirty="0" smtClean="0">
                <a:solidFill>
                  <a:schemeClr val="tx1"/>
                </a:solidFill>
              </a:rPr>
              <a:t/>
            </a:r>
            <a:br>
              <a:rPr lang="uk-UA" sz="4600" spc="-150" dirty="0" smtClean="0">
                <a:solidFill>
                  <a:schemeClr val="tx1"/>
                </a:solidFill>
              </a:rPr>
            </a:br>
            <a:r>
              <a:rPr lang="uk-UA" sz="4600" spc="-150" dirty="0" smtClean="0">
                <a:solidFill>
                  <a:schemeClr val="tx1"/>
                </a:solidFill>
              </a:rPr>
              <a:t>навчально </a:t>
            </a:r>
            <a:r>
              <a:rPr lang="uk-UA" sz="4600" spc="-150" dirty="0">
                <a:solidFill>
                  <a:schemeClr val="tx1"/>
                </a:solidFill>
              </a:rPr>
              <a:t>– </a:t>
            </a:r>
            <a:r>
              <a:rPr lang="uk-UA" sz="4600" spc="-150" dirty="0" smtClean="0">
                <a:solidFill>
                  <a:schemeClr val="tx1"/>
                </a:solidFill>
              </a:rPr>
              <a:t>виховний, </a:t>
            </a:r>
            <a:r>
              <a:rPr lang="uk-UA" sz="4600" spc="-150" dirty="0">
                <a:solidFill>
                  <a:schemeClr val="tx1"/>
                </a:solidFill>
              </a:rPr>
              <a:t>груповий, </a:t>
            </a:r>
            <a:r>
              <a:rPr lang="uk-UA" sz="4600" spc="-150" dirty="0" smtClean="0">
                <a:solidFill>
                  <a:schemeClr val="tx1"/>
                </a:solidFill>
              </a:rPr>
              <a:t>середньотривалий</a:t>
            </a:r>
            <a:r>
              <a:rPr lang="uk-UA" sz="4600" spc="-150" dirty="0">
                <a:solidFill>
                  <a:schemeClr val="tx1"/>
                </a:solidFill>
              </a:rPr>
              <a:t>.</a:t>
            </a:r>
            <a:endParaRPr lang="ru-RU" dirty="0">
              <a:solidFill>
                <a:schemeClr val="tx1"/>
              </a:solidFill>
            </a:endParaRPr>
          </a:p>
        </p:txBody>
      </p:sp>
    </p:spTree>
    <p:extLst>
      <p:ext uri="{BB962C8B-B14F-4D97-AF65-F5344CB8AC3E}">
        <p14:creationId xmlns:p14="http://schemas.microsoft.com/office/powerpoint/2010/main" val="16009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type="pic" idx="1"/>
          </p:nvPr>
        </p:nvPicPr>
        <p:blipFill>
          <a:blip r:embed="rId2">
            <a:extLst>
              <a:ext uri="{28A0092B-C50C-407E-A947-70E740481C1C}">
                <a14:useLocalDpi xmlns:a14="http://schemas.microsoft.com/office/drawing/2010/main" val="0"/>
              </a:ext>
            </a:extLst>
          </a:blip>
          <a:srcRect l="8871" r="8871"/>
          <a:stretch>
            <a:fillRect/>
          </a:stretch>
        </p:blipFill>
        <p:spPr>
          <a:xfrm>
            <a:off x="4572000" y="1196752"/>
            <a:ext cx="4114800" cy="3127806"/>
          </a:xfrm>
        </p:spPr>
        <p:style>
          <a:lnRef idx="1">
            <a:schemeClr val="dk1"/>
          </a:lnRef>
          <a:fillRef idx="2">
            <a:schemeClr val="dk1"/>
          </a:fillRef>
          <a:effectRef idx="1">
            <a:schemeClr val="dk1"/>
          </a:effectRef>
          <a:fontRef idx="minor">
            <a:schemeClr val="dk1"/>
          </a:fontRef>
        </p:style>
      </p:pic>
      <p:sp>
        <p:nvSpPr>
          <p:cNvPr id="6" name="Текст 5"/>
          <p:cNvSpPr>
            <a:spLocks noGrp="1"/>
          </p:cNvSpPr>
          <p:nvPr>
            <p:ph type="body" sz="half" idx="2"/>
          </p:nvPr>
        </p:nvSpPr>
        <p:spPr>
          <a:xfrm>
            <a:off x="877887" y="3498228"/>
            <a:ext cx="3694114" cy="2163020"/>
          </a:xfrm>
        </p:spPr>
        <p:txBody>
          <a:bodyPr>
            <a:noAutofit/>
          </a:bodyPr>
          <a:lstStyle/>
          <a:p>
            <a:r>
              <a:rPr lang="uk-UA" sz="2000" b="1" dirty="0">
                <a:effectLst>
                  <a:outerShdw blurRad="38100" dist="38100" dir="2700000" algn="tl">
                    <a:srgbClr val="000000">
                      <a:alpha val="43137"/>
                    </a:srgbClr>
                  </a:outerShdw>
                </a:effectLst>
                <a:latin typeface="Times New Roman" pitchFamily="18" charset="0"/>
                <a:cs typeface="Times New Roman" pitchFamily="18" charset="0"/>
              </a:rPr>
              <a:t>Мета і завдання проекту : </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a:p>
            <a:pPr lvl="0"/>
            <a:r>
              <a:rPr lang="uk-UA" dirty="0">
                <a:latin typeface="Times New Roman" pitchFamily="18" charset="0"/>
                <a:cs typeface="Times New Roman" pitchFamily="18" charset="0"/>
              </a:rPr>
              <a:t>привернути увагу дітей на роль та значення праці бджілки, про цінність продукції, зібраної бджолами;</a:t>
            </a:r>
            <a:endParaRPr lang="ru-RU" dirty="0">
              <a:latin typeface="Times New Roman" pitchFamily="18" charset="0"/>
              <a:cs typeface="Times New Roman" pitchFamily="18" charset="0"/>
            </a:endParaRPr>
          </a:p>
          <a:p>
            <a:pPr lvl="0"/>
            <a:r>
              <a:rPr lang="uk-UA" dirty="0">
                <a:latin typeface="Times New Roman" pitchFamily="18" charset="0"/>
                <a:cs typeface="Times New Roman" pitchFamily="18" charset="0"/>
              </a:rPr>
              <a:t>формувати знання про значення бджоли в науці, культурі та історії;</a:t>
            </a:r>
            <a:endParaRPr lang="ru-RU" dirty="0">
              <a:latin typeface="Times New Roman" pitchFamily="18" charset="0"/>
              <a:cs typeface="Times New Roman" pitchFamily="18" charset="0"/>
            </a:endParaRPr>
          </a:p>
          <a:p>
            <a:pPr lvl="0"/>
            <a:r>
              <a:rPr lang="uk-UA" dirty="0">
                <a:latin typeface="Times New Roman" pitchFamily="18" charset="0"/>
                <a:cs typeface="Times New Roman" pitchFamily="18" charset="0"/>
              </a:rPr>
              <a:t>розвивати навички наукової діяльності, уміння знаходити та досліджувати матеріали;</a:t>
            </a:r>
            <a:endParaRPr lang="ru-RU" dirty="0">
              <a:latin typeface="Times New Roman" pitchFamily="18" charset="0"/>
              <a:cs typeface="Times New Roman" pitchFamily="18" charset="0"/>
            </a:endParaRPr>
          </a:p>
          <a:p>
            <a:pPr lvl="0"/>
            <a:r>
              <a:rPr lang="uk-UA" dirty="0">
                <a:latin typeface="Times New Roman" pitchFamily="18" charset="0"/>
                <a:cs typeface="Times New Roman" pitchFamily="18" charset="0"/>
              </a:rPr>
              <a:t>спостерігати за бджолами та роботою пасічника, фіксувати результати;</a:t>
            </a:r>
            <a:endParaRPr lang="ru-RU" dirty="0">
              <a:latin typeface="Times New Roman" pitchFamily="18" charset="0"/>
              <a:cs typeface="Times New Roman" pitchFamily="18" charset="0"/>
            </a:endParaRPr>
          </a:p>
          <a:p>
            <a:pPr lvl="0"/>
            <a:r>
              <a:rPr lang="uk-UA" dirty="0">
                <a:latin typeface="Times New Roman" pitchFamily="18" charset="0"/>
                <a:cs typeface="Times New Roman" pitchFamily="18" charset="0"/>
              </a:rPr>
              <a:t>удосконалювати вміння  працювати з додатковою інформацією;</a:t>
            </a:r>
            <a:endParaRPr lang="ru-RU" dirty="0">
              <a:latin typeface="Times New Roman" pitchFamily="18" charset="0"/>
              <a:cs typeface="Times New Roman" pitchFamily="18" charset="0"/>
            </a:endParaRPr>
          </a:p>
          <a:p>
            <a:pPr lvl="0"/>
            <a:r>
              <a:rPr lang="uk-UA" dirty="0">
                <a:latin typeface="Times New Roman" pitchFamily="18" charset="0"/>
                <a:cs typeface="Times New Roman" pitchFamily="18" charset="0"/>
              </a:rPr>
              <a:t>виховувати любов та бережливе ставлення до бджілки – трудівниці.</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23097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66" y="0"/>
            <a:ext cx="7644268" cy="6858000"/>
          </a:xfrm>
          <a:prstGeom prst="rect">
            <a:avLst/>
          </a:prstGeom>
        </p:spPr>
        <p:style>
          <a:lnRef idx="1">
            <a:schemeClr val="dk1"/>
          </a:lnRef>
          <a:fillRef idx="2">
            <a:schemeClr val="dk1"/>
          </a:fillRef>
          <a:effectRef idx="1">
            <a:schemeClr val="dk1"/>
          </a:effectRef>
          <a:fontRef idx="minor">
            <a:schemeClr val="dk1"/>
          </a:fontRef>
        </p:style>
      </p:pic>
      <p:sp>
        <p:nvSpPr>
          <p:cNvPr id="7" name="Прямоугольник 6"/>
          <p:cNvSpPr/>
          <p:nvPr/>
        </p:nvSpPr>
        <p:spPr>
          <a:xfrm>
            <a:off x="1187624" y="1034147"/>
            <a:ext cx="4572000" cy="4555093"/>
          </a:xfrm>
          <a:prstGeom prst="rect">
            <a:avLst/>
          </a:prstGeom>
        </p:spPr>
        <p:txBody>
          <a:bodyPr>
            <a:spAutoFit/>
          </a:bodyPr>
          <a:lstStyle/>
          <a:p>
            <a:r>
              <a:rPr lang="ru-RU" sz="2000" u="sng" dirty="0" smtClean="0">
                <a:solidFill>
                  <a:schemeClr val="bg1"/>
                </a:solidFill>
                <a:effectLst>
                  <a:outerShdw blurRad="38100" dist="38100" dir="2700000" algn="tl">
                    <a:srgbClr val="000000">
                      <a:alpha val="43137"/>
                    </a:srgbClr>
                  </a:outerShdw>
                </a:effectLst>
              </a:rPr>
              <a:t>Мотивація проектної діяльності</a:t>
            </a:r>
          </a:p>
          <a:p>
            <a:r>
              <a:rPr lang="ru-RU" dirty="0" smtClean="0">
                <a:effectLst>
                  <a:outerShdw blurRad="38100" dist="38100" dir="2700000" algn="tl">
                    <a:srgbClr val="000000">
                      <a:alpha val="43137"/>
                    </a:srgbClr>
                  </a:outerShdw>
                </a:effectLst>
              </a:rPr>
              <a:t>	</a:t>
            </a:r>
            <a:r>
              <a:rPr lang="ru-RU" dirty="0" smtClean="0">
                <a:solidFill>
                  <a:schemeClr val="bg1"/>
                </a:solidFill>
                <a:effectLst>
                  <a:outerShdw blurRad="38100" dist="38100" dir="2700000" algn="tl">
                    <a:srgbClr val="000000">
                      <a:alpha val="43137"/>
                    </a:srgbClr>
                  </a:outerShdw>
                </a:effectLst>
              </a:rPr>
              <a:t>Весною вся природа оживає та оновлюється. Зацвітають перші квіти, а над ними чутно дивовижні  звуки – це дзижчання невтомної бджілки. Та екологи б’ють на сполох : дивовижних трудівниць – бджілок стає все менше і менше.  А без них неможливе запилення квітів, адже 95 % квітів запилюються саме завдяки бджілкам, і 30 % усіх продуктів харчування люди отримують завдяки тому, що бджоли запилюють рослини. Тож будемо спостерігати за ними, досліджувати  їх спосіб життя, намагатимемося створити їм необхідні умови для життя, щоб не втратити їх.</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41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95250"/>
            <a:ext cx="8890000" cy="6667500"/>
          </a:xfrm>
          <a:prstGeom prst="rect">
            <a:avLst/>
          </a:prstGeom>
        </p:spPr>
        <p:style>
          <a:lnRef idx="1">
            <a:schemeClr val="dk1"/>
          </a:lnRef>
          <a:fillRef idx="2">
            <a:schemeClr val="dk1"/>
          </a:fillRef>
          <a:effectRef idx="1">
            <a:schemeClr val="dk1"/>
          </a:effectRef>
          <a:fontRef idx="minor">
            <a:schemeClr val="dk1"/>
          </a:fontRef>
        </p:style>
      </p:pic>
      <p:graphicFrame>
        <p:nvGraphicFramePr>
          <p:cNvPr id="4" name="Схема 3"/>
          <p:cNvGraphicFramePr/>
          <p:nvPr>
            <p:extLst>
              <p:ext uri="{D42A27DB-BD31-4B8C-83A1-F6EECF244321}">
                <p14:modId xmlns:p14="http://schemas.microsoft.com/office/powerpoint/2010/main" val="1703759069"/>
              </p:ext>
            </p:extLst>
          </p:nvPr>
        </p:nvGraphicFramePr>
        <p:xfrm>
          <a:off x="2286000" y="1305342"/>
          <a:ext cx="4572000"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11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34145"/>
            <a:ext cx="2483767" cy="2483767"/>
          </a:xfrm>
          <a:prstGeom prst="rect">
            <a:avLst/>
          </a:prstGeom>
        </p:spPr>
        <p:style>
          <a:lnRef idx="3">
            <a:schemeClr val="lt1"/>
          </a:lnRef>
          <a:fillRef idx="1">
            <a:schemeClr val="accent3"/>
          </a:fillRef>
          <a:effectRef idx="1">
            <a:schemeClr val="accent3"/>
          </a:effectRef>
          <a:fontRef idx="minor">
            <a:schemeClr val="lt1"/>
          </a:fontRef>
        </p:style>
      </p:pic>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356992"/>
            <a:ext cx="3550920" cy="3225800"/>
          </a:xfrm>
          <a:prstGeom prst="rect">
            <a:avLst/>
          </a:prstGeom>
        </p:spPr>
        <p:style>
          <a:lnRef idx="3">
            <a:schemeClr val="lt1"/>
          </a:lnRef>
          <a:fillRef idx="1">
            <a:schemeClr val="accent3"/>
          </a:fillRef>
          <a:effectRef idx="1">
            <a:schemeClr val="accent3"/>
          </a:effectRef>
          <a:fontRef idx="minor">
            <a:schemeClr val="lt1"/>
          </a:fontRef>
        </p:style>
      </p:pic>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34212"/>
            <a:ext cx="3195828" cy="2016252"/>
          </a:xfrm>
          <a:prstGeom prst="rect">
            <a:avLst/>
          </a:prstGeom>
        </p:spPr>
        <p:style>
          <a:lnRef idx="1">
            <a:schemeClr val="dk1"/>
          </a:lnRef>
          <a:fillRef idx="2">
            <a:schemeClr val="dk1"/>
          </a:fillRef>
          <a:effectRef idx="1">
            <a:schemeClr val="dk1"/>
          </a:effectRef>
          <a:fontRef idx="minor">
            <a:schemeClr val="dk1"/>
          </a:fontRef>
        </p:style>
      </p:pic>
      <p:graphicFrame>
        <p:nvGraphicFramePr>
          <p:cNvPr id="16" name="Схема 15"/>
          <p:cNvGraphicFramePr/>
          <p:nvPr>
            <p:extLst>
              <p:ext uri="{D42A27DB-BD31-4B8C-83A1-F6EECF244321}">
                <p14:modId xmlns:p14="http://schemas.microsoft.com/office/powerpoint/2010/main" val="3933005727"/>
              </p:ext>
            </p:extLst>
          </p:nvPr>
        </p:nvGraphicFramePr>
        <p:xfrm>
          <a:off x="2123728" y="1052736"/>
          <a:ext cx="5742384" cy="56410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Прямоугольник 13"/>
          <p:cNvSpPr/>
          <p:nvPr/>
        </p:nvSpPr>
        <p:spPr>
          <a:xfrm>
            <a:off x="3779912" y="980728"/>
            <a:ext cx="2154629" cy="523220"/>
          </a:xfrm>
          <a:prstGeom prst="rect">
            <a:avLst/>
          </a:prstGeom>
        </p:spPr>
        <p:txBody>
          <a:bodyPr wrap="none">
            <a:spAutoFit/>
          </a:bodyPr>
          <a:lstStyle/>
          <a:p>
            <a:pPr lvl="0" algn="ctr"/>
            <a:r>
              <a:rPr lang="uk-UA" sz="2800" b="1" dirty="0">
                <a:solidFill>
                  <a:prstClr val="black"/>
                </a:solidFill>
                <a:latin typeface="Times New Roman" pitchFamily="18" charset="0"/>
                <a:cs typeface="Times New Roman" pitchFamily="18" charset="0"/>
              </a:rPr>
              <a:t>Група дітей </a:t>
            </a:r>
            <a:endParaRPr lang="ru-RU"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5400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67543" y="138583"/>
            <a:ext cx="8136903" cy="6525344"/>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467542" y="261934"/>
            <a:ext cx="8136903" cy="6278642"/>
          </a:xfrm>
          <a:prstGeom prst="rect">
            <a:avLst/>
          </a:prstGeom>
        </p:spPr>
        <p:txBody>
          <a:bodyPr wrap="square">
            <a:spAutoFit/>
          </a:bodyPr>
          <a:lstStyle/>
          <a:p>
            <a:pPr algn="ctr"/>
            <a:r>
              <a:rPr lang="uk-UA" sz="2000" b="1" dirty="0"/>
              <a:t>Виконання проекту  та розподіл обов’язків</a:t>
            </a:r>
            <a:endParaRPr lang="ru-RU" sz="2000" dirty="0"/>
          </a:p>
          <a:p>
            <a:r>
              <a:rPr lang="uk-UA" sz="2000" b="1" i="1" u="sng" dirty="0"/>
              <a:t>Г</a:t>
            </a:r>
            <a:r>
              <a:rPr lang="uk-UA" sz="2000" b="1" i="1" u="sng" dirty="0" smtClean="0"/>
              <a:t>рупа </a:t>
            </a:r>
            <a:r>
              <a:rPr lang="uk-UA" sz="2000" b="1" i="1" u="sng" dirty="0"/>
              <a:t>«Чомучки»</a:t>
            </a:r>
            <a:endParaRPr lang="ru-RU" sz="2000" u="sng" dirty="0"/>
          </a:p>
          <a:p>
            <a:pPr algn="ctr"/>
            <a:r>
              <a:rPr lang="uk-UA" sz="2000" b="1" i="1" dirty="0"/>
              <a:t>Інформація про бджіл.</a:t>
            </a:r>
            <a:endParaRPr lang="ru-RU" sz="2000" dirty="0"/>
          </a:p>
          <a:p>
            <a:r>
              <a:rPr lang="uk-UA" b="1" i="1" dirty="0"/>
              <a:t>	</a:t>
            </a:r>
            <a:r>
              <a:rPr lang="uk-UA" dirty="0"/>
              <a:t>Медоносні бджоли живуть високоорганізованими сім’ями. У природі вони влаштовують гнізда в дуплах або розщелинах скель. Люди розводять  їх у вуликах. Бджолина сім’я складається з матки, трутнів та робочих бджіл. Одна бджолина сім’я налічує 80 – 100 тис. бджіл. Нею керує матка, яка день і ніч відкладає в порожні комірки стільників по яйцю – понад тисячу штук за добу. Робочі бджоли діляться на бджілки – розвідниці та бджілки – приймальниці. Бджілки – розвідниці шукають нектар. Коли знайдуть гарне місце, то повертаються  до вулика і виконують бджолиний танець. Чим він довший, тим дальше треба летіти.</a:t>
            </a:r>
            <a:endParaRPr lang="ru-RU" dirty="0"/>
          </a:p>
          <a:p>
            <a:r>
              <a:rPr lang="uk-UA" dirty="0"/>
              <a:t>	Бджілки – приймальниці, що приймають нектар від бджілок – розвідниць, чекають їх біля льошка.  Вони приносять нектар у чарунки. Потім всі разом переробляють нектар на мед. Також серед бджіл є трутні. Вони не виконують ніякої роботи у вулику, однак приносять дуже велику користь , бо запліднюють яєчка, які є в животі у матки.</a:t>
            </a:r>
            <a:endParaRPr lang="ru-RU" dirty="0"/>
          </a:p>
          <a:p>
            <a:r>
              <a:rPr lang="uk-UA" dirty="0"/>
              <a:t>	Щоб не замерзнути взимку, вся бджолина сім’я  збирається у вулику докупи – у великий клубок, який не розпадається цілу зиму. Так краще зберігати тепло. Час від часу вони міняються місцями, бо бджілкам, які є на поверхні клубка, холодніше. Тих, що змерзли, бджоли пропускають погрітися всередину клубка.</a:t>
            </a:r>
            <a:endParaRPr lang="ru-RU" dirty="0"/>
          </a:p>
        </p:txBody>
      </p:sp>
    </p:spTree>
    <p:extLst>
      <p:ext uri="{BB962C8B-B14F-4D97-AF65-F5344CB8AC3E}">
        <p14:creationId xmlns:p14="http://schemas.microsoft.com/office/powerpoint/2010/main" val="139012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725144"/>
            <a:ext cx="2130552" cy="138988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628800"/>
            <a:ext cx="2133600" cy="1600200"/>
          </a:xfrm>
          <a:prstGeom prst="rect">
            <a:avLst/>
          </a:prstGeom>
        </p:spPr>
      </p:pic>
      <p:sp>
        <p:nvSpPr>
          <p:cNvPr id="2" name="Прямоугольник 1"/>
          <p:cNvSpPr/>
          <p:nvPr/>
        </p:nvSpPr>
        <p:spPr>
          <a:xfrm>
            <a:off x="1115616" y="476672"/>
            <a:ext cx="6534472" cy="5909310"/>
          </a:xfrm>
          <a:prstGeom prst="rect">
            <a:avLst/>
          </a:prstGeom>
        </p:spPr>
        <p:txBody>
          <a:bodyPr wrap="square">
            <a:spAutoFit/>
          </a:bodyPr>
          <a:lstStyle/>
          <a:p>
            <a:pPr algn="ctr"/>
            <a:r>
              <a:rPr lang="uk-UA" sz="2000" b="1" dirty="0"/>
              <a:t>Цікаві факти про бджіл</a:t>
            </a:r>
            <a:endParaRPr lang="ru-RU" sz="2000" b="1" dirty="0"/>
          </a:p>
          <a:p>
            <a:r>
              <a:rPr lang="uk-UA" dirty="0"/>
              <a:t>	Для отримання одного кілограму меду бджоли повинні зробити до 4500 вильотів і взяти нектар з 6-10 млн. квіток. Сильна сім’я може зібрати в день 5-10 кг меду (10-20 кг нектару).  Медоносна бджола махає крилами зі швидкістю 11400 разів на хвилину. Саме це створює характерне бджолине дзижчання.</a:t>
            </a:r>
            <a:endParaRPr lang="ru-RU" dirty="0"/>
          </a:p>
          <a:p>
            <a:r>
              <a:rPr lang="uk-UA" dirty="0"/>
              <a:t>	Бджоли  харчуються пилком та нектаром квіток, який вони висмоктують довгим хоботком. У кожної бджілки на передніх лапах є щіточки, на які вони збирають пилок. А на задніх лапках – спеціальний кошик для його перенесення. Коли пилок  та нектар змішуються разом – утворюється в’язка рідина, яку бджоли складають у стільники. Так формується мед. Бджола може сильно вжалити, та одразу після випуску жала, бджола помирає. Маленька трудівниця може відлетіти від вулика майже на 8 км і безпомилково знайти дорогу назад.</a:t>
            </a:r>
            <a:endParaRPr lang="ru-RU" dirty="0"/>
          </a:p>
          <a:p>
            <a:r>
              <a:rPr lang="uk-UA" dirty="0"/>
              <a:t>	Бджоли  спілкуються мовою танцю. Бігаючи колами або вісімками й у різному темпі хитаючи черевцем, бджола пояснює іншим, де вона знайшла корм і чи багато його там. За зазначеною адресою вилітає наступна група.</a:t>
            </a:r>
            <a:endParaRPr lang="ru-RU" dirty="0"/>
          </a:p>
        </p:txBody>
      </p:sp>
    </p:spTree>
    <p:extLst>
      <p:ext uri="{BB962C8B-B14F-4D97-AF65-F5344CB8AC3E}">
        <p14:creationId xmlns:p14="http://schemas.microsoft.com/office/powerpoint/2010/main" val="34514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87624" y="1013534"/>
            <a:ext cx="6477000" cy="5007754"/>
          </a:xfrm>
          <a:prstGeom prst="rect">
            <a:avLst/>
          </a:prstGeom>
          <a:ln>
            <a:noFill/>
          </a:ln>
        </p:spPr>
      </p:pic>
      <p:sp>
        <p:nvSpPr>
          <p:cNvPr id="2" name="Прямоугольник 1"/>
          <p:cNvSpPr/>
          <p:nvPr/>
        </p:nvSpPr>
        <p:spPr>
          <a:xfrm>
            <a:off x="1403648" y="58847"/>
            <a:ext cx="5454352" cy="6001643"/>
          </a:xfrm>
          <a:prstGeom prst="rect">
            <a:avLst/>
          </a:prstGeom>
        </p:spPr>
        <p:txBody>
          <a:bodyPr wrap="square">
            <a:spAutoFit/>
          </a:bodyPr>
          <a:lstStyle/>
          <a:p>
            <a:r>
              <a:rPr lang="uk-UA" sz="2000" b="1" i="1" u="sng" dirty="0"/>
              <a:t>Група «Дослідники»</a:t>
            </a:r>
            <a:endParaRPr lang="ru-RU" sz="2000" b="1" u="sng" dirty="0"/>
          </a:p>
          <a:p>
            <a:pPr algn="ctr"/>
            <a:r>
              <a:rPr lang="uk-UA" sz="2000" b="1" i="1" dirty="0"/>
              <a:t>Спостереження за бджолами та роботою пасічника</a:t>
            </a:r>
            <a:endParaRPr lang="ru-RU" sz="2000" dirty="0"/>
          </a:p>
          <a:p>
            <a:pPr lvl="0"/>
            <a:r>
              <a:rPr lang="uk-UA" dirty="0"/>
              <a:t>Перший частковий виліт зробили бджоли весною 2013 року. 4 березня при  </a:t>
            </a:r>
            <a:r>
              <a:rPr lang="en-US" dirty="0"/>
              <a:t>t </a:t>
            </a:r>
            <a:r>
              <a:rPr lang="uk-UA" dirty="0"/>
              <a:t>ͦ повітря + 8 ͦ ;</a:t>
            </a:r>
            <a:endParaRPr lang="ru-RU" dirty="0"/>
          </a:p>
          <a:p>
            <a:pPr lvl="0"/>
            <a:r>
              <a:rPr lang="uk-UA" dirty="0"/>
              <a:t>Перший повний обліт бджоли зробили 12 березня при t  ͦ90 С;</a:t>
            </a:r>
            <a:endParaRPr lang="ru-RU" dirty="0"/>
          </a:p>
          <a:p>
            <a:pPr lvl="0"/>
            <a:r>
              <a:rPr lang="uk-UA" dirty="0"/>
              <a:t>Без наявності квіті, бджоли шукали господарчих приміщеннях пил з дерті білкових зернових культур;</a:t>
            </a:r>
            <a:endParaRPr lang="ru-RU" dirty="0"/>
          </a:p>
          <a:p>
            <a:pPr lvl="0"/>
            <a:r>
              <a:rPr lang="uk-UA" dirty="0"/>
              <a:t>Бачили інвентар, який потрібен для догляду за бджолиними сім’ями: пасічний  ніж, скринька – табурет, ящики переносні, сітка лицева, палатка для огляду бджолиних сімей, пасічний візок, трутне вловлювач, апіскоп;</a:t>
            </a:r>
            <a:endParaRPr lang="ru-RU" dirty="0"/>
          </a:p>
          <a:p>
            <a:pPr lvl="0"/>
            <a:r>
              <a:rPr lang="uk-UA" dirty="0"/>
              <a:t>Виявили ворогів бджіл: миші, щурка золотиста, воскова міль, мурашки, оси та шершні, кліщі, шкідники перги, пташки, бджолиний вовк, хвороби;</a:t>
            </a:r>
            <a:endParaRPr lang="ru-RU" dirty="0"/>
          </a:p>
          <a:p>
            <a:pPr lvl="0"/>
            <a:r>
              <a:rPr lang="uk-UA" dirty="0"/>
              <a:t>Після укусу бджоли необхідно помазати уражене місце соком петрушки чи таблеткою валідолу.</a:t>
            </a:r>
            <a:endParaRPr lang="ru-RU" dirty="0"/>
          </a:p>
        </p:txBody>
      </p:sp>
    </p:spTree>
    <p:extLst>
      <p:ext uri="{BB962C8B-B14F-4D97-AF65-F5344CB8AC3E}">
        <p14:creationId xmlns:p14="http://schemas.microsoft.com/office/powerpoint/2010/main" val="247879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217</TotalTime>
  <Words>532</Words>
  <Application>Microsoft Office PowerPoint</Application>
  <PresentationFormat>Экран (4:3)</PresentationFormat>
  <Paragraphs>77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Дослідницько – пошуковий проект   «Збережімо бджілку – трудівницю»  </vt:lpstr>
      <vt:lpstr>Тип проекту :  навчально – виховний, груповий, середньотривалий.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Дослідницько – пошуковий проект</dc:title>
  <dc:creator>jamal</dc:creator>
  <cp:lastModifiedBy>Metod Cab</cp:lastModifiedBy>
  <cp:revision>33</cp:revision>
  <dcterms:created xsi:type="dcterms:W3CDTF">2013-03-19T08:34:29Z</dcterms:created>
  <dcterms:modified xsi:type="dcterms:W3CDTF">2013-03-22T07:13:14Z</dcterms:modified>
</cp:coreProperties>
</file>