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67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6CD22-5345-4E66-A54C-376AF4298D45}" type="datetimeFigureOut">
              <a:rPr lang="uk-UA" smtClean="0"/>
              <a:t>07.07.2018</a:t>
            </a:fld>
            <a:endParaRPr lang="uk-UA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ED9467-F7AD-4477-8DEF-8B2218E937C6}" type="slidenum">
              <a:rPr lang="uk-UA" smtClean="0"/>
              <a:t>‹№›</a:t>
            </a:fld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21652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ED9467-F7AD-4477-8DEF-8B2218E937C6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86595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16"/>
          <p:cNvGrpSpPr>
            <a:grpSpLocks/>
          </p:cNvGrpSpPr>
          <p:nvPr/>
        </p:nvGrpSpPr>
        <p:grpSpPr bwMode="auto">
          <a:xfrm>
            <a:off x="-52388" y="5726113"/>
            <a:ext cx="9234488" cy="1239837"/>
            <a:chOff x="-51738" y="5725971"/>
            <a:chExt cx="9234375" cy="1240172"/>
          </a:xfrm>
        </p:grpSpPr>
        <p:pic>
          <p:nvPicPr>
            <p:cNvPr id="5" name="Рисунок 7" descr="63007667_49962895_24916407_11124617_15095803_14986341_gui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-51738" y="572597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8" descr="63007667_49962895_24916407_11124617_15095803_14986341_gui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 flipV="1">
              <a:off x="6050797" y="572597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9" descr="62704583_pro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2699792" y="5908868"/>
              <a:ext cx="35337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Группа 15"/>
          <p:cNvGrpSpPr>
            <a:grpSpLocks/>
          </p:cNvGrpSpPr>
          <p:nvPr/>
        </p:nvGrpSpPr>
        <p:grpSpPr bwMode="auto">
          <a:xfrm>
            <a:off x="-65088" y="-120650"/>
            <a:ext cx="9259888" cy="1266825"/>
            <a:chOff x="-64617" y="-119884"/>
            <a:chExt cx="9260133" cy="1266085"/>
          </a:xfrm>
        </p:grpSpPr>
        <p:pic>
          <p:nvPicPr>
            <p:cNvPr id="9" name="Рисунок 11" descr="62704583_pro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51421" y="-119884"/>
              <a:ext cx="3533775" cy="105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2" descr="63007667_49962895_24916407_11124617_15095803_14986341_gui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-64617" y="-75981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3" descr="63007667_49962895_24916407_11124617_15095803_14986341_gui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6063676" y="-77274"/>
              <a:ext cx="3131840" cy="12221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696D2-D708-4A71-B47D-FDFC78A1AB8E}" type="datetimeFigureOut">
              <a:rPr lang="ru-RU"/>
              <a:pPr>
                <a:defRPr/>
              </a:pPr>
              <a:t>07.07.2018</a:t>
            </a:fld>
            <a:endParaRPr lang="ru-RU" dirty="0"/>
          </a:p>
        </p:txBody>
      </p:sp>
      <p:sp>
        <p:nvSpPr>
          <p:cNvPr id="1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0941F-5A5F-4EF4-97CC-FCBAF37DD6B5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>
            <a:grpSpLocks/>
          </p:cNvGrpSpPr>
          <p:nvPr/>
        </p:nvGrpSpPr>
        <p:grpSpPr bwMode="auto">
          <a:xfrm>
            <a:off x="0" y="0"/>
            <a:ext cx="9202738" cy="6858000"/>
            <a:chOff x="0" y="0"/>
            <a:chExt cx="9202738" cy="6858000"/>
          </a:xfrm>
        </p:grpSpPr>
        <p:pic>
          <p:nvPicPr>
            <p:cNvPr id="3" name="Рисунок 7" descr="63008680_49984807_26933658_81529e24e9bb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Рисунок 9" descr="63008680_49984807_26933658_81529e24e9bb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53125" y="0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Рисунок 11" descr="63008680_49984807_26933658_81529e24e9bb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0" y="6181725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Рисунок 13" descr="63008680_49984807_26933658_81529e24e9bb.gif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V="1">
              <a:off x="5953125" y="6181725"/>
              <a:ext cx="3190875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Рисунок 14" descr="63008680_49984807_26933658_81529e24e9bb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26463" y="3333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Рисунок 15" descr="63008680_49984807_26933658_81529e24e9bb.gif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513763" y="360203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Рисунок 16" descr="63008680_49984807_26933658_81529e24e9bb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65088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17" descr="63008680_49984807_26933658_81529e24e9bb.gif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0" y="3667125"/>
              <a:ext cx="676275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Дата 1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D1F4C-6409-492D-AEAE-111D3553BFA7}" type="datetimeFigureOut">
              <a:rPr lang="ru-RU"/>
              <a:pPr>
                <a:defRPr/>
              </a:pPr>
              <a:t>07.07.2018</a:t>
            </a:fld>
            <a:endParaRPr lang="ru-RU" dirty="0"/>
          </a:p>
        </p:txBody>
      </p:sp>
      <p:sp>
        <p:nvSpPr>
          <p:cNvPr id="12" name="Нижний колонтитул 2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" name="Номер слайда 3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FE3EAA-33C8-4CF2-BF0A-6D198146B7FC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4" name="Группа 10"/>
            <p:cNvGrpSpPr>
              <a:grpSpLocks/>
            </p:cNvGrpSpPr>
            <p:nvPr/>
          </p:nvGrpSpPr>
          <p:grpSpPr bwMode="auto">
            <a:xfrm>
              <a:off x="347733" y="0"/>
              <a:ext cx="8421916" cy="638175"/>
              <a:chOff x="347733" y="0"/>
              <a:chExt cx="8421916" cy="638175"/>
            </a:xfrm>
          </p:grpSpPr>
          <p:pic>
            <p:nvPicPr>
              <p:cNvPr id="17" name="Рисунок 20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7733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Рисунок 21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45291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Рисунок 22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940724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5" name="Группа 11"/>
            <p:cNvGrpSpPr>
              <a:grpSpLocks/>
            </p:cNvGrpSpPr>
            <p:nvPr/>
          </p:nvGrpSpPr>
          <p:grpSpPr bwMode="auto">
            <a:xfrm flipV="1">
              <a:off x="323528" y="6219825"/>
              <a:ext cx="8421916" cy="638175"/>
              <a:chOff x="347733" y="0"/>
              <a:chExt cx="8421916" cy="638175"/>
            </a:xfrm>
          </p:grpSpPr>
          <p:pic>
            <p:nvPicPr>
              <p:cNvPr id="14" name="Рисунок 17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47733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Рисунок 18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145291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Рисунок 19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940724" y="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6" name="Группа 23"/>
            <p:cNvGrpSpPr>
              <a:grpSpLocks/>
            </p:cNvGrpSpPr>
            <p:nvPr/>
          </p:nvGrpSpPr>
          <p:grpSpPr bwMode="auto">
            <a:xfrm>
              <a:off x="8505825" y="0"/>
              <a:ext cx="638175" cy="6858000"/>
              <a:chOff x="8505825" y="0"/>
              <a:chExt cx="638175" cy="6858000"/>
            </a:xfrm>
          </p:grpSpPr>
          <p:pic>
            <p:nvPicPr>
              <p:cNvPr id="11" name="Рисунок 14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109537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" name="Рисунок 15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512445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Рисунок 16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308421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7" name="Группа 24"/>
            <p:cNvGrpSpPr>
              <a:grpSpLocks/>
            </p:cNvGrpSpPr>
            <p:nvPr/>
          </p:nvGrpSpPr>
          <p:grpSpPr bwMode="auto">
            <a:xfrm flipH="1">
              <a:off x="0" y="0"/>
              <a:ext cx="638175" cy="6858000"/>
              <a:chOff x="8505825" y="0"/>
              <a:chExt cx="638175" cy="6858000"/>
            </a:xfrm>
          </p:grpSpPr>
          <p:pic>
            <p:nvPicPr>
              <p:cNvPr id="8" name="Рисунок 11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109537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Рисунок 12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5124450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Рисунок 13" descr="71909715_1299871137_25993420_5t.gif"/>
              <p:cNvPicPr>
                <a:picLocks noChangeAspect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 rot="5400000">
                <a:off x="7410450" y="3084215"/>
                <a:ext cx="2828925" cy="638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2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3193-FBDA-4569-8C1B-C15E1ED9F9A8}" type="datetimeFigureOut">
              <a:rPr lang="ru-RU"/>
              <a:pPr>
                <a:defRPr/>
              </a:pPr>
              <a:t>07.07.2018</a:t>
            </a:fld>
            <a:endParaRPr lang="ru-RU" dirty="0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E621B-C7E0-4EDA-BA1D-37DF2D2DB9FE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64999">
              <a:schemeClr val="accent5">
                <a:lumMod val="20000"/>
                <a:lumOff val="80000"/>
              </a:schemeClr>
            </a:gs>
            <a:gs pos="100000">
              <a:schemeClr val="tx2">
                <a:lumMod val="20000"/>
                <a:lumOff val="8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2B7AF6-8D79-4798-8626-165D075E46DC}" type="datetimeFigureOut">
              <a:rPr lang="ru-RU"/>
              <a:pPr>
                <a:defRPr/>
              </a:pPr>
              <a:t>07.07.2018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8BEE5C-B2F8-4E7F-82EC-28E02610F261}" type="slidenum">
              <a:rPr lang="ru-RU"/>
              <a:pPr>
                <a:defRPr/>
              </a:pPr>
              <a:t>‹№›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985" y="4076201"/>
            <a:ext cx="3212407" cy="216864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944215"/>
          </a:xfrm>
        </p:spPr>
        <p:txBody>
          <a:bodyPr>
            <a:prstTxWarp prst="textWave2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b="1" dirty="0" smtClean="0">
                <a:ln/>
                <a:solidFill>
                  <a:schemeClr val="accent3"/>
                </a:solidFill>
              </a:rPr>
              <a:t>Соціальний проект:</a:t>
            </a:r>
            <a:br>
              <a:rPr lang="uk-UA" b="1" dirty="0" smtClean="0">
                <a:ln/>
                <a:solidFill>
                  <a:schemeClr val="accent3"/>
                </a:solidFill>
              </a:rPr>
            </a:br>
            <a:r>
              <a:rPr lang="uk-UA" b="1" dirty="0" smtClean="0">
                <a:ln/>
                <a:solidFill>
                  <a:schemeClr val="accent3"/>
                </a:solidFill>
              </a:rPr>
              <a:t>Ти не чужа мені,мамо!</a:t>
            </a:r>
            <a:endParaRPr lang="uk-UA" b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5184576" cy="1752600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Підготували вихованці родинної групи «Сніжинка»</a:t>
            </a:r>
          </a:p>
          <a:p>
            <a:r>
              <a:rPr lang="uk-UA" sz="1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Чинадіївського</a:t>
            </a:r>
            <a:r>
              <a:rPr lang="uk-UA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дитячого будинку</a:t>
            </a:r>
            <a:endParaRPr lang="uk-UA" sz="1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332657"/>
            <a:ext cx="7772400" cy="86409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Фактори, що впливають на поширення соціального сирітства</a:t>
            </a:r>
            <a:endParaRPr lang="uk-UA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7380312" cy="5589240"/>
          </a:xfrm>
        </p:spPr>
        <p:txBody>
          <a:bodyPr/>
          <a:lstStyle/>
          <a:p>
            <a:pPr algn="l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Внутрішньосімейні причини:</a:t>
            </a:r>
          </a:p>
          <a:p>
            <a:pPr marL="457200" indent="-457200" algn="l">
              <a:buFontTx/>
              <a:buChar char="-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Безвідповідальне ставлення батьків до виконання своїх обов'язків</a:t>
            </a:r>
          </a:p>
          <a:p>
            <a:pPr marL="457200" indent="-457200" algn="l">
              <a:buFontTx/>
              <a:buChar char="-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Вживання батьками алкоголю, наркотичних засобів</a:t>
            </a:r>
          </a:p>
          <a:p>
            <a:pPr marL="457200" indent="-457200" algn="l">
              <a:buFontTx/>
              <a:buChar char="-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Злочинна діяльність та агресивна поведінка батьк</a:t>
            </a: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ів</a:t>
            </a:r>
          </a:p>
          <a:p>
            <a:pPr algn="l"/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Причини загальнодержавного характеру:</a:t>
            </a:r>
          </a:p>
          <a:p>
            <a:pPr marL="342900" indent="-342900" algn="l">
              <a:buFontTx/>
              <a:buChar char="-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Бідність сімей, які виховують неповнолітніх дітей</a:t>
            </a:r>
          </a:p>
          <a:p>
            <a:pPr marL="342900" indent="-342900" algn="l">
              <a:buFontTx/>
              <a:buChar char="-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Відсутність дієвих соціальних програм підтримки сімей з дітьми</a:t>
            </a:r>
          </a:p>
          <a:p>
            <a:pPr marL="342900" indent="-342900" algn="l">
              <a:buFontTx/>
              <a:buChar char="-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Зниження морального рівня населення країни</a:t>
            </a:r>
          </a:p>
          <a:p>
            <a:pPr marL="342900" indent="-342900" algn="l">
              <a:buFontTx/>
              <a:buChar char="-"/>
            </a:pPr>
            <a:r>
              <a:rPr lang="uk-UA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Підвищення рівня смертності та психічної захворюваності населення.</a:t>
            </a:r>
          </a:p>
          <a:p>
            <a:pPr marL="457200" indent="-457200">
              <a:buFontTx/>
              <a:buChar char="-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03549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" y="-606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Статистичні дані</a:t>
            </a:r>
            <a:br>
              <a:rPr lang="uk-UA" dirty="0" smtClean="0"/>
            </a:br>
            <a:endParaRPr lang="uk-UA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95536" y="116632"/>
            <a:ext cx="5400600" cy="1080120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Статистичні дані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5876826"/>
              </p:ext>
            </p:extLst>
          </p:nvPr>
        </p:nvGraphicFramePr>
        <p:xfrm>
          <a:off x="395536" y="2132856"/>
          <a:ext cx="7056784" cy="439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8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17176">
                <a:tc>
                  <a:txBody>
                    <a:bodyPr/>
                    <a:lstStyle/>
                    <a:p>
                      <a:r>
                        <a:rPr lang="uk-UA" dirty="0" smtClean="0"/>
                        <a:t>Рік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Загальна чисельність дітей-сиріт  та дітей позбавлених батьківського піклування на кінець року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595">
                <a:tc>
                  <a:txBody>
                    <a:bodyPr/>
                    <a:lstStyle/>
                    <a:p>
                      <a:r>
                        <a:rPr lang="uk-UA" dirty="0" smtClean="0"/>
                        <a:t>2003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96112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595">
                <a:tc>
                  <a:txBody>
                    <a:bodyPr/>
                    <a:lstStyle/>
                    <a:p>
                      <a:r>
                        <a:rPr lang="uk-UA" dirty="0" smtClean="0"/>
                        <a:t>2004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97590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595">
                <a:tc>
                  <a:txBody>
                    <a:bodyPr/>
                    <a:lstStyle/>
                    <a:p>
                      <a:r>
                        <a:rPr lang="uk-UA" dirty="0" smtClean="0"/>
                        <a:t>2005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97829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2148">
                <a:tc>
                  <a:txBody>
                    <a:bodyPr/>
                    <a:lstStyle/>
                    <a:p>
                      <a:r>
                        <a:rPr lang="uk-UA" dirty="0" smtClean="0"/>
                        <a:t>2006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102912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7595">
                <a:tc>
                  <a:txBody>
                    <a:bodyPr/>
                    <a:lstStyle/>
                    <a:p>
                      <a:r>
                        <a:rPr lang="uk-UA" dirty="0" smtClean="0"/>
                        <a:t>2007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102924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7595">
                <a:tc>
                  <a:txBody>
                    <a:bodyPr/>
                    <a:lstStyle/>
                    <a:p>
                      <a:r>
                        <a:rPr lang="uk-UA" dirty="0" smtClean="0"/>
                        <a:t>2008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103542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595">
                <a:tc>
                  <a:txBody>
                    <a:bodyPr/>
                    <a:lstStyle/>
                    <a:p>
                      <a:r>
                        <a:rPr lang="uk-UA" dirty="0" smtClean="0"/>
                        <a:t>2009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100787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7595">
                <a:tc>
                  <a:txBody>
                    <a:bodyPr/>
                    <a:lstStyle/>
                    <a:p>
                      <a:r>
                        <a:rPr lang="uk-UA" dirty="0" smtClean="0"/>
                        <a:t>2010</a:t>
                      </a:r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98119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11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6336704" cy="4293096"/>
          </a:xfrm>
        </p:spPr>
        <p:txBody>
          <a:bodyPr/>
          <a:lstStyle/>
          <a:p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Статистичні відомості говорять, що динаміка сирітства в Україні до 2008 р. щороку зростала: десять років тому сиріт було понад 80 тисяч, а на 1 червня 2007 року – уже понад 103 тисячі. Починаючи з 2009 року в Україні кількість дітей - сиріт мала тенденцію зменшуватись. Проте, на жаль, зменшується і кількість усиновлених дітей. І на сьогоднішній день ситуація сирітства змінилась у </a:t>
            </a:r>
            <a:r>
              <a:rPr lang="uk-UA" sz="24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звязку</a:t>
            </a:r>
            <a:r>
              <a:rPr lang="uk-U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з подіями на Україні.</a:t>
            </a:r>
            <a:endParaRPr lang="uk-UA" sz="2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3096344" cy="2202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083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517632" cy="5688632"/>
          </a:xfrm>
        </p:spPr>
        <p:txBody>
          <a:bodyPr/>
          <a:lstStyle/>
          <a:p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За даними Міністерства молоді і спорту і Міністерства соціальної політики у цьому році у державі зареєстровано понад 91 тисячу дітей, позбавлених батьківських прав. І ця тенденція збільшується у зв'язку з нинішньою ситуацією на Україні. Збільшилась кількість сиріт, тому що у нас з'явились неповні родини, це сім'ї, в яких один із батьків загинув в АТО і ця кількість, нажаль, зростатиме.</a:t>
            </a:r>
            <a:endParaRPr lang="uk-UA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42107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-171400"/>
            <a:ext cx="9143999" cy="70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7344816" cy="5976664"/>
          </a:xfrm>
        </p:spPr>
        <p:txBody>
          <a:bodyPr/>
          <a:lstStyle/>
          <a:p>
            <a:r>
              <a:rPr lang="uk-UA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Висновок:</a:t>
            </a:r>
            <a: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uk-UA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Щаслива дитина, у якої є родина – батько, мати, дідусь, брати, сестри. А як живеться дитині, яка не знає, що таке батьківська опіка?</a:t>
            </a:r>
            <a:b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Народна мудрість говорить: «Ніхто не бачить,як сирота плаче.» Сирітство – це велика біда дитини</a:t>
            </a:r>
            <a:r>
              <a:rPr lang="uk-UA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тяжке лихо. Втрата родини вибиває з-під ніг дітей ту опору, яка тримала їх у житті.</a:t>
            </a:r>
            <a:b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Кожна дитина є дорогоцінною і має право на захист, повноцінний розвиток та виховання у люблячій </a:t>
            </a:r>
            <a:r>
              <a:rPr lang="uk-UA" sz="2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сімї</a:t>
            </a:r>
            <a: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br>
              <a:rPr lang="uk-UA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581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7772400" cy="1008112"/>
          </a:xfrm>
        </p:spPr>
        <p:txBody>
          <a:bodyPr>
            <a:prstTxWarp prst="textStop">
              <a:avLst/>
            </a:prstTxWarp>
          </a:bodyPr>
          <a:lstStyle/>
          <a:p>
            <a:r>
              <a:rPr lang="uk-UA" sz="36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Захист  творчої роботи другої групи </a:t>
            </a:r>
            <a:endParaRPr lang="uk-UA" sz="36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71600" y="1916832"/>
            <a:ext cx="6400800" cy="3721968"/>
          </a:xfrm>
        </p:spPr>
        <p:txBody>
          <a:bodyPr/>
          <a:lstStyle/>
          <a:p>
            <a:pPr algn="l"/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План:</a:t>
            </a:r>
          </a:p>
          <a:p>
            <a:pPr marL="514350" indent="-514350" algn="l">
              <a:buAutoNum type="arabicPeriod"/>
            </a:pP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Скарбничка мудрих думок</a:t>
            </a:r>
          </a:p>
          <a:p>
            <a:pPr marL="514350" indent="-514350" algn="l">
              <a:buAutoNum type="arabicPeriod"/>
            </a:pP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Представлення найкращих творів – листів до мами</a:t>
            </a:r>
          </a:p>
          <a:p>
            <a:pPr marL="514350" indent="-514350" algn="l">
              <a:buAutoNum type="arabicPeriod"/>
            </a:pPr>
            <a:r>
              <a:rPr lang="uk-UA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Висновок</a:t>
            </a:r>
            <a:endParaRPr lang="uk-UA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1964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03449" y="1772816"/>
            <a:ext cx="8229600" cy="4824536"/>
          </a:xfrm>
        </p:spPr>
        <p:txBody>
          <a:bodyPr/>
          <a:lstStyle/>
          <a:p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Мати – Україна, рідна ненька земля, мати-жінка. Ми низько схиляємо голови перед ними. Це – найдорожче, що є в житті людини</a:t>
            </a:r>
            <a:b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uk-UA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Любов матері безкорислива і чиста. І всім дівчаткам, майбутнім матерям, потрібно вчитись у них безкорисливо любити, готувати себе до виховання своїх майбутніх дітей.</a:t>
            </a:r>
            <a:endParaRPr lang="uk-UA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59346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16632"/>
            <a:ext cx="5431323" cy="980728"/>
          </a:xfrm>
        </p:spPr>
        <p:txBody>
          <a:bodyPr/>
          <a:lstStyle/>
          <a:p>
            <a:r>
              <a:rPr lang="uk-UA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Скарбничка народних думок:</a:t>
            </a:r>
            <a:endParaRPr lang="uk-UA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640960" cy="5472608"/>
          </a:xfrm>
        </p:spPr>
        <p:txBody>
          <a:bodyPr/>
          <a:lstStyle/>
          <a:p>
            <a:pPr algn="l"/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Українці понад усе шанують матір – Берегиню роду людського.</a:t>
            </a:r>
          </a:p>
          <a:p>
            <a:pPr marL="457200" indent="-457200" algn="l">
              <a:buFontTx/>
              <a:buChar char="-"/>
            </a:pP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кого є ненька, у того й голівонька гладенька.</a:t>
            </a:r>
          </a:p>
          <a:p>
            <a:pPr marL="457200" indent="-457200" algn="l">
              <a:buFontTx/>
              <a:buChar char="-"/>
            </a:pP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сонці тепло, а біля матері добре.</a:t>
            </a:r>
          </a:p>
          <a:p>
            <a:pPr marL="457200" indent="-457200" algn="l">
              <a:buFontTx/>
              <a:buChar char="-"/>
            </a:pP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У дитини заболить пальчик, а в матері – серце</a:t>
            </a:r>
          </a:p>
          <a:p>
            <a:pPr marL="457200" indent="-457200" algn="l">
              <a:buFontTx/>
              <a:buChar char="-"/>
            </a:pP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Матері ні купити, ні заслужити</a:t>
            </a:r>
          </a:p>
          <a:p>
            <a:pPr marL="457200" indent="-457200" algn="l">
              <a:buFontTx/>
              <a:buChar char="-"/>
            </a:pP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Нема у світі цвіту </a:t>
            </a:r>
            <a:r>
              <a:rPr lang="uk-UA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цвітнішого</a:t>
            </a: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над маківочки, нема ж і роду ріднішого над матіночки.</a:t>
            </a:r>
          </a:p>
          <a:p>
            <a:pPr marL="457200" indent="-457200" algn="l">
              <a:buFontTx/>
              <a:buChar char="-"/>
            </a:pPr>
            <a:r>
              <a:rPr lang="uk-UA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Одна мати вірна порада.</a:t>
            </a:r>
            <a:endParaRPr lang="uk-UA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514061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6048672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Народна мудрість про сирітство:</a:t>
            </a:r>
            <a:b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За гроші не купити ні батька, ні матері, ні родини.</a:t>
            </a:r>
            <a:b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На світі знайдеш усе крім рідної матері</a:t>
            </a:r>
            <a:b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Ніхто не бачить і не чує , як сирота плаче і горює</a:t>
            </a:r>
            <a:b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Росла – весни не бачила, зросла – літечка не знала, прийшла осінь – сирітського серця не нагріла.</a:t>
            </a:r>
            <a:b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Без батька – </a:t>
            </a:r>
            <a:r>
              <a:rPr lang="uk-UA" sz="2800" b="1" dirty="0" err="1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півсироти</a:t>
            </a:r>
            <a: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а без матері вся сирота.</a:t>
            </a:r>
            <a:b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Добра мачуха, а все ж не рідна мати.</a:t>
            </a:r>
            <a:b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 На сонці тепло, а біля матері добре.   </a:t>
            </a:r>
            <a:br>
              <a:rPr lang="uk-UA" sz="2800" b="1" dirty="0" smtClean="0">
                <a:ln w="11430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uk-UA" sz="2800" b="1" dirty="0">
              <a:ln w="11430"/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173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763" y="5085184"/>
            <a:ext cx="3240359" cy="16267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4896544"/>
          </a:xfrm>
        </p:spPr>
        <p:txBody>
          <a:bodyPr/>
          <a:lstStyle/>
          <a:p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Лист до мами – янгола </a:t>
            </a:r>
            <a:b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написала </a:t>
            </a:r>
            <a:r>
              <a:rPr lang="uk-UA" sz="1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Бочко</a:t>
            </a:r>
            <a: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Кароліна</a:t>
            </a:r>
            <a:br>
              <a:rPr lang="uk-UA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uk-UA" sz="1400" b="1" i="1" dirty="0" smtClean="0">
                <a:solidFill>
                  <a:schemeClr val="accent6"/>
                </a:solidFill>
              </a:rPr>
              <a:t>Матусенько моя рідна, дивлюся на твою фотографію і тихо плачу. У снах Тебе бачу такою молодою і гарною, пишу листи, потім читаю, бо розумію, що ти їх ніколи не отримаєш… А мені так хочеться поговорити, почути, хоч одне словечко від тебе, а ти мовчиш. Чому така сувора правда життя, чому мене маленьку у чотири роки ти покинула і ангелом полетіла у небо? А я залишилась без ніжної, солодкої материнської любові. Мене не пестили твої руки. Не гладили по голівці, ти не бачила, як я росту, коли мені сумно чи весело. У найважливіші миті мого життя ти не була і вже ніколи не будеш поруч. Але я впевнена, що ти з неба все бачиш і допомагаєш мені. Коли важко, коли сумно, коли хтось образить, я прошу «Мамочко, допоможи» І повір – стає легше, бо поруч ти, мій ангел – охоронець.</a:t>
            </a:r>
            <a:br>
              <a:rPr lang="uk-UA" sz="1400" b="1" i="1" dirty="0" smtClean="0">
                <a:solidFill>
                  <a:schemeClr val="accent6"/>
                </a:solidFill>
              </a:rPr>
            </a:br>
            <a:r>
              <a:rPr lang="uk-UA" sz="1400" b="1" i="1" dirty="0" smtClean="0">
                <a:solidFill>
                  <a:schemeClr val="accent6"/>
                </a:solidFill>
              </a:rPr>
              <a:t>Закінчую </a:t>
            </a:r>
            <a:r>
              <a:rPr lang="uk-UA" sz="1400" b="1" i="1" dirty="0" smtClean="0">
                <a:solidFill>
                  <a:schemeClr val="accent6"/>
                </a:solidFill>
              </a:rPr>
              <a:t>дев'ятий </a:t>
            </a:r>
            <a:r>
              <a:rPr lang="uk-UA" sz="1400" b="1" i="1" dirty="0" smtClean="0">
                <a:solidFill>
                  <a:schemeClr val="accent6"/>
                </a:solidFill>
              </a:rPr>
              <a:t>клас, а як складеться доля моя важко вгадати. Я вірю ти бачиш мене, ти допоможеш мені, бо Твоє серце болить за мою долю. Але як важко, мамочко, без тебе. Життя довело мені, що найцінніший скарб – це материнська любов, це лагідні очі матері, це її ніжні руки і ласкава посмішка. Не розумію тих, хто може образити маму, не слухатися її, чи сердитися на неї. Якби ти була поряд, я б не дала і каплі смутку впасти на твою голівоньку. Ой мамочко, рідна матусю, приходь хоч у снах мені.</a:t>
            </a:r>
            <a:endParaRPr lang="uk-UA" sz="14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43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4968552"/>
          </a:xfrm>
        </p:spPr>
        <p:txBody>
          <a:bodyPr/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Тип проекту:</a:t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/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інформаційно-творчий,</a:t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груповий, </a:t>
            </a:r>
            <a:b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 </a:t>
            </a:r>
            <a:r>
              <a:rPr lang="uk-UA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середньотривалий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581128"/>
            <a:ext cx="3600400" cy="22768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48680"/>
            <a:ext cx="7704856" cy="4464496"/>
          </a:xfrm>
        </p:spPr>
        <p:txBody>
          <a:bodyPr/>
          <a:lstStyle/>
          <a:p>
            <a:r>
              <a:rPr lang="uk-UA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Лист – сповідь Січ Євгенії</a:t>
            </a:r>
            <a:br>
              <a:rPr lang="uk-UA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200" b="1" i="1" dirty="0" smtClean="0">
                <a:solidFill>
                  <a:schemeClr val="accent6"/>
                </a:solidFill>
              </a:rPr>
              <a:t>Люба Матусю! Я часто пишу до тебе, але відправити листи не знаю куди? Де ти, як живеш, як твоє здоров'я? Дуже сумую за Тобою. Ти часто у снах приходиш до мене. А мені хочеться щоб ти погладила мене по голівці, просто поговорила зі мною. Я не бачила тебе цілу вічність, але пам'ятаю шовкове каштанове волосся, милі карі очі. Читаю, перечитую твої листи на день кілька разів. Ти ж так гарно і ніжно писала до мене, квіточкою своєю, сонечком маминим називала, обіцяла забрати з дитячого будинку. Що трапилось, чому ти пропала і нема жодної вісточки від тебе? Чи хоч інколи згадуєш доню свою?</a:t>
            </a:r>
            <a:br>
              <a:rPr lang="uk-UA" sz="1200" b="1" i="1" dirty="0" smtClean="0">
                <a:solidFill>
                  <a:schemeClr val="accent6"/>
                </a:solidFill>
              </a:rPr>
            </a:br>
            <a:r>
              <a:rPr lang="uk-UA" sz="1200" b="1" i="1" dirty="0" smtClean="0">
                <a:solidFill>
                  <a:schemeClr val="accent6"/>
                </a:solidFill>
              </a:rPr>
              <a:t>А я, мамочко, вже доросла. Мені через чотири місяці 15 років. І повір, що найкращим подарунком буде для мене зустріч з тобою. Кожен день я чекаю Тебе, чи хоч вісточки якоїсь, бо впевнена, що колись ми зустрінемось, адже ти не можеш мене зовсім забути. Я дуже люблю тебе і не ображаюсь за ці роки, що була самотньою.</a:t>
            </a:r>
            <a:br>
              <a:rPr lang="uk-UA" sz="1200" b="1" i="1" dirty="0" smtClean="0">
                <a:solidFill>
                  <a:schemeClr val="accent6"/>
                </a:solidFill>
              </a:rPr>
            </a:br>
            <a:r>
              <a:rPr lang="uk-UA" sz="1200" b="1" i="1" dirty="0" smtClean="0">
                <a:solidFill>
                  <a:schemeClr val="accent6"/>
                </a:solidFill>
              </a:rPr>
              <a:t>Прошу, рідна моя, не залиши мене одинокою, не приречи себе, свою старість на вічний неспокій.</a:t>
            </a:r>
            <a:br>
              <a:rPr lang="uk-UA" sz="1200" b="1" i="1" dirty="0" smtClean="0">
                <a:solidFill>
                  <a:schemeClr val="accent6"/>
                </a:solidFill>
              </a:rPr>
            </a:br>
            <a:r>
              <a:rPr lang="uk-UA" sz="1200" b="1" i="1" dirty="0" smtClean="0">
                <a:solidFill>
                  <a:schemeClr val="accent6"/>
                </a:solidFill>
              </a:rPr>
              <a:t>У мене все тепер є: одяг, їжа, ліжко, ковдра, та нема материнського тепла. Поряд чужі, хороші люди, але мами нема. Почуй мене, матусю, повернися. Я низько вклонюся за те. Що дала мені життя. Ми забудемо все погане і більше не розлучимося. Я боюся, що скоро покину стіни дитячого будинку, а  поряд не буде рідної душі, не буде до кого прихилитися. Що ж мене чекає у світі? Де, з ким житиму, хто дасть пораду. Хто розрадить, пожаліє? </a:t>
            </a:r>
            <a:br>
              <a:rPr lang="uk-UA" sz="1200" b="1" i="1" dirty="0" smtClean="0">
                <a:solidFill>
                  <a:schemeClr val="accent6"/>
                </a:solidFill>
              </a:rPr>
            </a:br>
            <a:r>
              <a:rPr lang="uk-UA" sz="1200" b="1" i="1" dirty="0" smtClean="0">
                <a:solidFill>
                  <a:schemeClr val="accent6"/>
                </a:solidFill>
              </a:rPr>
              <a:t>Мамочко, озвися, я чекаю тебе, мені дуже сумно!</a:t>
            </a:r>
            <a:endParaRPr lang="uk-UA" sz="1200" b="1" i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6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221087"/>
            <a:ext cx="3312368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92696"/>
            <a:ext cx="7632848" cy="3816424"/>
          </a:xfrm>
        </p:spPr>
        <p:txBody>
          <a:bodyPr/>
          <a:lstStyle/>
          <a:p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Лист </a:t>
            </a:r>
            <a:r>
              <a:rPr lang="uk-UA" sz="1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</a:t>
            </a:r>
            <a:r>
              <a:rPr lang="uk-UA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еденці</a:t>
            </a: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Павла</a:t>
            </a:r>
            <a:b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 Матері-душі, яка є добрим ангелом</a:t>
            </a:r>
            <a:br>
              <a:rPr lang="uk-UA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1400" dirty="0" smtClean="0"/>
              <a:t/>
            </a:r>
            <a:br>
              <a:rPr lang="uk-UA" sz="1400" dirty="0" smtClean="0"/>
            </a:br>
            <a:r>
              <a:rPr lang="uk-UA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Дорога мамо! Туди, де ти, листи не доходять. Але ніщо не може втримати мене, щоб я хоч раз в тиждень не написав до тебе у своєму щоденнику. Пишу і легше стає, бо розмовляю з рідною людиною. А ти порадій за нас, дітей твоїх. Таня закінчила </a:t>
            </a:r>
            <a:r>
              <a:rPr lang="uk-UA" sz="1200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Берегівське</a:t>
            </a:r>
            <a:r>
              <a:rPr lang="uk-UA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медучилище і працює в лікарні, Валька ще вчиться, там же. Іванко гордість Мукачівського військового ліцею. Гарний, мужній. А ми з братом в дитячому будинку. Я навчаюсь в дев'ятому класі, а </a:t>
            </a:r>
            <a:r>
              <a:rPr lang="uk-UA" sz="1200" b="1" i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В</a:t>
            </a:r>
            <a:r>
              <a:rPr lang="uk-UA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олодя у восьмому. </a:t>
            </a:r>
            <a:br>
              <a:rPr lang="uk-UA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uk-UA" sz="12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Ти нас залишила зовсім малими, а скоро і батько полетів за тобою. Дитячий будинок став рідною домівкою, а його працівники нашою родиною. І так потроху виводять нас у люди. Кажуть, мамочко, що я на тата схожий. Але я не пам'ятаю його. І тебе, рідна моя, зовсім не можу згадати, навіть у снах ніколи не бачив. Це так важко і страшно. Але що поробиш з цим живу. Мамочко, я тебе у серці маю, молюся за тебе і обіцяю, що стану порядною людиною. Вірю, що з небес бачиш своїх дітей, радієш нашим успіхам і допомагаєш нам. Я буду тобі писати, а ці листи, може колись дітям своїм покажу, щоб вміли батьків шанувати. Бо мама – то найбільший скарб для кожної людини.</a:t>
            </a:r>
            <a:endParaRPr lang="uk-UA" sz="12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69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548680"/>
            <a:ext cx="7416824" cy="792088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Дізнаємось про родинні цінності через виховні заходи, інтерактивні ігри</a:t>
            </a:r>
            <a:endParaRPr lang="uk-UA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074" name="Picture 2" descr="D:\ТАНЯ\Бубряк Т.2013 заняття\ЗАняття\PB27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3096344" cy="23222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3075" name="Picture 3" descr="D:\ТАНЯ\Бубряк Т.2013 заняття\ЗАняття\PB270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2776" y="-33727128"/>
            <a:ext cx="40843200" cy="3063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ТАНЯ\Бубряк Т.2013 заняття\ЗАняття\PB2700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3168351" cy="23762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3077" name="Picture 5" descr="D:\ТАНЯ\Бубряк Т.2013 заняття\ЗАняття\PB27001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61314"/>
            <a:ext cx="3024336" cy="226825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G:\АБЕЛЬ ТАНЬКА\DCIM\143___04\IMG_51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19"/>
            <a:ext cx="3096344" cy="19999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29022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7056784" cy="4464496"/>
          </a:xfrm>
        </p:spPr>
        <p:txBody>
          <a:bodyPr/>
          <a:lstStyle/>
          <a:p>
            <a:pPr algn="l"/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Проект підготували: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Бочко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Кароліна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Січ Євгенія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Дзьобак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Олеся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Лакатош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Марія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Баджо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егіта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6. </a:t>
            </a:r>
            <a:r>
              <a:rPr lang="uk-UA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Лакатош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Юрій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Науковий керівник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: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Бубряк </a:t>
            </a:r>
            <a:r>
              <a:rPr lang="uk-UA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Т</a:t>
            </a: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етяна Іванівна</a:t>
            </a:r>
            <a:b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endParaRPr lang="uk-UA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67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476673"/>
            <a:ext cx="7772400" cy="1152128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uk-UA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Мета і завдання проекту:</a:t>
            </a:r>
            <a:endParaRPr lang="uk-UA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484784"/>
            <a:ext cx="8892480" cy="4680520"/>
          </a:xfrm>
        </p:spPr>
        <p:txBody>
          <a:bodyPr/>
          <a:lstStyle/>
          <a:p>
            <a:pPr marL="342900" indent="-342900" algn="l">
              <a:buFontTx/>
              <a:buChar char="-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Ознайомити учасників проекту із однією з найактуальніших проблем сьогодення – сирітством;</a:t>
            </a:r>
          </a:p>
          <a:p>
            <a:pPr marL="342900" indent="-342900" algn="l">
              <a:buFontTx/>
              <a:buChar char="-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Проаналізувати та з'ясувати, які основні причини, що  впливають на поширення соціального сирітства в Україні;</a:t>
            </a:r>
          </a:p>
          <a:p>
            <a:pPr marL="342900" indent="-342900" algn="l">
              <a:buFontTx/>
              <a:buChar char="-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Формувати у дітей, що проживають і виховуються в умовах дитячого будинку, уявлення про призначення жінки-матері; виховувати повагу до матері, що дала життя та з різних причин не знаходиться поруч; допомогти дітям перебороти відчай, втрату та образу на життя.</a:t>
            </a:r>
          </a:p>
          <a:p>
            <a:pPr marL="342900" indent="-342900" algn="l">
              <a:buFontTx/>
              <a:buChar char="-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Допомогти вихованцям осмислити основні родинні цінності, через народну мудрість, для створення у майбутньому своєї щасливої родини;</a:t>
            </a:r>
          </a:p>
          <a:p>
            <a:pPr marL="342900" indent="-342900" algn="l">
              <a:buFontTx/>
              <a:buChar char="-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Презентувати листи для мами;</a:t>
            </a:r>
          </a:p>
          <a:p>
            <a:pPr marL="342900" indent="-342900" algn="l">
              <a:buFontTx/>
              <a:buChar char="-"/>
            </a:pPr>
            <a:r>
              <a:rPr lang="uk-UA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Зберегти в серцях дітей-сиріт доброзичливе ставлення одне до одного, милосердя, повагу та доброту.</a:t>
            </a:r>
            <a:endParaRPr lang="uk-UA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81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632848" cy="460851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Мотивація проектної діяльності:</a:t>
            </a:r>
            <a:br>
              <a:rPr lang="uk-UA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5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Життя в сучасному світі вчить терпіти, чекати на допомогу вірити, що у тебе буде щасливе майбутнє ти знайдеш свою родину. Іноді ти втрачаєш надію, у такі моменти треба знайти ціль, на щось спрямувати свої думки.</a:t>
            </a:r>
            <a:b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Людина не може планувати своє життя, вона тільки вибирає шлях, яким хоче піти.</a:t>
            </a:r>
            <a:b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endParaRPr lang="uk-UA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053" name="Picture 5" descr="C:\Users\User\Desktop\Новая папка\ц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941168"/>
            <a:ext cx="1905000" cy="1266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06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74961" y="620688"/>
            <a:ext cx="6182847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Робота підгруп проекту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149" name="Picture 4" descr=" (335x71, 14Kb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624" y="1268412"/>
            <a:ext cx="2781126" cy="64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Прямоугольник 6"/>
          <p:cNvSpPr>
            <a:spLocks noChangeArrowheads="1"/>
          </p:cNvSpPr>
          <p:nvPr/>
        </p:nvSpPr>
        <p:spPr bwMode="auto">
          <a:xfrm>
            <a:off x="1115616" y="1628775"/>
            <a:ext cx="37444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 Група: </a:t>
            </a:r>
            <a:r>
              <a:rPr lang="ru-RU" sz="44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</a:t>
            </a:r>
            <a:r>
              <a:rPr lang="ru-RU" sz="44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аймалася пошуком необхідної інформації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53" name="Picture 6" descr="71909715_1299871137_25993420_5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0032" y="1268412"/>
            <a:ext cx="2955231" cy="50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4" name="Прямоугольник 10"/>
          <p:cNvSpPr>
            <a:spLocks noChangeArrowheads="1"/>
          </p:cNvSpPr>
          <p:nvPr/>
        </p:nvSpPr>
        <p:spPr bwMode="auto">
          <a:xfrm>
            <a:off x="5148064" y="1628775"/>
            <a:ext cx="3456383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ІІ </a:t>
            </a:r>
            <a:r>
              <a:rPr lang="ru-RU" sz="3600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Г</a:t>
            </a:r>
            <a:r>
              <a:rPr lang="ru-RU" sz="3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рупа : Обєдналася  для творчої роботи  написання творів-листів для мами</a:t>
            </a:r>
            <a:endParaRPr lang="ru-RU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55576" y="620689"/>
            <a:ext cx="7772400" cy="1008112"/>
          </a:xfrm>
        </p:spPr>
        <p:txBody>
          <a:bodyPr>
            <a:prstTxWarp prst="textCurveUp">
              <a:avLst/>
            </a:prstTxWarp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uk-UA" sz="4000" b="1" dirty="0" smtClean="0">
                <a:ln/>
                <a:solidFill>
                  <a:schemeClr val="accent3"/>
                </a:solidFill>
              </a:rPr>
              <a:t>Захист проекту першої групи</a:t>
            </a:r>
            <a:endParaRPr lang="uk-UA" sz="4000" b="1" dirty="0">
              <a:ln/>
              <a:solidFill>
                <a:schemeClr val="accent3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51520" y="1628800"/>
            <a:ext cx="8568952" cy="4536504"/>
          </a:xfrm>
        </p:spPr>
        <p:txBody>
          <a:bodyPr/>
          <a:lstStyle/>
          <a:p>
            <a:pPr algn="l"/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План:</a:t>
            </a:r>
          </a:p>
          <a:p>
            <a:pPr marL="514350" indent="-514350" algn="l">
              <a:buAutoNum type="arabicPeriod"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Визначення, що таке сирітство</a:t>
            </a:r>
          </a:p>
          <a:p>
            <a:pPr marL="514350" indent="-514350" algn="l">
              <a:buAutoNum type="arabicPeriod"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Соціальне сирітство, соціальні сироти</a:t>
            </a:r>
          </a:p>
          <a:p>
            <a:pPr marL="514350" indent="-514350" algn="l">
              <a:buAutoNum type="arabicPeriod"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Причини соціального сирітства</a:t>
            </a:r>
          </a:p>
          <a:p>
            <a:pPr marL="514350" indent="-514350" algn="l">
              <a:buAutoNum type="arabicPeriod"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Фактори, що впливають на поширення соціального сирітства</a:t>
            </a:r>
          </a:p>
          <a:p>
            <a:pPr marL="514350" indent="-514350" algn="l">
              <a:buAutoNum type="arabicPeriod"/>
            </a:pPr>
            <a:r>
              <a:rPr lang="uk-UA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Висновок</a:t>
            </a:r>
            <a:endParaRPr lang="uk-UA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482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20554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3744416"/>
          </a:xfrm>
        </p:spPr>
        <p:txBody>
          <a:bodyPr/>
          <a:lstStyle/>
          <a:p>
            <a: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Визначення:</a:t>
            </a:r>
            <a:br>
              <a:rPr lang="uk-UA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5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Сирота – як основне значення вживається для позначення дитини, що не досягла повноліття і що росте без одного чи обох батьків</a:t>
            </a:r>
            <a:endParaRPr lang="uk-U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AutoShape 2" descr="Результат пошуку зображень за запитом &quot;картинки дитини- сироти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4" descr="Результат пошуку зображень за запитом &quot;картинки дитини- сироти&quot;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9160"/>
            <a:ext cx="3240360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9186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2555776" y="3429000"/>
            <a:ext cx="6408712" cy="316835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395536" y="548680"/>
            <a:ext cx="7056784" cy="34563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9632" y="1052736"/>
            <a:ext cx="5832648" cy="2088232"/>
          </a:xfrm>
        </p:spPr>
        <p:txBody>
          <a:bodyPr/>
          <a:lstStyle/>
          <a:p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Соціальне сирітство – соціальне явище, спричинене ухилянням або відстороненням батьків від виконання батьківських обов'язків по відношенню  </a:t>
            </a:r>
            <a:r>
              <a:rPr lang="uk-UA" sz="24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донеповнолітньої</a:t>
            </a:r>
            <a:r>
              <a:rPr lang="uk-UA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дитини.   </a:t>
            </a:r>
            <a:endParaRPr lang="uk-UA" sz="2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2843808" y="3861048"/>
            <a:ext cx="6048672" cy="2232248"/>
          </a:xfrm>
        </p:spPr>
        <p:txBody>
          <a:bodyPr/>
          <a:lstStyle/>
          <a:p>
            <a:r>
              <a:rPr lang="uk-UA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Соціальні сироти – це особлива соціально-демографічна група дітей, які внаслідок соціальних, економічних та морально-психологічних причин зостались сиротами при живих батьках</a:t>
            </a:r>
            <a:endParaRPr lang="uk-UA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1118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224135"/>
          </a:xfrm>
        </p:spPr>
        <p:txBody>
          <a:bodyPr/>
          <a:lstStyle/>
          <a:p>
            <a:r>
              <a:rPr lang="uk-UA" sz="4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Причини соціального сирітства:</a:t>
            </a:r>
            <a:endParaRPr lang="uk-UA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700808"/>
            <a:ext cx="8064896" cy="3937992"/>
          </a:xfrm>
        </p:spPr>
        <p:txBody>
          <a:bodyPr/>
          <a:lstStyle/>
          <a:p>
            <a:pPr marL="457200" indent="-457200" algn="l">
              <a:buFontTx/>
              <a:buChar char="-"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Злочинна діяльність батьків</a:t>
            </a:r>
          </a:p>
          <a:p>
            <a:pPr marL="457200" indent="-457200" algn="l">
              <a:buFontTx/>
              <a:buChar char="-"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Перебування у місцях позбавлення волі</a:t>
            </a:r>
          </a:p>
          <a:p>
            <a:pPr marL="457200" indent="-457200" algn="l">
              <a:buFontTx/>
              <a:buChar char="-"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Агресивна поведінка батьків, брутальне та жорстоке поводження з дітьми, що становить загрозу життю і здоров'ю дитини</a:t>
            </a:r>
            <a:endParaRPr lang="uk-UA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181255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розы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розы</Template>
  <TotalTime>479</TotalTime>
  <Words>650</Words>
  <Application>Microsoft Office PowerPoint</Application>
  <PresentationFormat>Екран (4:3)</PresentationFormat>
  <Paragraphs>83</Paragraphs>
  <Slides>23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розы</vt:lpstr>
      <vt:lpstr>Соціальний проект: Ти не чужа мені,мамо!</vt:lpstr>
      <vt:lpstr>Тип проекту:  - інформаційно-творчий, - груповий,  - середньотривалий</vt:lpstr>
      <vt:lpstr>Мета і завдання проекту:</vt:lpstr>
      <vt:lpstr>Мотивація проектної діяльності: Життя в сучасному світі вчить терпіти, чекати на допомогу вірити, що у тебе буде щасливе майбутнє ти знайдеш свою родину. Іноді ти втрачаєш надію, у такі моменти треба знайти ціль, на щось спрямувати свої думки. Людина не може планувати своє життя, вона тільки вибирає шлях, яким хоче піти.  </vt:lpstr>
      <vt:lpstr>Презентація PowerPoint</vt:lpstr>
      <vt:lpstr>Захист проекту першої групи</vt:lpstr>
      <vt:lpstr>Визначення: Сирота – як основне значення вживається для позначення дитини, що не досягла повноліття і що росте без одного чи обох батьків</vt:lpstr>
      <vt:lpstr>Соціальне сирітство – соціальне явище, спричинене ухилянням або відстороненням батьків від виконання батьківських обов'язків по відношенню  донеповнолітньої дитини.   </vt:lpstr>
      <vt:lpstr>Причини соціального сирітства:</vt:lpstr>
      <vt:lpstr>Фактори, що впливають на поширення соціального сирітства</vt:lpstr>
      <vt:lpstr>Статистичні дані </vt:lpstr>
      <vt:lpstr>Статистичні відомості говорять, що динаміка сирітства в Україні до 2008 р. щороку зростала: десять років тому сиріт було понад 80 тисяч, а на 1 червня 2007 року – уже понад 103 тисячі. Починаючи з 2009 року в Україні кількість дітей - сиріт мала тенденцію зменшуватись. Проте, на жаль, зменшується і кількість усиновлених дітей. І на сьогоднішній день ситуація сирітства змінилась у звязку з подіями на Україні.</vt:lpstr>
      <vt:lpstr>За даними Міністерства молоді і спорту і Міністерства соціальної політики у цьому році у державі зареєстровано понад 91 тисячу дітей, позбавлених батьківських прав. І ця тенденція збільшується у зв'язку з нинішньою ситуацією на Україні. Збільшилась кількість сиріт, тому що у нас з'явились неповні родини, це сім'ї, в яких один із батьків загинув в АТО і ця кількість, нажаль, зростатиме.</vt:lpstr>
      <vt:lpstr>Висновок: Щаслива дитина, у якої є родина – батько, мати, дідусь, брати, сестри. А як живеться дитині, яка не знає, що таке батьківська опіка? Народна мудрість говорить: «Ніхто не бачить,як сирота плаче.» Сирітство – це велика біда дитини, тяжке лихо. Втрата родини вибиває з-під ніг дітей ту опору, яка тримала їх у житті. Кожна дитина є дорогоцінною і має право на захист, повноцінний розвиток та виховання у люблячій сімї. </vt:lpstr>
      <vt:lpstr>Захист  творчої роботи другої групи </vt:lpstr>
      <vt:lpstr>Мати – Україна, рідна ненька земля, мати-жінка. Ми низько схиляємо голови перед ними. Це – найдорожче, що є в житті людини Любов матері безкорислива і чиста. І всім дівчаткам, майбутнім матерям, потрібно вчитись у них безкорисливо любити, готувати себе до виховання своїх майбутніх дітей.</vt:lpstr>
      <vt:lpstr>Скарбничка народних думок:</vt:lpstr>
      <vt:lpstr>Народна мудрість про сирітство: - За гроші не купити ні батька, ні матері, ні родини. - На світі знайдеш усе крім рідної матері - Ніхто не бачить і не чує , як сирота плаче і горює - Росла – весни не бачила, зросла – літечка не знала, прийшла осінь – сирітського серця не нагріла. - Без батька – півсироти, а без матері вся сирота. - Добра мачуха, а все ж не рідна мати. - На сонці тепло, а біля матері добре.    </vt:lpstr>
      <vt:lpstr>Лист до мами – янгола  написала Бочко Кароліна Матусенько моя рідна, дивлюся на твою фотографію і тихо плачу. У снах Тебе бачу такою молодою і гарною, пишу листи, потім читаю, бо розумію, що ти їх ніколи не отримаєш… А мені так хочеться поговорити, почути, хоч одне словечко від тебе, а ти мовчиш. Чому така сувора правда життя, чому мене маленьку у чотири роки ти покинула і ангелом полетіла у небо? А я залишилась без ніжної, солодкої материнської любові. Мене не пестили твої руки. Не гладили по голівці, ти не бачила, як я росту, коли мені сумно чи весело. У найважливіші миті мого життя ти не була і вже ніколи не будеш поруч. Але я впевнена, що ти з неба все бачиш і допомагаєш мені. Коли важко, коли сумно, коли хтось образить, я прошу «Мамочко, допоможи» І повір – стає легше, бо поруч ти, мій ангел – охоронець. Закінчую дев'ятий клас, а як складеться доля моя важко вгадати. Я вірю ти бачиш мене, ти допоможеш мені, бо Твоє серце болить за мою долю. Але як важко, мамочко, без тебе. Життя довело мені, що найцінніший скарб – це материнська любов, це лагідні очі матері, це її ніжні руки і ласкава посмішка. Не розумію тих, хто може образити маму, не слухатися її, чи сердитися на неї. Якби ти була поряд, я б не дала і каплі смутку впасти на твою голівоньку. Ой мамочко, рідна матусю, приходь хоч у снах мені.</vt:lpstr>
      <vt:lpstr>Лист – сповідь Січ Євгенії  Люба Матусю! Я часто пишу до тебе, але відправити листи не знаю куди? Де ти, як живеш, як твоє здоров'я? Дуже сумую за Тобою. Ти часто у снах приходиш до мене. А мені хочеться щоб ти погладила мене по голівці, просто поговорила зі мною. Я не бачила тебе цілу вічність, але пам'ятаю шовкове каштанове волосся, милі карі очі. Читаю, перечитую твої листи на день кілька разів. Ти ж так гарно і ніжно писала до мене, квіточкою своєю, сонечком маминим називала, обіцяла забрати з дитячого будинку. Що трапилось, чому ти пропала і нема жодної вісточки від тебе? Чи хоч інколи згадуєш доню свою? А я, мамочко, вже доросла. Мені через чотири місяці 15 років. І повір, що найкращим подарунком буде для мене зустріч з тобою. Кожен день я чекаю Тебе, чи хоч вісточки якоїсь, бо впевнена, що колись ми зустрінемось, адже ти не можеш мене зовсім забути. Я дуже люблю тебе і не ображаюсь за ці роки, що була самотньою. Прошу, рідна моя, не залиши мене одинокою, не приречи себе, свою старість на вічний неспокій. У мене все тепер є: одяг, їжа, ліжко, ковдра, та нема материнського тепла. Поряд чужі, хороші люди, але мами нема. Почуй мене, матусю, повернися. Я низько вклонюся за те. Що дала мені життя. Ми забудемо все погане і більше не розлучимося. Я боюся, що скоро покину стіни дитячого будинку, а  поряд не буде рідної душі, не буде до кого прихилитися. Що ж мене чекає у світі? Де, з ким житиму, хто дасть пораду. Хто розрадить, пожаліє?  Мамочко, озвися, я чекаю тебе, мені дуже сумно!</vt:lpstr>
      <vt:lpstr>Лист Меденці Павла до Матері-душі, яка є добрим ангелом  Дорога мамо! Туди, де ти, листи не доходять. Але ніщо не може втримати мене, щоб я хоч раз в тиждень не написав до тебе у своєму щоденнику. Пишу і легше стає, бо розмовляю з рідною людиною. А ти порадій за нас, дітей твоїх. Таня закінчила Берегівське медучилище і працює в лікарні, Валька ще вчиться, там же. Іванко гордість Мукачівського військового ліцею. Гарний, мужній. А ми з братом в дитячому будинку. Я навчаюсь в дев'ятому класі, а Володя у восьмому.  Ти нас залишила зовсім малими, а скоро і батько полетів за тобою. Дитячий будинок став рідною домівкою, а його працівники нашою родиною. І так потроху виводять нас у люди. Кажуть, мамочко, що я на тата схожий. Але я не пам'ятаю його. І тебе, рідна моя, зовсім не можу згадати, навіть у снах ніколи не бачив. Це так важко і страшно. Але що поробиш з цим живу. Мамочко, я тебе у серці маю, молюся за тебе і обіцяю, що стану порядною людиною. Вірю, що з небес бачиш своїх дітей, радієш нашим успіхам і допомагаєш нам. Я буду тобі писати, а ці листи, може колись дітям своїм покажу, щоб вміли батьків шанувати. Бо мама – то найбільший скарб для кожної людини.</vt:lpstr>
      <vt:lpstr>Дізнаємось про родинні цінності через виховні заходи, інтерактивні ігри</vt:lpstr>
      <vt:lpstr>Проект підготували:  1. Бочко Кароліна 2. Січ Євгенія 3. Дзьобак Олеся 4. Лакатош Марія 5. Баджо Регіта 6. Лакатош Юрій  Науковий керівник:  Бубряк Тетяна Іванівна 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lesya</dc:creator>
  <cp:lastModifiedBy>RePack by Diakov</cp:lastModifiedBy>
  <cp:revision>56</cp:revision>
  <dcterms:created xsi:type="dcterms:W3CDTF">2013-10-20T18:43:18Z</dcterms:created>
  <dcterms:modified xsi:type="dcterms:W3CDTF">2018-07-07T15:05:14Z</dcterms:modified>
</cp:coreProperties>
</file>