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2D1AF-1438-4B2F-86BF-AB94306F4320}" type="doc">
      <dgm:prSet loTypeId="urn:microsoft.com/office/officeart/2005/8/layout/pyramid2" loCatId="pyramid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082359-8A0C-44B4-88F3-2E6690DE88F8}">
      <dgm:prSet custT="1"/>
      <dgm:spPr/>
      <dgm:t>
        <a:bodyPr/>
        <a:lstStyle/>
        <a:p>
          <a:pPr rtl="0"/>
          <a:r>
            <a:rPr lang="uk-UA" sz="3200" b="1" dirty="0" smtClean="0"/>
            <a:t>Завдання:</a:t>
          </a:r>
          <a:endParaRPr lang="ru-RU" sz="3200" dirty="0"/>
        </a:p>
      </dgm:t>
    </dgm:pt>
    <dgm:pt modelId="{FEFA5AA8-B5B5-4A7A-BC4C-B10C69D6BCCF}" type="parTrans" cxnId="{01D1C95E-613F-4220-8D01-2C924A95C582}">
      <dgm:prSet/>
      <dgm:spPr/>
      <dgm:t>
        <a:bodyPr/>
        <a:lstStyle/>
        <a:p>
          <a:endParaRPr lang="ru-RU"/>
        </a:p>
      </dgm:t>
    </dgm:pt>
    <dgm:pt modelId="{D90E8834-86AF-417B-A847-8052B465E228}" type="sibTrans" cxnId="{01D1C95E-613F-4220-8D01-2C924A95C582}">
      <dgm:prSet/>
      <dgm:spPr/>
      <dgm:t>
        <a:bodyPr/>
        <a:lstStyle/>
        <a:p>
          <a:endParaRPr lang="ru-RU"/>
        </a:p>
      </dgm:t>
    </dgm:pt>
    <dgm:pt modelId="{6731A601-6B45-48D4-AB59-6EFDE64A4421}">
      <dgm:prSet/>
      <dgm:spPr/>
      <dgm:t>
        <a:bodyPr/>
        <a:lstStyle/>
        <a:p>
          <a:pPr rtl="0"/>
          <a:endParaRPr lang="ru-RU" sz="1900" dirty="0"/>
        </a:p>
      </dgm:t>
    </dgm:pt>
    <dgm:pt modelId="{412A77FA-18D2-402E-8A29-B20A6C4E0449}" type="parTrans" cxnId="{F54573E1-1A14-4B72-8CD2-4509C678008B}">
      <dgm:prSet/>
      <dgm:spPr/>
      <dgm:t>
        <a:bodyPr/>
        <a:lstStyle/>
        <a:p>
          <a:endParaRPr lang="ru-RU"/>
        </a:p>
      </dgm:t>
    </dgm:pt>
    <dgm:pt modelId="{0497C4CF-1A0F-4A11-9AFB-4B5E012B4DB4}" type="sibTrans" cxnId="{F54573E1-1A14-4B72-8CD2-4509C678008B}">
      <dgm:prSet/>
      <dgm:spPr/>
      <dgm:t>
        <a:bodyPr/>
        <a:lstStyle/>
        <a:p>
          <a:endParaRPr lang="ru-RU"/>
        </a:p>
      </dgm:t>
    </dgm:pt>
    <dgm:pt modelId="{C9C40B1C-326D-4ECE-9123-73AA99E14E82}">
      <dgm:prSet custT="1"/>
      <dgm:spPr/>
      <dgm:t>
        <a:bodyPr/>
        <a:lstStyle/>
        <a:p>
          <a:pPr rtl="0"/>
          <a:r>
            <a:rPr lang="uk-UA" sz="1800" dirty="0" smtClean="0"/>
            <a:t>Підвищувати рівень усвідомленості дітей про шкідливий вплив на організм людини алкоголю, тютюну, наркотиків;</a:t>
          </a:r>
          <a:endParaRPr lang="ru-RU" sz="1800" dirty="0"/>
        </a:p>
      </dgm:t>
    </dgm:pt>
    <dgm:pt modelId="{6938BD05-C3DF-407A-B683-CFDE4EB84C44}" type="parTrans" cxnId="{C7EB4FA3-0C30-4F1D-BC46-DDC7F283B676}">
      <dgm:prSet/>
      <dgm:spPr/>
      <dgm:t>
        <a:bodyPr/>
        <a:lstStyle/>
        <a:p>
          <a:endParaRPr lang="ru-RU"/>
        </a:p>
      </dgm:t>
    </dgm:pt>
    <dgm:pt modelId="{E6EC3A26-ED2A-4C6E-91A6-4BD60A3A07E0}" type="sibTrans" cxnId="{C7EB4FA3-0C30-4F1D-BC46-DDC7F283B676}">
      <dgm:prSet/>
      <dgm:spPr/>
      <dgm:t>
        <a:bodyPr/>
        <a:lstStyle/>
        <a:p>
          <a:endParaRPr lang="ru-RU"/>
        </a:p>
      </dgm:t>
    </dgm:pt>
    <dgm:pt modelId="{BEB53689-FA84-4468-AFC6-9836651CA246}">
      <dgm:prSet custT="1"/>
      <dgm:spPr/>
      <dgm:t>
        <a:bodyPr/>
        <a:lstStyle/>
        <a:p>
          <a:pPr rtl="0"/>
          <a:r>
            <a:rPr lang="uk-UA" sz="1800" dirty="0" smtClean="0"/>
            <a:t>Заохочувати до здорового способу життя, спонукати до занять спортом, а також виховувати духовність у кожної особистості</a:t>
          </a:r>
          <a:endParaRPr lang="ru-RU" sz="1800" dirty="0"/>
        </a:p>
      </dgm:t>
    </dgm:pt>
    <dgm:pt modelId="{385A91C0-6530-4F7F-9BBE-1D4FAEE41096}" type="parTrans" cxnId="{83E2C2E9-5596-4C20-B4E9-5652677F7998}">
      <dgm:prSet/>
      <dgm:spPr/>
      <dgm:t>
        <a:bodyPr/>
        <a:lstStyle/>
        <a:p>
          <a:endParaRPr lang="ru-RU"/>
        </a:p>
      </dgm:t>
    </dgm:pt>
    <dgm:pt modelId="{34EE6B1F-60AE-416C-8302-88E085F6E4DA}" type="sibTrans" cxnId="{83E2C2E9-5596-4C20-B4E9-5652677F7998}">
      <dgm:prSet/>
      <dgm:spPr/>
      <dgm:t>
        <a:bodyPr/>
        <a:lstStyle/>
        <a:p>
          <a:endParaRPr lang="ru-RU"/>
        </a:p>
      </dgm:t>
    </dgm:pt>
    <dgm:pt modelId="{E19CFAFB-0B4A-413C-A229-BD8CABF91C94}">
      <dgm:prSet custT="1"/>
      <dgm:spPr/>
      <dgm:t>
        <a:bodyPr/>
        <a:lstStyle/>
        <a:p>
          <a:pPr rtl="0"/>
          <a:endParaRPr lang="ru-RU" sz="1800" dirty="0"/>
        </a:p>
      </dgm:t>
    </dgm:pt>
    <dgm:pt modelId="{C80BB8D5-E7E9-4A51-9AA8-CA553F4BE16C}" type="parTrans" cxnId="{25097F55-8FF1-4A96-AF25-5597ECC0DE98}">
      <dgm:prSet/>
      <dgm:spPr/>
      <dgm:t>
        <a:bodyPr/>
        <a:lstStyle/>
        <a:p>
          <a:endParaRPr lang="ru-RU"/>
        </a:p>
      </dgm:t>
    </dgm:pt>
    <dgm:pt modelId="{CDA2BD72-6CE3-4CA7-889B-8C276679E6DA}" type="sibTrans" cxnId="{25097F55-8FF1-4A96-AF25-5597ECC0DE98}">
      <dgm:prSet/>
      <dgm:spPr/>
      <dgm:t>
        <a:bodyPr/>
        <a:lstStyle/>
        <a:p>
          <a:endParaRPr lang="ru-RU"/>
        </a:p>
      </dgm:t>
    </dgm:pt>
    <dgm:pt modelId="{948C765C-181B-4911-8779-871EEC9A948D}" type="pres">
      <dgm:prSet presAssocID="{DE82D1AF-1438-4B2F-86BF-AB94306F432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1BE3233-4DA1-4342-9799-A2CE46A1E94C}" type="pres">
      <dgm:prSet presAssocID="{DE82D1AF-1438-4B2F-86BF-AB94306F4320}" presName="pyramid" presStyleLbl="node1" presStyleIdx="0" presStyleCnt="1"/>
      <dgm:spPr/>
    </dgm:pt>
    <dgm:pt modelId="{AE8AC67C-7DAF-4EF9-9D6F-5F7FD5081FF5}" type="pres">
      <dgm:prSet presAssocID="{DE82D1AF-1438-4B2F-86BF-AB94306F4320}" presName="theList" presStyleCnt="0"/>
      <dgm:spPr/>
    </dgm:pt>
    <dgm:pt modelId="{DE03CA83-4E42-48BC-B9C7-138F0A0B35D2}" type="pres">
      <dgm:prSet presAssocID="{77082359-8A0C-44B4-88F3-2E6690DE88F8}" presName="aNode" presStyleLbl="fgAcc1" presStyleIdx="0" presStyleCnt="2" custLinFactY="-13313" custLinFactNeighborX="-10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28AFF-9805-4971-9EA8-596753E0541F}" type="pres">
      <dgm:prSet presAssocID="{77082359-8A0C-44B4-88F3-2E6690DE88F8}" presName="aSpace" presStyleCnt="0"/>
      <dgm:spPr/>
    </dgm:pt>
    <dgm:pt modelId="{88A52A90-5C5E-4F6B-8790-02B8A7544B52}" type="pres">
      <dgm:prSet presAssocID="{6731A601-6B45-48D4-AB59-6EFDE64A4421}" presName="aNode" presStyleLbl="fgAcc1" presStyleIdx="1" presStyleCnt="2" custScaleX="190547" custScaleY="229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25625-1B0F-4170-AA6E-EF86744EE0F0}" type="pres">
      <dgm:prSet presAssocID="{6731A601-6B45-48D4-AB59-6EFDE64A4421}" presName="aSpace" presStyleCnt="0"/>
      <dgm:spPr/>
    </dgm:pt>
  </dgm:ptLst>
  <dgm:cxnLst>
    <dgm:cxn modelId="{EE58FEE9-EDC6-455C-9676-3338C0E2CABD}" type="presOf" srcId="{DE82D1AF-1438-4B2F-86BF-AB94306F4320}" destId="{948C765C-181B-4911-8779-871EEC9A948D}" srcOrd="0" destOrd="0" presId="urn:microsoft.com/office/officeart/2005/8/layout/pyramid2"/>
    <dgm:cxn modelId="{25097F55-8FF1-4A96-AF25-5597ECC0DE98}" srcId="{6731A601-6B45-48D4-AB59-6EFDE64A4421}" destId="{E19CFAFB-0B4A-413C-A229-BD8CABF91C94}" srcOrd="1" destOrd="0" parTransId="{C80BB8D5-E7E9-4A51-9AA8-CA553F4BE16C}" sibTransId="{CDA2BD72-6CE3-4CA7-889B-8C276679E6DA}"/>
    <dgm:cxn modelId="{01D1C95E-613F-4220-8D01-2C924A95C582}" srcId="{DE82D1AF-1438-4B2F-86BF-AB94306F4320}" destId="{77082359-8A0C-44B4-88F3-2E6690DE88F8}" srcOrd="0" destOrd="0" parTransId="{FEFA5AA8-B5B5-4A7A-BC4C-B10C69D6BCCF}" sibTransId="{D90E8834-86AF-417B-A847-8052B465E228}"/>
    <dgm:cxn modelId="{A3D7EF3D-033F-421C-806F-AD41AC48E2C0}" type="presOf" srcId="{E19CFAFB-0B4A-413C-A229-BD8CABF91C94}" destId="{88A52A90-5C5E-4F6B-8790-02B8A7544B52}" srcOrd="0" destOrd="2" presId="urn:microsoft.com/office/officeart/2005/8/layout/pyramid2"/>
    <dgm:cxn modelId="{F54573E1-1A14-4B72-8CD2-4509C678008B}" srcId="{DE82D1AF-1438-4B2F-86BF-AB94306F4320}" destId="{6731A601-6B45-48D4-AB59-6EFDE64A4421}" srcOrd="1" destOrd="0" parTransId="{412A77FA-18D2-402E-8A29-B20A6C4E0449}" sibTransId="{0497C4CF-1A0F-4A11-9AFB-4B5E012B4DB4}"/>
    <dgm:cxn modelId="{43FA1A0F-4286-4996-AE7D-E5C3860B94E9}" type="presOf" srcId="{77082359-8A0C-44B4-88F3-2E6690DE88F8}" destId="{DE03CA83-4E42-48BC-B9C7-138F0A0B35D2}" srcOrd="0" destOrd="0" presId="urn:microsoft.com/office/officeart/2005/8/layout/pyramid2"/>
    <dgm:cxn modelId="{402952B2-F76D-4FB9-A5D7-98E3DE637B51}" type="presOf" srcId="{BEB53689-FA84-4468-AFC6-9836651CA246}" destId="{88A52A90-5C5E-4F6B-8790-02B8A7544B52}" srcOrd="0" destOrd="3" presId="urn:microsoft.com/office/officeart/2005/8/layout/pyramid2"/>
    <dgm:cxn modelId="{4EDDF1A5-9AFA-4CEC-A943-2025D2F45CF2}" type="presOf" srcId="{C9C40B1C-326D-4ECE-9123-73AA99E14E82}" destId="{88A52A90-5C5E-4F6B-8790-02B8A7544B52}" srcOrd="0" destOrd="1" presId="urn:microsoft.com/office/officeart/2005/8/layout/pyramid2"/>
    <dgm:cxn modelId="{83E2C2E9-5596-4C20-B4E9-5652677F7998}" srcId="{6731A601-6B45-48D4-AB59-6EFDE64A4421}" destId="{BEB53689-FA84-4468-AFC6-9836651CA246}" srcOrd="2" destOrd="0" parTransId="{385A91C0-6530-4F7F-9BBE-1D4FAEE41096}" sibTransId="{34EE6B1F-60AE-416C-8302-88E085F6E4DA}"/>
    <dgm:cxn modelId="{4ECA0E50-E601-430D-A0F5-193C629C9CD7}" type="presOf" srcId="{6731A601-6B45-48D4-AB59-6EFDE64A4421}" destId="{88A52A90-5C5E-4F6B-8790-02B8A7544B52}" srcOrd="0" destOrd="0" presId="urn:microsoft.com/office/officeart/2005/8/layout/pyramid2"/>
    <dgm:cxn modelId="{C7EB4FA3-0C30-4F1D-BC46-DDC7F283B676}" srcId="{6731A601-6B45-48D4-AB59-6EFDE64A4421}" destId="{C9C40B1C-326D-4ECE-9123-73AA99E14E82}" srcOrd="0" destOrd="0" parTransId="{6938BD05-C3DF-407A-B683-CFDE4EB84C44}" sibTransId="{E6EC3A26-ED2A-4C6E-91A6-4BD60A3A07E0}"/>
    <dgm:cxn modelId="{8BBC141F-D199-4172-9D95-1B61702F4794}" type="presParOf" srcId="{948C765C-181B-4911-8779-871EEC9A948D}" destId="{31BE3233-4DA1-4342-9799-A2CE46A1E94C}" srcOrd="0" destOrd="0" presId="urn:microsoft.com/office/officeart/2005/8/layout/pyramid2"/>
    <dgm:cxn modelId="{6089A601-F722-45DC-AF6C-75320225773B}" type="presParOf" srcId="{948C765C-181B-4911-8779-871EEC9A948D}" destId="{AE8AC67C-7DAF-4EF9-9D6F-5F7FD5081FF5}" srcOrd="1" destOrd="0" presId="urn:microsoft.com/office/officeart/2005/8/layout/pyramid2"/>
    <dgm:cxn modelId="{732092DC-8113-452A-A2F4-CDC0B3C08839}" type="presParOf" srcId="{AE8AC67C-7DAF-4EF9-9D6F-5F7FD5081FF5}" destId="{DE03CA83-4E42-48BC-B9C7-138F0A0B35D2}" srcOrd="0" destOrd="0" presId="urn:microsoft.com/office/officeart/2005/8/layout/pyramid2"/>
    <dgm:cxn modelId="{54E4C7E1-A442-4FB3-AEFF-191E5E3EB259}" type="presParOf" srcId="{AE8AC67C-7DAF-4EF9-9D6F-5F7FD5081FF5}" destId="{F1428AFF-9805-4971-9EA8-596753E0541F}" srcOrd="1" destOrd="0" presId="urn:microsoft.com/office/officeart/2005/8/layout/pyramid2"/>
    <dgm:cxn modelId="{C2260237-8CF6-48DD-9DB1-647DB9408DA8}" type="presParOf" srcId="{AE8AC67C-7DAF-4EF9-9D6F-5F7FD5081FF5}" destId="{88A52A90-5C5E-4F6B-8790-02B8A7544B52}" srcOrd="2" destOrd="0" presId="urn:microsoft.com/office/officeart/2005/8/layout/pyramid2"/>
    <dgm:cxn modelId="{EDE7990E-EA94-43E6-9FAA-C46D28F9846B}" type="presParOf" srcId="{AE8AC67C-7DAF-4EF9-9D6F-5F7FD5081FF5}" destId="{4C425625-1B0F-4170-AA6E-EF86744EE0F0}" srcOrd="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88B92-A0FF-463E-A491-AA74CC5D485E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02292-79E4-47DA-B7F2-FFE9832A7041}">
      <dgm:prSet/>
      <dgm:spPr/>
      <dgm:t>
        <a:bodyPr/>
        <a:lstStyle/>
        <a:p>
          <a:pPr rtl="0"/>
          <a:r>
            <a:rPr lang="uk-UA" dirty="0" smtClean="0"/>
            <a:t>Хвороби дихальних шляхів і легенів, включаючи хронічний бронхіт, емфізему легенів, рак губи і горла, рак легенів;</a:t>
          </a:r>
          <a:endParaRPr lang="ru-RU" dirty="0"/>
        </a:p>
      </dgm:t>
    </dgm:pt>
    <dgm:pt modelId="{5B3CB05B-2B18-4571-85D1-9D6F41C9CD91}" type="parTrans" cxnId="{33D7E62D-2B8A-430C-9524-283F7B497E70}">
      <dgm:prSet/>
      <dgm:spPr/>
      <dgm:t>
        <a:bodyPr/>
        <a:lstStyle/>
        <a:p>
          <a:endParaRPr lang="ru-RU"/>
        </a:p>
      </dgm:t>
    </dgm:pt>
    <dgm:pt modelId="{94805007-9E59-4F9C-AC1B-4C6941DA3C8C}" type="sibTrans" cxnId="{33D7E62D-2B8A-430C-9524-283F7B497E70}">
      <dgm:prSet/>
      <dgm:spPr/>
      <dgm:t>
        <a:bodyPr/>
        <a:lstStyle/>
        <a:p>
          <a:endParaRPr lang="ru-RU"/>
        </a:p>
      </dgm:t>
    </dgm:pt>
    <dgm:pt modelId="{1794E2DF-A4F6-4435-80CA-3441FBD23BF7}">
      <dgm:prSet/>
      <dgm:spPr/>
      <dgm:t>
        <a:bodyPr/>
        <a:lstStyle/>
        <a:p>
          <a:pPr rtl="0"/>
          <a:r>
            <a:rPr lang="uk-UA" dirty="0" smtClean="0"/>
            <a:t>Серцево-судинні захворювання, включаючи інфаркт і інсульт;</a:t>
          </a:r>
          <a:endParaRPr lang="ru-RU" dirty="0"/>
        </a:p>
      </dgm:t>
    </dgm:pt>
    <dgm:pt modelId="{402CA5D4-A4DB-4A44-9C39-BB2CDBB10E66}" type="parTrans" cxnId="{5DEB6A5E-E5B3-4AF2-82A1-538C1A94424D}">
      <dgm:prSet/>
      <dgm:spPr/>
      <dgm:t>
        <a:bodyPr/>
        <a:lstStyle/>
        <a:p>
          <a:endParaRPr lang="ru-RU"/>
        </a:p>
      </dgm:t>
    </dgm:pt>
    <dgm:pt modelId="{0EEA727A-C834-4D07-A331-47E353F552F8}" type="sibTrans" cxnId="{5DEB6A5E-E5B3-4AF2-82A1-538C1A94424D}">
      <dgm:prSet/>
      <dgm:spPr/>
      <dgm:t>
        <a:bodyPr/>
        <a:lstStyle/>
        <a:p>
          <a:endParaRPr lang="ru-RU"/>
        </a:p>
      </dgm:t>
    </dgm:pt>
    <dgm:pt modelId="{EE09DD3A-CBF8-40A6-A48A-DABF97CBD072}">
      <dgm:prSet/>
      <dgm:spPr/>
      <dgm:t>
        <a:bodyPr/>
        <a:lstStyle/>
        <a:p>
          <a:pPr rtl="0"/>
          <a:r>
            <a:rPr lang="uk-UA" dirty="0" smtClean="0"/>
            <a:t>Хвороби системи травлення, включаючи виразку шлунку і дванадцятипалої кишки, рак підшлункової залози, рак нирок та сечового міхура;</a:t>
          </a:r>
          <a:endParaRPr lang="ru-RU" dirty="0"/>
        </a:p>
      </dgm:t>
    </dgm:pt>
    <dgm:pt modelId="{E6AF6C14-FCC1-4CB1-898B-23F1A75E1A40}" type="parTrans" cxnId="{B4426895-050B-4C01-919C-5A029CDC6D13}">
      <dgm:prSet/>
      <dgm:spPr/>
      <dgm:t>
        <a:bodyPr/>
        <a:lstStyle/>
        <a:p>
          <a:endParaRPr lang="ru-RU"/>
        </a:p>
      </dgm:t>
    </dgm:pt>
    <dgm:pt modelId="{3D9DF7E9-4E73-48CA-A2BD-4673F4816C3A}" type="sibTrans" cxnId="{B4426895-050B-4C01-919C-5A029CDC6D13}">
      <dgm:prSet/>
      <dgm:spPr/>
      <dgm:t>
        <a:bodyPr/>
        <a:lstStyle/>
        <a:p>
          <a:endParaRPr lang="ru-RU"/>
        </a:p>
      </dgm:t>
    </dgm:pt>
    <dgm:pt modelId="{AA232DA8-62E7-4E8B-83A2-15631F0BF25B}">
      <dgm:prSet/>
      <dgm:spPr/>
      <dgm:t>
        <a:bodyPr/>
        <a:lstStyle/>
        <a:p>
          <a:pPr rtl="0"/>
          <a:r>
            <a:rPr lang="uk-UA" b="1" smtClean="0"/>
            <a:t>Зниження функції чоловічої репродуктивної системи;</a:t>
          </a:r>
          <a:endParaRPr lang="ru-RU" b="1" dirty="0"/>
        </a:p>
      </dgm:t>
    </dgm:pt>
    <dgm:pt modelId="{6DAF2ADE-49A9-48E0-81FD-041FC7A45AA8}" type="parTrans" cxnId="{254A5FE9-E26A-478E-BB46-020416603FB6}">
      <dgm:prSet/>
      <dgm:spPr/>
      <dgm:t>
        <a:bodyPr/>
        <a:lstStyle/>
        <a:p>
          <a:endParaRPr lang="ru-RU"/>
        </a:p>
      </dgm:t>
    </dgm:pt>
    <dgm:pt modelId="{0A01C06D-F07C-4F0C-AA8A-125337857C9E}" type="sibTrans" cxnId="{254A5FE9-E26A-478E-BB46-020416603FB6}">
      <dgm:prSet/>
      <dgm:spPr/>
      <dgm:t>
        <a:bodyPr/>
        <a:lstStyle/>
        <a:p>
          <a:endParaRPr lang="ru-RU"/>
        </a:p>
      </dgm:t>
    </dgm:pt>
    <dgm:pt modelId="{79C9DD6D-BDF9-454F-B646-6380AD16D140}">
      <dgm:prSet/>
      <dgm:spPr/>
      <dgm:t>
        <a:bodyPr/>
        <a:lstStyle/>
        <a:p>
          <a:pPr rtl="0"/>
          <a:r>
            <a:rPr lang="uk-UA" b="1" dirty="0" smtClean="0"/>
            <a:t>Рак молочної залози, і ще багато інших захворювань.</a:t>
          </a:r>
          <a:endParaRPr lang="ru-RU" b="1" dirty="0"/>
        </a:p>
      </dgm:t>
    </dgm:pt>
    <dgm:pt modelId="{12870D3D-BC46-4C02-B109-7FA12D7502BA}" type="parTrans" cxnId="{B93E1AFA-30A8-42CE-ABB3-FD59AF5E389F}">
      <dgm:prSet/>
      <dgm:spPr/>
      <dgm:t>
        <a:bodyPr/>
        <a:lstStyle/>
        <a:p>
          <a:endParaRPr lang="ru-RU"/>
        </a:p>
      </dgm:t>
    </dgm:pt>
    <dgm:pt modelId="{B8B96344-3B59-4ABA-B664-90D2A5E5FC56}" type="sibTrans" cxnId="{B93E1AFA-30A8-42CE-ABB3-FD59AF5E389F}">
      <dgm:prSet/>
      <dgm:spPr/>
      <dgm:t>
        <a:bodyPr/>
        <a:lstStyle/>
        <a:p>
          <a:endParaRPr lang="ru-RU"/>
        </a:p>
      </dgm:t>
    </dgm:pt>
    <dgm:pt modelId="{8BF6D0DF-D9EF-410A-BB6C-F3B50DAC0E95}" type="pres">
      <dgm:prSet presAssocID="{B1588B92-A0FF-463E-A491-AA74CC5D48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5E413-977F-4C0E-9F05-CDFDCD201527}" type="pres">
      <dgm:prSet presAssocID="{A0602292-79E4-47DA-B7F2-FFE9832A704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9553D-7084-4CBE-A550-9F2913BFFFB5}" type="pres">
      <dgm:prSet presAssocID="{94805007-9E59-4F9C-AC1B-4C6941DA3C8C}" presName="spacer" presStyleCnt="0"/>
      <dgm:spPr/>
    </dgm:pt>
    <dgm:pt modelId="{3F6523A6-9174-4611-8A8F-91A4DD6705E7}" type="pres">
      <dgm:prSet presAssocID="{1794E2DF-A4F6-4435-80CA-3441FBD23B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98889-AEBA-43F5-9E83-3473FA08B416}" type="pres">
      <dgm:prSet presAssocID="{0EEA727A-C834-4D07-A331-47E353F552F8}" presName="spacer" presStyleCnt="0"/>
      <dgm:spPr/>
    </dgm:pt>
    <dgm:pt modelId="{2E927A39-6944-4764-B65B-DCD046B386ED}" type="pres">
      <dgm:prSet presAssocID="{EE09DD3A-CBF8-40A6-A48A-DABF97CBD0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D20D5-37E8-4B31-9882-484879E3A173}" type="pres">
      <dgm:prSet presAssocID="{3D9DF7E9-4E73-48CA-A2BD-4673F4816C3A}" presName="spacer" presStyleCnt="0"/>
      <dgm:spPr/>
    </dgm:pt>
    <dgm:pt modelId="{2DF5172B-CC72-4431-8020-68330F865288}" type="pres">
      <dgm:prSet presAssocID="{AA232DA8-62E7-4E8B-83A2-15631F0BF2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ECAD0-40E5-40C6-8D98-45C8D8230B25}" type="pres">
      <dgm:prSet presAssocID="{0A01C06D-F07C-4F0C-AA8A-125337857C9E}" presName="spacer" presStyleCnt="0"/>
      <dgm:spPr/>
    </dgm:pt>
    <dgm:pt modelId="{671660C0-495B-42A2-88C0-E99617CF91F0}" type="pres">
      <dgm:prSet presAssocID="{79C9DD6D-BDF9-454F-B646-6380AD16D140}" presName="parentText" presStyleLbl="node1" presStyleIdx="4" presStyleCnt="5" custLinFactY="-1658" custLinFactNeighborX="-2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EB6A5E-E5B3-4AF2-82A1-538C1A94424D}" srcId="{B1588B92-A0FF-463E-A491-AA74CC5D485E}" destId="{1794E2DF-A4F6-4435-80CA-3441FBD23BF7}" srcOrd="1" destOrd="0" parTransId="{402CA5D4-A4DB-4A44-9C39-BB2CDBB10E66}" sibTransId="{0EEA727A-C834-4D07-A331-47E353F552F8}"/>
    <dgm:cxn modelId="{0331246C-F001-4557-AB61-3068A299EBB2}" type="presOf" srcId="{1794E2DF-A4F6-4435-80CA-3441FBD23BF7}" destId="{3F6523A6-9174-4611-8A8F-91A4DD6705E7}" srcOrd="0" destOrd="0" presId="urn:microsoft.com/office/officeart/2005/8/layout/vList2"/>
    <dgm:cxn modelId="{A9834AE2-265C-47C4-8031-91CEE85F6EA6}" type="presOf" srcId="{B1588B92-A0FF-463E-A491-AA74CC5D485E}" destId="{8BF6D0DF-D9EF-410A-BB6C-F3B50DAC0E95}" srcOrd="0" destOrd="0" presId="urn:microsoft.com/office/officeart/2005/8/layout/vList2"/>
    <dgm:cxn modelId="{88BF1F11-9ECA-490D-BD4C-67825878697E}" type="presOf" srcId="{79C9DD6D-BDF9-454F-B646-6380AD16D140}" destId="{671660C0-495B-42A2-88C0-E99617CF91F0}" srcOrd="0" destOrd="0" presId="urn:microsoft.com/office/officeart/2005/8/layout/vList2"/>
    <dgm:cxn modelId="{B4426895-050B-4C01-919C-5A029CDC6D13}" srcId="{B1588B92-A0FF-463E-A491-AA74CC5D485E}" destId="{EE09DD3A-CBF8-40A6-A48A-DABF97CBD072}" srcOrd="2" destOrd="0" parTransId="{E6AF6C14-FCC1-4CB1-898B-23F1A75E1A40}" sibTransId="{3D9DF7E9-4E73-48CA-A2BD-4673F4816C3A}"/>
    <dgm:cxn modelId="{FFD6BA14-A833-4100-8B48-0C7EEFE3EF48}" type="presOf" srcId="{A0602292-79E4-47DA-B7F2-FFE9832A7041}" destId="{0365E413-977F-4C0E-9F05-CDFDCD201527}" srcOrd="0" destOrd="0" presId="urn:microsoft.com/office/officeart/2005/8/layout/vList2"/>
    <dgm:cxn modelId="{1E957E6B-A042-4E73-971A-58F8D4765237}" type="presOf" srcId="{AA232DA8-62E7-4E8B-83A2-15631F0BF25B}" destId="{2DF5172B-CC72-4431-8020-68330F865288}" srcOrd="0" destOrd="0" presId="urn:microsoft.com/office/officeart/2005/8/layout/vList2"/>
    <dgm:cxn modelId="{B93E1AFA-30A8-42CE-ABB3-FD59AF5E389F}" srcId="{B1588B92-A0FF-463E-A491-AA74CC5D485E}" destId="{79C9DD6D-BDF9-454F-B646-6380AD16D140}" srcOrd="4" destOrd="0" parTransId="{12870D3D-BC46-4C02-B109-7FA12D7502BA}" sibTransId="{B8B96344-3B59-4ABA-B664-90D2A5E5FC56}"/>
    <dgm:cxn modelId="{78B1F807-FDF2-4265-9453-7556861EACD8}" type="presOf" srcId="{EE09DD3A-CBF8-40A6-A48A-DABF97CBD072}" destId="{2E927A39-6944-4764-B65B-DCD046B386ED}" srcOrd="0" destOrd="0" presId="urn:microsoft.com/office/officeart/2005/8/layout/vList2"/>
    <dgm:cxn modelId="{254A5FE9-E26A-478E-BB46-020416603FB6}" srcId="{B1588B92-A0FF-463E-A491-AA74CC5D485E}" destId="{AA232DA8-62E7-4E8B-83A2-15631F0BF25B}" srcOrd="3" destOrd="0" parTransId="{6DAF2ADE-49A9-48E0-81FD-041FC7A45AA8}" sibTransId="{0A01C06D-F07C-4F0C-AA8A-125337857C9E}"/>
    <dgm:cxn modelId="{33D7E62D-2B8A-430C-9524-283F7B497E70}" srcId="{B1588B92-A0FF-463E-A491-AA74CC5D485E}" destId="{A0602292-79E4-47DA-B7F2-FFE9832A7041}" srcOrd="0" destOrd="0" parTransId="{5B3CB05B-2B18-4571-85D1-9D6F41C9CD91}" sibTransId="{94805007-9E59-4F9C-AC1B-4C6941DA3C8C}"/>
    <dgm:cxn modelId="{9AADD912-46E4-4F18-A46F-8F0B0C1D90B6}" type="presParOf" srcId="{8BF6D0DF-D9EF-410A-BB6C-F3B50DAC0E95}" destId="{0365E413-977F-4C0E-9F05-CDFDCD201527}" srcOrd="0" destOrd="0" presId="urn:microsoft.com/office/officeart/2005/8/layout/vList2"/>
    <dgm:cxn modelId="{5BEFA5FF-3ADB-4879-B3FB-1E83E9FFE5C8}" type="presParOf" srcId="{8BF6D0DF-D9EF-410A-BB6C-F3B50DAC0E95}" destId="{F8C9553D-7084-4CBE-A550-9F2913BFFFB5}" srcOrd="1" destOrd="0" presId="urn:microsoft.com/office/officeart/2005/8/layout/vList2"/>
    <dgm:cxn modelId="{6D3BE0C5-2E8A-4C28-97EE-FD66FA5FE7F7}" type="presParOf" srcId="{8BF6D0DF-D9EF-410A-BB6C-F3B50DAC0E95}" destId="{3F6523A6-9174-4611-8A8F-91A4DD6705E7}" srcOrd="2" destOrd="0" presId="urn:microsoft.com/office/officeart/2005/8/layout/vList2"/>
    <dgm:cxn modelId="{71FCCD8E-B16D-4620-8354-1A08D7540021}" type="presParOf" srcId="{8BF6D0DF-D9EF-410A-BB6C-F3B50DAC0E95}" destId="{35698889-AEBA-43F5-9E83-3473FA08B416}" srcOrd="3" destOrd="0" presId="urn:microsoft.com/office/officeart/2005/8/layout/vList2"/>
    <dgm:cxn modelId="{B12FB06A-6654-4B15-A123-0AFFC3630EF7}" type="presParOf" srcId="{8BF6D0DF-D9EF-410A-BB6C-F3B50DAC0E95}" destId="{2E927A39-6944-4764-B65B-DCD046B386ED}" srcOrd="4" destOrd="0" presId="urn:microsoft.com/office/officeart/2005/8/layout/vList2"/>
    <dgm:cxn modelId="{C6D99E01-BB56-4FED-914D-3ADF2D9B8AEA}" type="presParOf" srcId="{8BF6D0DF-D9EF-410A-BB6C-F3B50DAC0E95}" destId="{5E6D20D5-37E8-4B31-9882-484879E3A173}" srcOrd="5" destOrd="0" presId="urn:microsoft.com/office/officeart/2005/8/layout/vList2"/>
    <dgm:cxn modelId="{BAB35CFE-94A2-4EDF-BD94-355912807360}" type="presParOf" srcId="{8BF6D0DF-D9EF-410A-BB6C-F3B50DAC0E95}" destId="{2DF5172B-CC72-4431-8020-68330F865288}" srcOrd="6" destOrd="0" presId="urn:microsoft.com/office/officeart/2005/8/layout/vList2"/>
    <dgm:cxn modelId="{C608C1D5-DB46-4898-916D-3DCBD6F41BCE}" type="presParOf" srcId="{8BF6D0DF-D9EF-410A-BB6C-F3B50DAC0E95}" destId="{2E1ECAD0-40E5-40C6-8D98-45C8D8230B25}" srcOrd="7" destOrd="0" presId="urn:microsoft.com/office/officeart/2005/8/layout/vList2"/>
    <dgm:cxn modelId="{1531CBE8-D811-4AA0-8980-857E04336576}" type="presParOf" srcId="{8BF6D0DF-D9EF-410A-BB6C-F3B50DAC0E95}" destId="{671660C0-495B-42A2-88C0-E99617CF91F0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E3233-4DA1-4342-9799-A2CE46A1E94C}">
      <dsp:nvSpPr>
        <dsp:cNvPr id="0" name=""/>
        <dsp:cNvSpPr/>
      </dsp:nvSpPr>
      <dsp:spPr>
        <a:xfrm>
          <a:off x="336451" y="0"/>
          <a:ext cx="4968552" cy="49685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3CA83-4E42-48BC-B9C7-138F0A0B35D2}">
      <dsp:nvSpPr>
        <dsp:cNvPr id="0" name=""/>
        <dsp:cNvSpPr/>
      </dsp:nvSpPr>
      <dsp:spPr>
        <a:xfrm>
          <a:off x="2786235" y="210216"/>
          <a:ext cx="3229558" cy="11198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Завдання:</a:t>
          </a:r>
          <a:endParaRPr lang="ru-RU" sz="3200" kern="1200" dirty="0"/>
        </a:p>
      </dsp:txBody>
      <dsp:txXfrm>
        <a:off x="2840902" y="264883"/>
        <a:ext cx="3120224" cy="1010531"/>
      </dsp:txXfrm>
    </dsp:sp>
    <dsp:sp modelId="{88A52A90-5C5E-4F6B-8790-02B8A7544B52}">
      <dsp:nvSpPr>
        <dsp:cNvPr id="0" name=""/>
        <dsp:cNvSpPr/>
      </dsp:nvSpPr>
      <dsp:spPr>
        <a:xfrm>
          <a:off x="1358593" y="1759135"/>
          <a:ext cx="6153827" cy="25701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Підвищувати рівень усвідомленості дітей про шкідливий вплив на організм людини алкоголю, тютюну, наркотиків;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Заохочувати до здорового способу життя, спонукати до занять спортом, а також виховувати духовність у кожної особистості</a:t>
          </a:r>
          <a:endParaRPr lang="ru-RU" sz="1800" kern="1200" dirty="0"/>
        </a:p>
      </dsp:txBody>
      <dsp:txXfrm>
        <a:off x="1484057" y="1884599"/>
        <a:ext cx="5902899" cy="2319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5E413-977F-4C0E-9F05-CDFDCD201527}">
      <dsp:nvSpPr>
        <dsp:cNvPr id="0" name=""/>
        <dsp:cNvSpPr/>
      </dsp:nvSpPr>
      <dsp:spPr>
        <a:xfrm>
          <a:off x="0" y="137474"/>
          <a:ext cx="5111749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Хвороби дихальних шляхів і легенів, включаючи хронічний бронхіт, емфізему легенів, рак губи і горла, рак легенів;</a:t>
          </a:r>
          <a:endParaRPr lang="ru-RU" sz="1500" kern="1200" dirty="0"/>
        </a:p>
      </dsp:txBody>
      <dsp:txXfrm>
        <a:off x="40266" y="177740"/>
        <a:ext cx="5031217" cy="744318"/>
      </dsp:txXfrm>
    </dsp:sp>
    <dsp:sp modelId="{3F6523A6-9174-4611-8A8F-91A4DD6705E7}">
      <dsp:nvSpPr>
        <dsp:cNvPr id="0" name=""/>
        <dsp:cNvSpPr/>
      </dsp:nvSpPr>
      <dsp:spPr>
        <a:xfrm>
          <a:off x="0" y="1005524"/>
          <a:ext cx="5111749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Серцево-судинні захворювання, включаючи інфаркт і інсульт;</a:t>
          </a:r>
          <a:endParaRPr lang="ru-RU" sz="1500" kern="1200" dirty="0"/>
        </a:p>
      </dsp:txBody>
      <dsp:txXfrm>
        <a:off x="40266" y="1045790"/>
        <a:ext cx="5031217" cy="744318"/>
      </dsp:txXfrm>
    </dsp:sp>
    <dsp:sp modelId="{2E927A39-6944-4764-B65B-DCD046B386ED}">
      <dsp:nvSpPr>
        <dsp:cNvPr id="0" name=""/>
        <dsp:cNvSpPr/>
      </dsp:nvSpPr>
      <dsp:spPr>
        <a:xfrm>
          <a:off x="0" y="1873574"/>
          <a:ext cx="5111749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Хвороби системи травлення, включаючи виразку шлунку і дванадцятипалої кишки, рак підшлункової залози, рак нирок та сечового міхура;</a:t>
          </a:r>
          <a:endParaRPr lang="ru-RU" sz="1500" kern="1200" dirty="0"/>
        </a:p>
      </dsp:txBody>
      <dsp:txXfrm>
        <a:off x="40266" y="1913840"/>
        <a:ext cx="5031217" cy="744318"/>
      </dsp:txXfrm>
    </dsp:sp>
    <dsp:sp modelId="{2DF5172B-CC72-4431-8020-68330F865288}">
      <dsp:nvSpPr>
        <dsp:cNvPr id="0" name=""/>
        <dsp:cNvSpPr/>
      </dsp:nvSpPr>
      <dsp:spPr>
        <a:xfrm>
          <a:off x="0" y="2741625"/>
          <a:ext cx="5111749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smtClean="0"/>
            <a:t>Зниження функції чоловічої репродуктивної системи;</a:t>
          </a:r>
          <a:endParaRPr lang="ru-RU" sz="1500" b="1" kern="1200" dirty="0"/>
        </a:p>
      </dsp:txBody>
      <dsp:txXfrm>
        <a:off x="40266" y="2781891"/>
        <a:ext cx="5031217" cy="744318"/>
      </dsp:txXfrm>
    </dsp:sp>
    <dsp:sp modelId="{671660C0-495B-42A2-88C0-E99617CF91F0}">
      <dsp:nvSpPr>
        <dsp:cNvPr id="0" name=""/>
        <dsp:cNvSpPr/>
      </dsp:nvSpPr>
      <dsp:spPr>
        <a:xfrm>
          <a:off x="0" y="3552798"/>
          <a:ext cx="5111749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Рак молочної залози, і ще багато інших захворювань.</a:t>
          </a:r>
          <a:endParaRPr lang="ru-RU" sz="1500" b="1" kern="1200" dirty="0"/>
        </a:p>
      </dsp:txBody>
      <dsp:txXfrm>
        <a:off x="40266" y="3593064"/>
        <a:ext cx="5031217" cy="74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19477F-74C6-4AEC-A5D8-4312277D441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1E093D-E5A8-4733-9DF4-006857A6FB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ердце 3"/>
          <p:cNvSpPr/>
          <p:nvPr/>
        </p:nvSpPr>
        <p:spPr>
          <a:xfrm>
            <a:off x="1979712" y="836712"/>
            <a:ext cx="7056784" cy="56159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3936" y="1556792"/>
            <a:ext cx="5554488" cy="19075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Людина,  її життя і </a:t>
            </a:r>
            <a:r>
              <a:rPr lang="uk-UA" sz="3600" dirty="0" err="1" smtClean="0">
                <a:solidFill>
                  <a:srgbClr val="FFC000"/>
                </a:solidFill>
              </a:rPr>
              <a:t>здоровя</a:t>
            </a:r>
            <a:r>
              <a:rPr lang="uk-UA" sz="3600" dirty="0" smtClean="0">
                <a:solidFill>
                  <a:srgbClr val="FFC000"/>
                </a:solidFill>
              </a:rPr>
              <a:t> визначаються в Україні найвищою соціальною цінністю.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464324"/>
            <a:ext cx="4104456" cy="11888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uk-UA" dirty="0" smtClean="0">
              <a:solidFill>
                <a:srgbClr val="FFC000"/>
              </a:solidFill>
            </a:endParaRPr>
          </a:p>
          <a:p>
            <a:pPr algn="ctr"/>
            <a:endParaRPr lang="uk-UA" dirty="0">
              <a:solidFill>
                <a:srgbClr val="FFC000"/>
              </a:solidFill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</a:rPr>
              <a:t>Конституція України, ст. 3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G:\Відновлені\Картинки\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4256"/>
            <a:ext cx="2438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6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568952" cy="36004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Де вживання алкоголю залишає сліди?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020763"/>
            <a:ext cx="3312368" cy="5219700"/>
          </a:xfrm>
        </p:spPr>
        <p:txBody>
          <a:bodyPr/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</a:rPr>
              <a:t>Агресивна, нераціональна поведінка, насильство, депресія, нервозність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Часті простудні захворювання, зменшення захисних реакцій, ризик запалення легень</a:t>
            </a:r>
          </a:p>
          <a:p>
            <a:pPr algn="ctr"/>
            <a:r>
              <a:rPr lang="uk-UA" sz="1600" b="1" dirty="0" smtClean="0">
                <a:solidFill>
                  <a:srgbClr val="00B050"/>
                </a:solidFill>
              </a:rPr>
              <a:t>Цироз печінки</a:t>
            </a:r>
          </a:p>
          <a:p>
            <a:pPr algn="ctr"/>
            <a:r>
              <a:rPr lang="uk-UA" sz="1600" b="1" dirty="0" smtClean="0">
                <a:solidFill>
                  <a:srgbClr val="7030A0"/>
                </a:solidFill>
              </a:rPr>
              <a:t>Кровотечі, виразка шлунку, недоїдання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Тремтіння кінцівок рук, погіршення тактильних відчуттів</a:t>
            </a:r>
          </a:p>
          <a:p>
            <a:pPr algn="ctr"/>
            <a:endParaRPr lang="uk-UA" sz="1600" b="1" dirty="0">
              <a:solidFill>
                <a:srgbClr val="0070C0"/>
              </a:solidFill>
            </a:endParaRPr>
          </a:p>
          <a:p>
            <a:pPr algn="ctr"/>
            <a:endParaRPr lang="uk-UA" sz="16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1600" b="1" dirty="0" smtClean="0">
                <a:solidFill>
                  <a:srgbClr val="FFC000"/>
                </a:solidFill>
              </a:rPr>
              <a:t>Пронос, запалення підшлункової залози</a:t>
            </a:r>
          </a:p>
          <a:p>
            <a:pPr algn="ctr"/>
            <a:endParaRPr lang="uk-UA" sz="1600" b="1" dirty="0">
              <a:solidFill>
                <a:srgbClr val="0070C0"/>
              </a:solidFill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Погіршення ходи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924076" y="876300"/>
            <a:ext cx="2950467" cy="5372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Серйозна втрата </a:t>
            </a:r>
            <a:r>
              <a:rPr lang="uk-UA" sz="1600" b="1" dirty="0" err="1" smtClean="0">
                <a:solidFill>
                  <a:schemeClr val="bg2">
                    <a:lumMod val="50000"/>
                  </a:schemeClr>
                </a:solidFill>
              </a:rPr>
              <a:t>памяті</a:t>
            </a:r>
            <a:endParaRPr lang="uk-UA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r>
              <a:rPr lang="uk-UA" sz="1600" b="1" dirty="0" smtClean="0">
                <a:solidFill>
                  <a:srgbClr val="FF0000"/>
                </a:solidFill>
              </a:rPr>
              <a:t>Передчасне старіння характерний «ніс пияка»</a:t>
            </a:r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r>
              <a:rPr lang="uk-UA" sz="1600" b="1" dirty="0" smtClean="0">
                <a:solidFill>
                  <a:srgbClr val="92D050"/>
                </a:solidFill>
              </a:rPr>
              <a:t>Послаблення серцевих </a:t>
            </a:r>
            <a:r>
              <a:rPr lang="uk-UA" sz="1600" b="1" dirty="0" err="1" smtClean="0">
                <a:solidFill>
                  <a:srgbClr val="92D050"/>
                </a:solidFill>
              </a:rPr>
              <a:t>мязів</a:t>
            </a:r>
            <a:r>
              <a:rPr lang="uk-UA" sz="1600" b="1" dirty="0" smtClean="0">
                <a:solidFill>
                  <a:srgbClr val="92D050"/>
                </a:solidFill>
              </a:rPr>
              <a:t>, </a:t>
            </a:r>
            <a:r>
              <a:rPr lang="uk-UA" sz="1600" b="1" dirty="0" err="1" smtClean="0">
                <a:solidFill>
                  <a:srgbClr val="92D050"/>
                </a:solidFill>
              </a:rPr>
              <a:t>недокрівя</a:t>
            </a:r>
            <a:r>
              <a:rPr lang="uk-UA" sz="1600" b="1" dirty="0" smtClean="0">
                <a:solidFill>
                  <a:srgbClr val="92D050"/>
                </a:solidFill>
              </a:rPr>
              <a:t>, порушення зсідання крові</a:t>
            </a:r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Авітаміноз</a:t>
            </a:r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r>
              <a:rPr lang="uk-UA" sz="1600" b="1" dirty="0" smtClean="0">
                <a:solidFill>
                  <a:srgbClr val="7030A0"/>
                </a:solidFill>
              </a:rPr>
              <a:t>Болі у стопах, віднімаються пальці на ногах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020748" y="1005192"/>
            <a:ext cx="1874838" cy="5695950"/>
            <a:chOff x="2289" y="366"/>
            <a:chExt cx="1181" cy="3588"/>
          </a:xfrm>
        </p:grpSpPr>
        <p:pic>
          <p:nvPicPr>
            <p:cNvPr id="6" name="Picture 5" descr="~lwf00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" y="366"/>
              <a:ext cx="1181" cy="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699" y="3521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699" y="279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336" y="220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789" y="48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789" y="709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08" y="111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880" y="1298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25" y="1616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653" y="157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880" y="175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789" y="1888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 flipV="1">
            <a:off x="3491880" y="1236664"/>
            <a:ext cx="722139" cy="144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635896" y="2028827"/>
            <a:ext cx="864096" cy="1428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87824" y="2748756"/>
            <a:ext cx="1657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31840" y="3180556"/>
            <a:ext cx="1611221" cy="3130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9" idx="5"/>
          </p:cNvCxnSpPr>
          <p:nvPr/>
        </p:nvCxnSpPr>
        <p:spPr>
          <a:xfrm>
            <a:off x="3275856" y="3789040"/>
            <a:ext cx="942812" cy="258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275856" y="3645024"/>
            <a:ext cx="1683105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8" idx="4"/>
          </p:cNvCxnSpPr>
          <p:nvPr/>
        </p:nvCxnSpPr>
        <p:spPr>
          <a:xfrm flipV="1">
            <a:off x="3059832" y="5005693"/>
            <a:ext cx="1684023" cy="727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5174862" y="1005192"/>
            <a:ext cx="981314" cy="2563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1" idx="5"/>
          </p:cNvCxnSpPr>
          <p:nvPr/>
        </p:nvCxnSpPr>
        <p:spPr>
          <a:xfrm flipH="1" flipV="1">
            <a:off x="4937805" y="1673012"/>
            <a:ext cx="1218371" cy="998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3" idx="7"/>
          </p:cNvCxnSpPr>
          <p:nvPr/>
        </p:nvCxnSpPr>
        <p:spPr>
          <a:xfrm flipH="1" flipV="1">
            <a:off x="5082268" y="2505898"/>
            <a:ext cx="1217924" cy="2428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5174862" y="3134030"/>
            <a:ext cx="1629386" cy="359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958961" y="5445224"/>
            <a:ext cx="1485247" cy="5685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84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~lwf0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4514844" y="5949280"/>
            <a:ext cx="3873580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5004048" y="5085184"/>
            <a:ext cx="309634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3707904" y="4293096"/>
            <a:ext cx="5184576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5364088" y="3501008"/>
            <a:ext cx="201622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995936" y="1772815"/>
            <a:ext cx="4464496" cy="165618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8062664" cy="122413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стань черговою жертвою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Досвід паління та вживання алкоголю є стартовим майданчиком, першими кроками до наркотизації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461446" cy="50649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   </a:t>
            </a:r>
            <a:r>
              <a:rPr lang="uk-UA" sz="2400" b="1" dirty="0" smtClean="0"/>
              <a:t>Вживання наркотиків обумовлюються такими факторами</a:t>
            </a:r>
          </a:p>
          <a:p>
            <a:pPr marL="0" indent="0" algn="ctr">
              <a:buNone/>
            </a:pPr>
            <a:endParaRPr lang="uk-UA" sz="2400" b="1" dirty="0"/>
          </a:p>
          <a:p>
            <a:pPr marL="0" indent="0" algn="ctr">
              <a:buNone/>
            </a:pPr>
            <a:endParaRPr lang="uk-UA" sz="2400" b="1" dirty="0" smtClean="0"/>
          </a:p>
          <a:p>
            <a:pPr marL="0" indent="0" algn="ctr">
              <a:buNone/>
            </a:pPr>
            <a:r>
              <a:rPr lang="uk-UA" sz="2400" b="1" dirty="0" smtClean="0"/>
              <a:t>Цікавість</a:t>
            </a:r>
          </a:p>
          <a:p>
            <a:pPr marL="0" indent="0" algn="ctr">
              <a:buNone/>
            </a:pPr>
            <a:endParaRPr lang="uk-UA" sz="2400" b="1" dirty="0"/>
          </a:p>
          <a:p>
            <a:pPr marL="0" indent="0" algn="ctr">
              <a:buNone/>
            </a:pPr>
            <a:r>
              <a:rPr lang="uk-UA" sz="2400" b="1" dirty="0" smtClean="0"/>
              <a:t>Бажання отримати нові відчуття</a:t>
            </a:r>
          </a:p>
          <a:p>
            <a:pPr marL="0" indent="0" algn="ctr">
              <a:buNone/>
            </a:pPr>
            <a:endParaRPr lang="uk-UA" sz="2400" b="1" dirty="0"/>
          </a:p>
          <a:p>
            <a:pPr marL="0" indent="0" algn="ctr">
              <a:buNone/>
            </a:pPr>
            <a:r>
              <a:rPr lang="uk-UA" sz="2400" b="1" dirty="0" smtClean="0"/>
              <a:t>Приклад друзів</a:t>
            </a:r>
          </a:p>
          <a:p>
            <a:pPr marL="0" indent="0" algn="ctr">
              <a:buNone/>
            </a:pPr>
            <a:endParaRPr lang="uk-UA" sz="2400" b="1" dirty="0"/>
          </a:p>
          <a:p>
            <a:pPr marL="0" indent="0" algn="ctr">
              <a:buNone/>
            </a:pPr>
            <a:r>
              <a:rPr lang="uk-UA" sz="2400" b="1" dirty="0" smtClean="0"/>
              <a:t> Заманювання та навіть примушення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6290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Відновлені\Картинки\944518673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6680" cy="100811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Міфи про наркотики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prstTxWarp prst="textPlain">
              <a:avLst/>
            </a:prstTxWarp>
            <a:normAutofit fontScale="92500" lnSpcReduction="10000"/>
          </a:bodyPr>
          <a:lstStyle/>
          <a:p>
            <a:pPr algn="ctr"/>
            <a:r>
              <a:rPr lang="uk-UA" dirty="0" smtClean="0"/>
              <a:t>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Легкі наркотики нешкідливі </a:t>
            </a:r>
          </a:p>
          <a:p>
            <a:pPr algn="ctr"/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2000" dirty="0" smtClean="0"/>
          </a:p>
          <a:p>
            <a:pPr marL="285750" indent="-285750" algn="ctr">
              <a:buFontTx/>
              <a:buChar char="-"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 один раз спробую наркотик, зі мною нічого не станеться</a:t>
            </a:r>
          </a:p>
          <a:p>
            <a:pPr marL="285750" indent="-285750" algn="ctr">
              <a:buFontTx/>
              <a:buChar char="-"/>
            </a:pPr>
            <a:endParaRPr lang="uk-UA" sz="2000" dirty="0"/>
          </a:p>
          <a:p>
            <a:pPr marL="285750" indent="-285750" algn="ctr">
              <a:buFontTx/>
              <a:buChar char="-"/>
            </a:pPr>
            <a:endParaRPr lang="uk-UA" sz="2000" dirty="0" smtClean="0"/>
          </a:p>
          <a:p>
            <a:pPr marL="285750" indent="-285750" algn="ctr">
              <a:buFontTx/>
              <a:buChar char="-"/>
            </a:pPr>
            <a:endParaRPr lang="uk-UA" sz="2000" dirty="0"/>
          </a:p>
          <a:p>
            <a:pPr marL="285750" indent="-285750" algn="ctr">
              <a:buFontTx/>
              <a:buChar char="-"/>
            </a:pPr>
            <a:endParaRPr lang="uk-UA" sz="2000" dirty="0" smtClean="0"/>
          </a:p>
          <a:p>
            <a:pPr algn="ctr"/>
            <a:r>
              <a:rPr lang="uk-UA" sz="2000" dirty="0"/>
              <a:t>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зможу контролювати вживання наркотику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499992" y="1052736"/>
            <a:ext cx="4464496" cy="5195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Наркотики не поділяються  </a:t>
            </a:r>
          </a:p>
          <a:p>
            <a:pPr marL="0" indent="0" algn="ctr">
              <a:buNone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на шкідливі та  нешкідливі, </a:t>
            </a:r>
          </a:p>
          <a:p>
            <a:pPr marL="0" indent="0" algn="ctr"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 легкі та важкі. Всі мають </a:t>
            </a:r>
          </a:p>
          <a:p>
            <a:pPr marL="0" indent="0" algn="ctr"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негативні наслідки  та небезпечні</a:t>
            </a:r>
          </a:p>
          <a:p>
            <a:pPr marL="0" indent="0" algn="ctr">
              <a:buNone/>
            </a:pPr>
            <a:endParaRPr lang="uk-UA" sz="2000" dirty="0" smtClean="0"/>
          </a:p>
          <a:p>
            <a:pPr marL="0" indent="0" algn="ctr"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 одноразове вживання наркотику надзвичайно небезпечне може привести до важких проблем та навіть до смерті</a:t>
            </a:r>
          </a:p>
          <a:p>
            <a:pPr marL="0" indent="0" algn="ctr">
              <a:buNone/>
            </a:pPr>
            <a:endParaRPr lang="uk-UA" sz="2000" dirty="0"/>
          </a:p>
          <a:p>
            <a:pPr marL="0" indent="0" algn="ctr"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 ілюзія. Рано чи пізно наступить момент коли усі вчинки та інтереси будуть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повязані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тільки зі споживанням наркотику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34724" y="1654486"/>
            <a:ext cx="12812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3186106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751283">
            <a:off x="3179480" y="5373073"/>
            <a:ext cx="15020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30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ідновлені\Картинки\204x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2" y="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22413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Народна мудрість говорить: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«Здоров'я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маємо – не дбаємо, а втративши плачемо»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Дізнавшись всю правду про шкідливі звички та їх вплив на організм людини, ми вирішили для себе нізащо не піддаватись поганому впливу і вести тільки здоровий спосіб життя.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G:\Таня Аб\27042013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0368"/>
            <a:ext cx="3816424" cy="2193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Таня Аб\P5160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53" y="3933055"/>
            <a:ext cx="3744418" cy="280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22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44816" cy="936104"/>
          </a:xfrm>
        </p:spPr>
        <p:txBody>
          <a:bodyPr/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 шкідливі звички, тільки жартуємо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Таня Аб\Фото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52235" y="-331958"/>
            <a:ext cx="5439531" cy="8640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40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484784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Вихователі родинної групи «Сніжинка» намагаються спрямувати своїх вихованців  у правильному напрямку через виховні бесіди, круглі столи, популяризуємо здоровий спосіб життя, виховуємо духовність,  почуття доброти, милосердя.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Відновлені\Таня фото\P227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5" y="1556792"/>
            <a:ext cx="3766657" cy="2824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Таня Аб\P429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0643"/>
            <a:ext cx="3538117" cy="2859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Таня Аб\Фото0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86730"/>
            <a:ext cx="2808312" cy="3745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26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ідновлені\Картинки\WPA3T8CA65AZZ9CAYJP47FCAZ5VK9QCA560VTHCATO3II3CALYD334CAGIW5F6CAGIVW4CCAZ14AK1CAI3OMUGCA188VYKCAUFSZDECAUJVHKXCAEGCAM3CAH41YV3CA5A4DHKCAM2NFMLCAKOV6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3" y="59334"/>
            <a:ext cx="9144000" cy="6833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251133" y="991702"/>
            <a:ext cx="3888432" cy="4536504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90656" cy="1008112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Наш девіз: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980728"/>
            <a:ext cx="2736304" cy="44644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/>
              <a:t> </a:t>
            </a:r>
            <a:r>
              <a:rPr lang="uk-UA" sz="2400" b="1" dirty="0" smtClean="0"/>
              <a:t>Здорова молодь нації надія,</a:t>
            </a:r>
          </a:p>
          <a:p>
            <a:pPr algn="ctr"/>
            <a:r>
              <a:rPr lang="uk-UA" sz="2400" b="1" dirty="0" smtClean="0"/>
              <a:t>Єднає всіх нас спільна й добра мрія.</a:t>
            </a:r>
          </a:p>
          <a:p>
            <a:pPr algn="ctr"/>
            <a:r>
              <a:rPr lang="uk-UA" sz="2400" b="1" dirty="0"/>
              <a:t> </a:t>
            </a:r>
            <a:r>
              <a:rPr lang="uk-UA" sz="2400" b="1" dirty="0" smtClean="0"/>
              <a:t>В твоїх руках </a:t>
            </a:r>
            <a:r>
              <a:rPr lang="uk-UA" sz="2400" b="1" dirty="0" smtClean="0"/>
              <a:t>здоров'я </a:t>
            </a:r>
            <a:r>
              <a:rPr lang="uk-UA" sz="2400" b="1" dirty="0" smtClean="0"/>
              <a:t>і життя, </a:t>
            </a:r>
          </a:p>
          <a:p>
            <a:pPr algn="ctr"/>
            <a:r>
              <a:rPr lang="uk-UA" sz="2400" b="1" dirty="0" smtClean="0"/>
              <a:t>Тож бережи себе для майбуття.</a:t>
            </a:r>
          </a:p>
          <a:p>
            <a:pPr algn="ctr"/>
            <a:endParaRPr lang="uk-UA" sz="2400" b="1" dirty="0"/>
          </a:p>
          <a:p>
            <a:pPr algn="ctr"/>
            <a:r>
              <a:rPr lang="uk-UA" sz="2400" b="1" dirty="0" smtClean="0"/>
              <a:t> Росисті ранки нам дарують мрію,</a:t>
            </a:r>
          </a:p>
          <a:p>
            <a:pPr algn="ctr"/>
            <a:r>
              <a:rPr lang="uk-UA" sz="2400" b="1" dirty="0" err="1" smtClean="0"/>
              <a:t>Плекаєм</a:t>
            </a:r>
            <a:r>
              <a:rPr lang="uk-UA" sz="2400" b="1" dirty="0" smtClean="0"/>
              <a:t> в серці радісну надію,</a:t>
            </a:r>
          </a:p>
          <a:p>
            <a:pPr algn="ctr"/>
            <a:r>
              <a:rPr lang="uk-UA" sz="2400" b="1" dirty="0" smtClean="0"/>
              <a:t>Що </a:t>
            </a:r>
            <a:r>
              <a:rPr lang="uk-UA" sz="2400" b="1" dirty="0" err="1" smtClean="0"/>
              <a:t>зможем</a:t>
            </a:r>
            <a:r>
              <a:rPr lang="uk-UA" sz="2400" b="1" dirty="0" smtClean="0"/>
              <a:t> світ змінити для добра,</a:t>
            </a:r>
          </a:p>
          <a:p>
            <a:pPr algn="ctr"/>
            <a:r>
              <a:rPr lang="uk-UA" sz="2400" b="1" dirty="0"/>
              <a:t> </a:t>
            </a:r>
            <a:r>
              <a:rPr lang="uk-UA" sz="2400" b="1" dirty="0" smtClean="0"/>
              <a:t> шкідливим звичкам – «Ні!»</a:t>
            </a:r>
          </a:p>
          <a:p>
            <a:pPr algn="ctr"/>
            <a:r>
              <a:rPr lang="uk-UA" sz="2400" b="1" dirty="0"/>
              <a:t> </a:t>
            </a:r>
            <a:r>
              <a:rPr lang="uk-UA" sz="2400" b="1" dirty="0" err="1" smtClean="0"/>
              <a:t>сказать</a:t>
            </a:r>
            <a:r>
              <a:rPr lang="uk-UA" sz="2400" b="1" dirty="0" smtClean="0"/>
              <a:t> пора.</a:t>
            </a:r>
            <a:endParaRPr lang="ru-RU" sz="2400" b="1" dirty="0"/>
          </a:p>
        </p:txBody>
      </p:sp>
      <p:pic>
        <p:nvPicPr>
          <p:cNvPr id="5123" name="Picture 3" descr="G:\Таня Аб\P5160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63353"/>
            <a:ext cx="4834880" cy="3626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64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Відновлені\Картинки\448b404cfa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2"/>
            <a:ext cx="9144000" cy="6837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Проект підготували: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Вихователь:</a:t>
            </a:r>
          </a:p>
          <a:p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Бубряк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Т. І.</a:t>
            </a:r>
          </a:p>
          <a:p>
            <a:pPr marL="0" indent="0">
              <a:buNone/>
            </a:pP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Вихованці родинної групи «Сніжинка».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Відновлені\Картинки\каув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4" y="3027762"/>
            <a:ext cx="7895005" cy="328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C00000"/>
                </a:solidFill>
              </a:rPr>
              <a:t>       Проект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FF0000"/>
                </a:solidFill>
              </a:rPr>
              <a:t>« Пропаганда здорового способу життя»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8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67544" y="404664"/>
            <a:ext cx="2664296" cy="17064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9107749">
            <a:off x="3207979" y="3905877"/>
            <a:ext cx="1724507" cy="1802303"/>
          </a:xfrm>
          <a:prstGeom prst="teardrop">
            <a:avLst>
              <a:gd name="adj" fmla="val 104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969522">
            <a:off x="1320695" y="3488213"/>
            <a:ext cx="1716483" cy="1738801"/>
          </a:xfrm>
          <a:prstGeom prst="teardrop">
            <a:avLst>
              <a:gd name="adj" fmla="val 119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8961921">
            <a:off x="2493685" y="1893722"/>
            <a:ext cx="1852374" cy="1813569"/>
          </a:xfrm>
          <a:prstGeom prst="teardrop">
            <a:avLst>
              <a:gd name="adj" fmla="val 1166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8708704">
            <a:off x="144504" y="2265479"/>
            <a:ext cx="1581742" cy="158008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Капля 11"/>
          <p:cNvSpPr/>
          <p:nvPr/>
        </p:nvSpPr>
        <p:spPr>
          <a:xfrm rot="18983419">
            <a:off x="174817" y="4935622"/>
            <a:ext cx="1730679" cy="1735622"/>
          </a:xfrm>
          <a:prstGeom prst="teardrop">
            <a:avLst>
              <a:gd name="adj" fmla="val 118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266429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solidFill>
                  <a:schemeClr val="bg1"/>
                </a:solidFill>
              </a:rPr>
              <a:t>Мета проекту: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5688632" cy="4896544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                                                           </a:t>
            </a:r>
            <a:r>
              <a:rPr lang="uk-UA" sz="1400" dirty="0" smtClean="0">
                <a:solidFill>
                  <a:schemeClr val="bg1"/>
                </a:solidFill>
              </a:rPr>
              <a:t>Ознайомити дітей         </a:t>
            </a:r>
          </a:p>
          <a:p>
            <a:r>
              <a:rPr lang="uk-UA" sz="1400" dirty="0"/>
              <a:t> </a:t>
            </a:r>
            <a:r>
              <a:rPr lang="uk-UA" sz="1400" dirty="0" smtClean="0"/>
              <a:t>    </a:t>
            </a:r>
            <a:r>
              <a:rPr lang="uk-UA" sz="1400" dirty="0" smtClean="0">
                <a:solidFill>
                  <a:schemeClr val="bg1"/>
                </a:solidFill>
              </a:rPr>
              <a:t>Формувати у                               з негативними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Підростаючого                        наслідками вживання 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покоління уявлення               наркотиків, алкоголю,</a:t>
            </a:r>
          </a:p>
          <a:p>
            <a:r>
              <a:rPr lang="uk-UA" sz="1400" dirty="0">
                <a:solidFill>
                  <a:schemeClr val="bg1"/>
                </a:solidFill>
              </a:rPr>
              <a:t>п</a:t>
            </a:r>
            <a:r>
              <a:rPr lang="uk-UA" sz="1400" dirty="0" smtClean="0">
                <a:solidFill>
                  <a:schemeClr val="bg1"/>
                </a:solidFill>
              </a:rPr>
              <a:t>ро здоровий                                      тютюну.</a:t>
            </a:r>
          </a:p>
          <a:p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   спосіб життя            Показати</a:t>
            </a:r>
          </a:p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                            негативний                                   </a:t>
            </a:r>
          </a:p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                       вплив алкоголю,          </a:t>
            </a:r>
          </a:p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                    нікотину та наркотиків            </a:t>
            </a:r>
            <a:r>
              <a:rPr lang="uk-UA" sz="1400" dirty="0" smtClean="0">
                <a:solidFill>
                  <a:schemeClr val="bg1"/>
                </a:solidFill>
              </a:rPr>
              <a:t>Сприяти         </a:t>
            </a:r>
          </a:p>
          <a:p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                        на організм людини.       Попередженню</a:t>
            </a:r>
          </a:p>
          <a:p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                                                                          шкідливих</a:t>
            </a:r>
          </a:p>
          <a:p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                                                                             звичок.</a:t>
            </a:r>
          </a:p>
          <a:p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    </a:t>
            </a:r>
            <a:r>
              <a:rPr lang="uk-UA" sz="1600" dirty="0" smtClean="0">
                <a:solidFill>
                  <a:schemeClr val="bg1"/>
                </a:solidFill>
              </a:rPr>
              <a:t>Виховувати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   відповідальне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    ставлення  до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    свого </a:t>
            </a:r>
            <a:r>
              <a:rPr lang="uk-UA" sz="1600" dirty="0" err="1" smtClean="0">
                <a:solidFill>
                  <a:schemeClr val="bg1"/>
                </a:solidFill>
              </a:rPr>
              <a:t>здоровя</a:t>
            </a:r>
            <a:r>
              <a:rPr lang="uk-UA" sz="1600" dirty="0" smtClean="0">
                <a:solidFill>
                  <a:schemeClr val="bg1"/>
                </a:solidFill>
              </a:rPr>
              <a:t>.     </a:t>
            </a:r>
            <a:r>
              <a:rPr lang="uk-UA" sz="1400" dirty="0" smtClean="0">
                <a:solidFill>
                  <a:schemeClr val="bg1"/>
                </a:solidFill>
              </a:rPr>
              <a:t>              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 rot="420000">
            <a:off x="4146308" y="608382"/>
            <a:ext cx="4617720" cy="3931920"/>
          </a:xfrm>
        </p:spPr>
      </p:sp>
      <p:pic>
        <p:nvPicPr>
          <p:cNvPr id="3075" name="Picture 3" descr="G:\Відновлені\Картинки\NJGteAf55x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332">
            <a:off x="4269720" y="415271"/>
            <a:ext cx="4462185" cy="3587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92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ідновлені\Картинки\1354706813_32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" y="-1828"/>
            <a:ext cx="9145074" cy="6859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2771800" y="1700808"/>
            <a:ext cx="2952328" cy="1224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514352"/>
            <a:ext cx="7416824" cy="97043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Тип проекту: </a:t>
            </a:r>
            <a:r>
              <a:rPr lang="ru-RU" sz="3600" b="1" dirty="0" err="1" smtClean="0">
                <a:solidFill>
                  <a:srgbClr val="0070C0"/>
                </a:solidFill>
              </a:rPr>
              <a:t>навчально</a:t>
            </a:r>
            <a:r>
              <a:rPr lang="ru-RU" sz="3600" b="1" dirty="0" smtClean="0">
                <a:solidFill>
                  <a:srgbClr val="0070C0"/>
                </a:solidFill>
              </a:rPr>
              <a:t> - </a:t>
            </a:r>
            <a:r>
              <a:rPr lang="ru-RU" sz="3600" b="1" dirty="0" err="1" smtClean="0">
                <a:solidFill>
                  <a:srgbClr val="0070C0"/>
                </a:solidFill>
              </a:rPr>
              <a:t>виховний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1628800"/>
            <a:ext cx="8062664" cy="4619600"/>
          </a:xfrm>
        </p:spPr>
        <p:txBody>
          <a:bodyPr/>
          <a:lstStyle/>
          <a:p>
            <a:r>
              <a:rPr lang="uk-UA" dirty="0" smtClean="0"/>
              <a:t>                                                  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370991537"/>
              </p:ext>
            </p:extLst>
          </p:nvPr>
        </p:nvGraphicFramePr>
        <p:xfrm>
          <a:off x="1260703" y="1726640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1266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1268760"/>
            <a:ext cx="273630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Головним скарбом життя є </a:t>
            </a:r>
            <a:r>
              <a:rPr lang="uk-UA" b="1" dirty="0" smtClean="0">
                <a:solidFill>
                  <a:srgbClr val="FF0000"/>
                </a:solidFill>
              </a:rPr>
              <a:t>здоров'я, </a:t>
            </a:r>
            <a:r>
              <a:rPr lang="uk-UA" b="1" dirty="0" smtClean="0">
                <a:solidFill>
                  <a:srgbClr val="FF0000"/>
                </a:solidFill>
              </a:rPr>
              <a:t>і щоб його зберегти, треба багато знати…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                                                   (</a:t>
            </a:r>
            <a:r>
              <a:rPr lang="uk-UA" dirty="0" err="1" smtClean="0">
                <a:solidFill>
                  <a:srgbClr val="0070C0"/>
                </a:solidFill>
              </a:rPr>
              <a:t>Авіценне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340768"/>
            <a:ext cx="2808312" cy="4907632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Щоб отримати якнайбільше інформації, щодо теми проекту, ми розділились на підгрупи і кожна підгрупа отримала завдання. Так ми дізналися багато цікавого і нового.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Таня Аб\P516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3024336" cy="255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Таня Аб\P416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71" y="1597666"/>
            <a:ext cx="3267075" cy="2450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Таня Аб\P516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74" y="2852936"/>
            <a:ext cx="3549313" cy="236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Таня Аб\Фото0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984" y="3388574"/>
            <a:ext cx="2901906" cy="3869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40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1560" y="4653136"/>
            <a:ext cx="2808312" cy="1872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Дізнатися більше про шкідливі звички та їх вплив на організм людини, ми вирішили після перегляду презентації «Здоровий спосіб життя.»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ctr"/>
            <a:endParaRPr lang="uk-UA" sz="2000" dirty="0" smtClean="0">
              <a:solidFill>
                <a:srgbClr val="FF0000"/>
              </a:solidFill>
            </a:endParaRPr>
          </a:p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Тепер ми знаємо, що найбільшими ворогами людини є алкоголь, тютюн та наркотики.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Таня Аб\P42904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38" y="3212976"/>
            <a:ext cx="4512503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Таня Аб\P4290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4212468" cy="3159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28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Відновлені\Картинки\4_тижд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01"/>
            <a:ext cx="9149653" cy="6949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6012160" y="4170228"/>
            <a:ext cx="2880320" cy="1567048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868144" y="1484784"/>
            <a:ext cx="2880320" cy="1296144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635896" y="1484784"/>
            <a:ext cx="1800200" cy="1086412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11560" y="5085184"/>
            <a:ext cx="2808312" cy="1524752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547664" y="3297568"/>
            <a:ext cx="2520280" cy="165618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827584" y="1844824"/>
            <a:ext cx="2520280" cy="14527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14352"/>
            <a:ext cx="5256584" cy="1162050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Що таке здоровий спосіб життя?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700808"/>
            <a:ext cx="2806080" cy="4547592"/>
          </a:xfrm>
        </p:spPr>
        <p:txBody>
          <a:bodyPr/>
          <a:lstStyle/>
          <a:p>
            <a:pPr algn="ctr"/>
            <a:endParaRPr lang="uk-UA" dirty="0" smtClean="0">
              <a:solidFill>
                <a:srgbClr val="FFFF00"/>
              </a:solidFill>
            </a:endParaRPr>
          </a:p>
          <a:p>
            <a:pPr algn="ctr"/>
            <a:endParaRPr lang="uk-UA" dirty="0">
              <a:solidFill>
                <a:srgbClr val="FFFF00"/>
              </a:solidFill>
            </a:endParaRPr>
          </a:p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Оптимальний режим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навчання, роботи чи             </a:t>
            </a:r>
          </a:p>
          <a:p>
            <a:pPr algn="ctr"/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     відпочинку</a:t>
            </a:r>
          </a:p>
          <a:p>
            <a:pPr algn="ctr"/>
            <a:endParaRPr lang="uk-UA" dirty="0">
              <a:solidFill>
                <a:srgbClr val="FFFF00"/>
              </a:solidFill>
            </a:endParaRPr>
          </a:p>
          <a:p>
            <a:pPr algn="ctr"/>
            <a:endParaRPr lang="uk-UA" dirty="0" smtClean="0">
              <a:solidFill>
                <a:srgbClr val="FFFF00"/>
              </a:solidFill>
            </a:endParaRPr>
          </a:p>
          <a:p>
            <a:pPr algn="ctr"/>
            <a:endParaRPr lang="uk-UA" dirty="0" smtClean="0">
              <a:solidFill>
                <a:srgbClr val="FFFF00"/>
              </a:solidFill>
            </a:endParaRP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        </a:t>
            </a:r>
            <a:r>
              <a:rPr lang="uk-UA" sz="1600" b="1" dirty="0" smtClean="0">
                <a:solidFill>
                  <a:srgbClr val="FFFF00"/>
                </a:solidFill>
              </a:rPr>
              <a:t>Збалансоване</a:t>
            </a:r>
          </a:p>
          <a:p>
            <a:pPr algn="ctr"/>
            <a:r>
              <a:rPr lang="uk-UA" sz="1600" b="1" dirty="0" smtClean="0">
                <a:solidFill>
                  <a:srgbClr val="FFFF00"/>
                </a:solidFill>
              </a:rPr>
              <a:t>                        харчування</a:t>
            </a:r>
          </a:p>
          <a:p>
            <a:pPr algn="ctr"/>
            <a:endParaRPr lang="uk-UA" sz="1600" dirty="0" smtClean="0">
              <a:solidFill>
                <a:srgbClr val="FFFF00"/>
              </a:solidFill>
            </a:endParaRPr>
          </a:p>
          <a:p>
            <a:pPr algn="ctr"/>
            <a:endParaRPr lang="uk-UA" sz="1600" dirty="0">
              <a:solidFill>
                <a:srgbClr val="FFFF00"/>
              </a:solidFill>
            </a:endParaRPr>
          </a:p>
          <a:p>
            <a:pPr algn="ctr"/>
            <a:endParaRPr lang="uk-UA" sz="1600" dirty="0" smtClean="0">
              <a:solidFill>
                <a:srgbClr val="FFFF00"/>
              </a:solidFill>
            </a:endParaRPr>
          </a:p>
          <a:p>
            <a:pPr algn="ctr"/>
            <a:endParaRPr lang="uk-UA" sz="1600" dirty="0">
              <a:solidFill>
                <a:srgbClr val="FFFF00"/>
              </a:solidFill>
            </a:endParaRP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Достатня рухова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активність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  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FFC000"/>
                </a:solidFill>
              </a:rPr>
              <a:t> </a:t>
            </a:r>
            <a:r>
              <a:rPr lang="uk-UA" sz="1800" b="1" dirty="0" smtClean="0">
                <a:solidFill>
                  <a:srgbClr val="FFC000"/>
                </a:solidFill>
              </a:rPr>
              <a:t>Загартування   </a:t>
            </a:r>
            <a:r>
              <a:rPr lang="uk-UA" sz="1800" dirty="0" smtClean="0">
                <a:solidFill>
                  <a:srgbClr val="FFC000"/>
                </a:solidFill>
              </a:rPr>
              <a:t>           </a:t>
            </a:r>
            <a:r>
              <a:rPr lang="uk-UA" sz="1800" b="1" dirty="0" smtClean="0">
                <a:solidFill>
                  <a:srgbClr val="FF0000"/>
                </a:solidFill>
              </a:rPr>
              <a:t>Дотримання правил </a:t>
            </a:r>
          </a:p>
          <a:p>
            <a:pPr marL="0" indent="0">
              <a:buNone/>
            </a:pPr>
            <a:r>
              <a:rPr lang="uk-UA" sz="1800" b="1" dirty="0">
                <a:solidFill>
                  <a:srgbClr val="FF0000"/>
                </a:solidFill>
              </a:rPr>
              <a:t> </a:t>
            </a:r>
            <a:r>
              <a:rPr lang="uk-UA" sz="1800" b="1" dirty="0" smtClean="0">
                <a:solidFill>
                  <a:srgbClr val="FF0000"/>
                </a:solidFill>
              </a:rPr>
              <a:t>                                          особистої гігієни</a:t>
            </a:r>
          </a:p>
          <a:p>
            <a:pPr marL="0" indent="0">
              <a:buNone/>
            </a:pPr>
            <a:endParaRPr lang="uk-UA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1800" b="1" dirty="0">
                <a:solidFill>
                  <a:srgbClr val="FF0000"/>
                </a:solidFill>
              </a:rPr>
              <a:t> </a:t>
            </a:r>
            <a:r>
              <a:rPr lang="uk-UA" sz="18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uk-UA" sz="1800" b="1" dirty="0" smtClean="0">
                <a:solidFill>
                  <a:schemeClr val="bg1"/>
                </a:solidFill>
              </a:rPr>
              <a:t>Відсутність згубних </a:t>
            </a:r>
          </a:p>
          <a:p>
            <a:pPr marL="0" indent="0">
              <a:buNone/>
            </a:pPr>
            <a:r>
              <a:rPr lang="uk-UA" sz="1800" b="1" dirty="0">
                <a:solidFill>
                  <a:schemeClr val="bg1"/>
                </a:solidFill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</a:rPr>
              <a:t>                                                               звичок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6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ідновлені\Картинки\images3ц5к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84" y="0"/>
            <a:ext cx="9275195" cy="690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3988112" y="3906764"/>
            <a:ext cx="3680231" cy="4846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3619082" y="3209459"/>
            <a:ext cx="5201389" cy="4846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287308" y="5854620"/>
            <a:ext cx="3924652" cy="52670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274536" y="5157192"/>
            <a:ext cx="3865415" cy="4846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467543" y="4410820"/>
            <a:ext cx="3332251" cy="4846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467544" y="3789040"/>
            <a:ext cx="3332251" cy="4846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521374" y="2708920"/>
            <a:ext cx="1394441" cy="1008112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1" y="1124744"/>
            <a:ext cx="4575932" cy="1584176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74537" y="198789"/>
            <a:ext cx="3600400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744416" cy="115212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4537" y="198789"/>
            <a:ext cx="3721399" cy="6326555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                    </a:t>
            </a:r>
          </a:p>
          <a:p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    Правда про куріння</a:t>
            </a:r>
          </a:p>
          <a:p>
            <a:endParaRPr lang="uk-UA" sz="2000" dirty="0">
              <a:solidFill>
                <a:schemeClr val="bg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uk-UA" b="1" dirty="0" smtClean="0">
                <a:solidFill>
                  <a:srgbClr val="FF0000"/>
                </a:solidFill>
              </a:rPr>
              <a:t>У тютюновому димі однієї сигарети міститься понад 4000 різних хімічних сполук: деякі з них отруйні, деякі викликають рак.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Отруйні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Нікотин ( швидкодіючий наркотик, викликає залежність)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Смола ( клейка речовина, осідає в легенях)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Ацетон( ним зазвичай змивають лак для нігтів)</a:t>
            </a: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Амоній( його застосовують для чищення одягу в хімчистці)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sz="1600" dirty="0" smtClean="0">
                <a:solidFill>
                  <a:srgbClr val="FF0000"/>
                </a:solidFill>
              </a:rPr>
              <a:t>Бензин (пальне яким заправляють автомобілі, може викликати рак)</a:t>
            </a:r>
          </a:p>
          <a:p>
            <a:pPr marL="0" indent="0">
              <a:buNone/>
            </a:pPr>
            <a:r>
              <a:rPr lang="uk-UA" sz="1600" dirty="0">
                <a:solidFill>
                  <a:srgbClr val="FF0000"/>
                </a:solidFill>
              </a:rPr>
              <a:t> </a:t>
            </a:r>
            <a:r>
              <a:rPr lang="uk-UA" sz="1600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uk-UA" sz="1600" dirty="0">
                <a:solidFill>
                  <a:srgbClr val="FF0000"/>
                </a:solidFill>
              </a:rPr>
              <a:t> </a:t>
            </a:r>
            <a:r>
              <a:rPr lang="uk-UA" sz="1600" dirty="0" smtClean="0">
                <a:solidFill>
                  <a:srgbClr val="FF0000"/>
                </a:solidFill>
              </a:rPr>
              <a:t>      Формальдегід( може викликати рак)</a:t>
            </a:r>
            <a:endParaRPr lang="uk-UA" sz="1600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475656" y="548680"/>
            <a:ext cx="45719" cy="72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8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низ 6"/>
          <p:cNvSpPr/>
          <p:nvPr/>
        </p:nvSpPr>
        <p:spPr>
          <a:xfrm>
            <a:off x="1187624" y="764704"/>
            <a:ext cx="7128792" cy="1058416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323528" y="2492896"/>
            <a:ext cx="3096344" cy="1872208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97043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Що відбувається в результаті тривалого куріння: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852936"/>
            <a:ext cx="2592288" cy="1584176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>
                <a:solidFill>
                  <a:srgbClr val="7030A0"/>
                </a:solidFill>
              </a:rPr>
              <a:t>Підвищується ризик розвитку захворювань і може бути причиною передчасної смерті</a:t>
            </a:r>
            <a:endParaRPr lang="ru-RU" sz="1800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928695977"/>
              </p:ext>
            </p:extLst>
          </p:nvPr>
        </p:nvGraphicFramePr>
        <p:xfrm>
          <a:off x="3563888" y="1916832"/>
          <a:ext cx="51117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:\Відновлені\Картинки\Обираємо-житт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5"/>
            <a:ext cx="3877254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79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768</Words>
  <Application>Microsoft Office PowerPoint</Application>
  <PresentationFormat>Экран (4:3)</PresentationFormat>
  <Paragraphs>183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Людина,  її життя і здоровя визначаються в Україні найвищою соціальною цінністю.</vt:lpstr>
      <vt:lpstr>       Проект</vt:lpstr>
      <vt:lpstr>     Мета проекту:</vt:lpstr>
      <vt:lpstr>  Тип проекту: навчально - виховний </vt:lpstr>
      <vt:lpstr> Головним скарбом життя є здоров'я, і щоб його зберегти, треба багато знати…                                                        (Авіценне)</vt:lpstr>
      <vt:lpstr> Дізнатися більше про шкідливі звички та їх вплив на організм людини, ми вирішили після перегляду презентації «Здоровий спосіб життя.»</vt:lpstr>
      <vt:lpstr> Що таке здоровий спосіб життя?</vt:lpstr>
      <vt:lpstr> </vt:lpstr>
      <vt:lpstr>Що відбувається в результаті тривалого куріння:</vt:lpstr>
      <vt:lpstr>Де вживання алкоголю залишає сліди?</vt:lpstr>
      <vt:lpstr>Не стань черговою жертвою</vt:lpstr>
      <vt:lpstr>Міфи про наркотики</vt:lpstr>
      <vt:lpstr>Народна мудрість говорить: «Здоров'я маємо – не дбаємо, а втративши плачемо»</vt:lpstr>
      <vt:lpstr>Про шкідливі звички, тільки жартуємо</vt:lpstr>
      <vt:lpstr>Вихователі родинної групи «Сніжинка» намагаються спрямувати своїх вихованців  у правильному напрямку через виховні бесіди, круглі столи, популяризуємо здоровий спосіб життя, виховуємо духовність,  почуття доброти, милосердя.  </vt:lpstr>
      <vt:lpstr>Наш девіз:</vt:lpstr>
      <vt:lpstr> Проект підготували: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Andriana Perevuznik</cp:lastModifiedBy>
  <cp:revision>62</cp:revision>
  <dcterms:created xsi:type="dcterms:W3CDTF">2013-05-29T10:29:25Z</dcterms:created>
  <dcterms:modified xsi:type="dcterms:W3CDTF">2019-03-17T13:46:22Z</dcterms:modified>
</cp:coreProperties>
</file>