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84" r:id="rId3"/>
    <p:sldId id="286" r:id="rId4"/>
    <p:sldId id="289" r:id="rId5"/>
    <p:sldId id="287" r:id="rId6"/>
    <p:sldId id="291" r:id="rId7"/>
    <p:sldId id="292" r:id="rId8"/>
    <p:sldId id="293" r:id="rId9"/>
    <p:sldId id="269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33" r:id="rId23"/>
    <p:sldId id="307" r:id="rId24"/>
    <p:sldId id="334" r:id="rId25"/>
    <p:sldId id="309" r:id="rId26"/>
    <p:sldId id="310" r:id="rId27"/>
    <p:sldId id="311" r:id="rId28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5" autoAdjust="0"/>
    <p:restoredTop sz="95294" autoAdjust="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37AA0-CAF2-414F-90D7-A3E702232FD2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uk-UA"/>
        </a:p>
      </dgm:t>
    </dgm:pt>
    <dgm:pt modelId="{FEFFBD7E-2BD0-4840-842E-3C876D7A86F5}">
      <dgm:prSet/>
      <dgm:spPr/>
      <dgm:t>
        <a:bodyPr/>
        <a:lstStyle/>
        <a:p>
          <a:pPr rtl="0"/>
          <a:r>
            <a:rPr lang="uk-UA" smtClean="0"/>
            <a:t>1. Першою дорогою підеш – велике багатство знайдеш, та здоров</a:t>
          </a:r>
          <a:r>
            <a:rPr lang="ru-RU" smtClean="0"/>
            <a:t>‘</a:t>
          </a:r>
          <a:r>
            <a:rPr lang="uk-UA" smtClean="0"/>
            <a:t>я втратиш.</a:t>
          </a:r>
          <a:endParaRPr lang="uk-UA"/>
        </a:p>
      </dgm:t>
    </dgm:pt>
    <dgm:pt modelId="{E0BE4485-42B6-4C23-8D71-8B2001D05FA5}" type="parTrans" cxnId="{230D0F1C-47A0-4314-AFE4-4C1057773ED9}">
      <dgm:prSet/>
      <dgm:spPr/>
      <dgm:t>
        <a:bodyPr/>
        <a:lstStyle/>
        <a:p>
          <a:endParaRPr lang="uk-UA"/>
        </a:p>
      </dgm:t>
    </dgm:pt>
    <dgm:pt modelId="{876F463D-15C5-4FE2-BADC-352A135DEC66}" type="sibTrans" cxnId="{230D0F1C-47A0-4314-AFE4-4C1057773ED9}">
      <dgm:prSet/>
      <dgm:spPr/>
      <dgm:t>
        <a:bodyPr/>
        <a:lstStyle/>
        <a:p>
          <a:endParaRPr lang="uk-UA"/>
        </a:p>
      </dgm:t>
    </dgm:pt>
    <dgm:pt modelId="{7E2883F7-0476-4BBB-A2B1-B1188283F05B}">
      <dgm:prSet/>
      <dgm:spPr/>
      <dgm:t>
        <a:bodyPr/>
        <a:lstStyle/>
        <a:p>
          <a:pPr rtl="0"/>
          <a:r>
            <a:rPr lang="uk-UA" smtClean="0"/>
            <a:t>2.  Другою дорогою підеш – половину багатства знайдеш і половину здоров</a:t>
          </a:r>
          <a:r>
            <a:rPr lang="ru-RU" smtClean="0"/>
            <a:t>‘</a:t>
          </a:r>
          <a:r>
            <a:rPr lang="uk-UA" smtClean="0"/>
            <a:t>я втратиш.</a:t>
          </a:r>
          <a:endParaRPr lang="uk-UA"/>
        </a:p>
      </dgm:t>
    </dgm:pt>
    <dgm:pt modelId="{F1F94C79-B522-498F-AB34-91449B4BBBCE}" type="parTrans" cxnId="{347EE983-9249-48A0-BD30-C7ED368B57F9}">
      <dgm:prSet/>
      <dgm:spPr/>
      <dgm:t>
        <a:bodyPr/>
        <a:lstStyle/>
        <a:p>
          <a:endParaRPr lang="uk-UA"/>
        </a:p>
      </dgm:t>
    </dgm:pt>
    <dgm:pt modelId="{12D5F032-8AA8-4EBB-A65B-3EE496B54E8C}" type="sibTrans" cxnId="{347EE983-9249-48A0-BD30-C7ED368B57F9}">
      <dgm:prSet/>
      <dgm:spPr/>
      <dgm:t>
        <a:bodyPr/>
        <a:lstStyle/>
        <a:p>
          <a:endParaRPr lang="uk-UA"/>
        </a:p>
      </dgm:t>
    </dgm:pt>
    <dgm:pt modelId="{4D680629-9671-4D9B-B583-4BC4E2D008A9}">
      <dgm:prSet/>
      <dgm:spPr/>
      <dgm:t>
        <a:bodyPr/>
        <a:lstStyle/>
        <a:p>
          <a:pPr rtl="0"/>
          <a:r>
            <a:rPr lang="uk-UA" smtClean="0"/>
            <a:t>3. Третьою дорогою підеш – нічого не знайдеш, але здоров</a:t>
          </a:r>
          <a:r>
            <a:rPr lang="ru-RU" smtClean="0"/>
            <a:t>‘</a:t>
          </a:r>
          <a:r>
            <a:rPr lang="uk-UA" smtClean="0"/>
            <a:t>я збережеш.</a:t>
          </a:r>
          <a:endParaRPr lang="uk-UA"/>
        </a:p>
      </dgm:t>
    </dgm:pt>
    <dgm:pt modelId="{CD31C8BB-5086-4097-9476-F9B698324247}" type="parTrans" cxnId="{71C73445-E05F-4581-BC1B-2F7BA0CDA60B}">
      <dgm:prSet/>
      <dgm:spPr/>
      <dgm:t>
        <a:bodyPr/>
        <a:lstStyle/>
        <a:p>
          <a:endParaRPr lang="uk-UA"/>
        </a:p>
      </dgm:t>
    </dgm:pt>
    <dgm:pt modelId="{6C7D7193-85CE-4F81-A4E2-7B5980FDEC04}" type="sibTrans" cxnId="{71C73445-E05F-4581-BC1B-2F7BA0CDA60B}">
      <dgm:prSet/>
      <dgm:spPr/>
      <dgm:t>
        <a:bodyPr/>
        <a:lstStyle/>
        <a:p>
          <a:endParaRPr lang="uk-UA"/>
        </a:p>
      </dgm:t>
    </dgm:pt>
    <dgm:pt modelId="{BD5229C6-766C-45D3-BCD0-819CC678E068}" type="pres">
      <dgm:prSet presAssocID="{33E37AA0-CAF2-414F-90D7-A3E702232F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F978B8-266F-494F-B125-9A6E1BC4C50E}" type="pres">
      <dgm:prSet presAssocID="{FEFFBD7E-2BD0-4840-842E-3C876D7A86F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5A07F-9670-4FE7-A60B-8545FE313C9A}" type="pres">
      <dgm:prSet presAssocID="{876F463D-15C5-4FE2-BADC-352A135DEC66}" presName="sibTrans" presStyleCnt="0"/>
      <dgm:spPr/>
    </dgm:pt>
    <dgm:pt modelId="{5634790A-4775-41C3-BBCD-4FB109EE027E}" type="pres">
      <dgm:prSet presAssocID="{7E2883F7-0476-4BBB-A2B1-B1188283F05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03126-632C-4FD9-BA1D-0AC761ECFF90}" type="pres">
      <dgm:prSet presAssocID="{12D5F032-8AA8-4EBB-A65B-3EE496B54E8C}" presName="sibTrans" presStyleCnt="0"/>
      <dgm:spPr/>
    </dgm:pt>
    <dgm:pt modelId="{FB44052B-1D63-4EDE-BB17-154553F0FA33}" type="pres">
      <dgm:prSet presAssocID="{4D680629-9671-4D9B-B583-4BC4E2D008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019CDD-4BA7-4DAB-B7E6-6A373549A068}" type="presOf" srcId="{4D680629-9671-4D9B-B583-4BC4E2D008A9}" destId="{FB44052B-1D63-4EDE-BB17-154553F0FA33}" srcOrd="0" destOrd="0" presId="urn:microsoft.com/office/officeart/2005/8/layout/hList6"/>
    <dgm:cxn modelId="{5CF700C4-D22D-4A55-A09A-87C5141B3F00}" type="presOf" srcId="{7E2883F7-0476-4BBB-A2B1-B1188283F05B}" destId="{5634790A-4775-41C3-BBCD-4FB109EE027E}" srcOrd="0" destOrd="0" presId="urn:microsoft.com/office/officeart/2005/8/layout/hList6"/>
    <dgm:cxn modelId="{E40FD70B-FEEE-4C6B-A39C-B263E5C50D68}" type="presOf" srcId="{33E37AA0-CAF2-414F-90D7-A3E702232FD2}" destId="{BD5229C6-766C-45D3-BCD0-819CC678E068}" srcOrd="0" destOrd="0" presId="urn:microsoft.com/office/officeart/2005/8/layout/hList6"/>
    <dgm:cxn modelId="{230D0F1C-47A0-4314-AFE4-4C1057773ED9}" srcId="{33E37AA0-CAF2-414F-90D7-A3E702232FD2}" destId="{FEFFBD7E-2BD0-4840-842E-3C876D7A86F5}" srcOrd="0" destOrd="0" parTransId="{E0BE4485-42B6-4C23-8D71-8B2001D05FA5}" sibTransId="{876F463D-15C5-4FE2-BADC-352A135DEC66}"/>
    <dgm:cxn modelId="{347EE983-9249-48A0-BD30-C7ED368B57F9}" srcId="{33E37AA0-CAF2-414F-90D7-A3E702232FD2}" destId="{7E2883F7-0476-4BBB-A2B1-B1188283F05B}" srcOrd="1" destOrd="0" parTransId="{F1F94C79-B522-498F-AB34-91449B4BBBCE}" sibTransId="{12D5F032-8AA8-4EBB-A65B-3EE496B54E8C}"/>
    <dgm:cxn modelId="{71C73445-E05F-4581-BC1B-2F7BA0CDA60B}" srcId="{33E37AA0-CAF2-414F-90D7-A3E702232FD2}" destId="{4D680629-9671-4D9B-B583-4BC4E2D008A9}" srcOrd="2" destOrd="0" parTransId="{CD31C8BB-5086-4097-9476-F9B698324247}" sibTransId="{6C7D7193-85CE-4F81-A4E2-7B5980FDEC04}"/>
    <dgm:cxn modelId="{8AA4BB30-A76C-48F3-9D9C-CFA04F52DA62}" type="presOf" srcId="{FEFFBD7E-2BD0-4840-842E-3C876D7A86F5}" destId="{BBF978B8-266F-494F-B125-9A6E1BC4C50E}" srcOrd="0" destOrd="0" presId="urn:microsoft.com/office/officeart/2005/8/layout/hList6"/>
    <dgm:cxn modelId="{AD948C36-D580-412E-A7D3-D7CF7976B5BA}" type="presParOf" srcId="{BD5229C6-766C-45D3-BCD0-819CC678E068}" destId="{BBF978B8-266F-494F-B125-9A6E1BC4C50E}" srcOrd="0" destOrd="0" presId="urn:microsoft.com/office/officeart/2005/8/layout/hList6"/>
    <dgm:cxn modelId="{63F0EE35-5B4A-4EA8-ACC8-0C8EF07A0725}" type="presParOf" srcId="{BD5229C6-766C-45D3-BCD0-819CC678E068}" destId="{AFB5A07F-9670-4FE7-A60B-8545FE313C9A}" srcOrd="1" destOrd="0" presId="urn:microsoft.com/office/officeart/2005/8/layout/hList6"/>
    <dgm:cxn modelId="{E3FB4D3A-7C59-42F0-A759-5108BE9DCECF}" type="presParOf" srcId="{BD5229C6-766C-45D3-BCD0-819CC678E068}" destId="{5634790A-4775-41C3-BBCD-4FB109EE027E}" srcOrd="2" destOrd="0" presId="urn:microsoft.com/office/officeart/2005/8/layout/hList6"/>
    <dgm:cxn modelId="{695BFDB3-07FF-423F-BD63-886C6EADA4BC}" type="presParOf" srcId="{BD5229C6-766C-45D3-BCD0-819CC678E068}" destId="{80803126-632C-4FD9-BA1D-0AC761ECFF90}" srcOrd="3" destOrd="0" presId="urn:microsoft.com/office/officeart/2005/8/layout/hList6"/>
    <dgm:cxn modelId="{3AC051F3-A612-4F3B-A460-E2EB8C6CD772}" type="presParOf" srcId="{BD5229C6-766C-45D3-BCD0-819CC678E068}" destId="{FB44052B-1D63-4EDE-BB17-154553F0FA3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978B8-266F-494F-B125-9A6E1BC4C50E}">
      <dsp:nvSpPr>
        <dsp:cNvPr id="0" name=""/>
        <dsp:cNvSpPr/>
      </dsp:nvSpPr>
      <dsp:spPr>
        <a:xfrm rot="16200000">
          <a:off x="-821949" y="823093"/>
          <a:ext cx="4620682" cy="297449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044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1. Першою дорогою підеш – велике багатство знайдеш, та здоров</a:t>
          </a:r>
          <a:r>
            <a:rPr lang="ru-RU" sz="2600" kern="1200" smtClean="0"/>
            <a:t>‘</a:t>
          </a:r>
          <a:r>
            <a:rPr lang="uk-UA" sz="2600" kern="1200" smtClean="0"/>
            <a:t>я втратиш.</a:t>
          </a:r>
          <a:endParaRPr lang="uk-UA" sz="2600" kern="1200"/>
        </a:p>
      </dsp:txBody>
      <dsp:txXfrm rot="5400000">
        <a:off x="1145" y="924135"/>
        <a:ext cx="2974495" cy="2772410"/>
      </dsp:txXfrm>
    </dsp:sp>
    <dsp:sp modelId="{5634790A-4775-41C3-BBCD-4FB109EE027E}">
      <dsp:nvSpPr>
        <dsp:cNvPr id="0" name=""/>
        <dsp:cNvSpPr/>
      </dsp:nvSpPr>
      <dsp:spPr>
        <a:xfrm rot="16200000">
          <a:off x="2375633" y="823093"/>
          <a:ext cx="4620682" cy="2974495"/>
        </a:xfrm>
        <a:prstGeom prst="flowChartManualOperation">
          <a:avLst/>
        </a:prstGeom>
        <a:solidFill>
          <a:schemeClr val="accent4">
            <a:hueOff val="5258335"/>
            <a:satOff val="-546"/>
            <a:lumOff val="1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044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2.  Другою дорогою підеш – половину багатства знайдеш і половину здоров</a:t>
          </a:r>
          <a:r>
            <a:rPr lang="ru-RU" sz="2600" kern="1200" smtClean="0"/>
            <a:t>‘</a:t>
          </a:r>
          <a:r>
            <a:rPr lang="uk-UA" sz="2600" kern="1200" smtClean="0"/>
            <a:t>я втратиш.</a:t>
          </a:r>
          <a:endParaRPr lang="uk-UA" sz="2600" kern="1200"/>
        </a:p>
      </dsp:txBody>
      <dsp:txXfrm rot="5400000">
        <a:off x="3198727" y="924135"/>
        <a:ext cx="2974495" cy="2772410"/>
      </dsp:txXfrm>
    </dsp:sp>
    <dsp:sp modelId="{FB44052B-1D63-4EDE-BB17-154553F0FA33}">
      <dsp:nvSpPr>
        <dsp:cNvPr id="0" name=""/>
        <dsp:cNvSpPr/>
      </dsp:nvSpPr>
      <dsp:spPr>
        <a:xfrm rot="16200000">
          <a:off x="5573215" y="823093"/>
          <a:ext cx="4620682" cy="2974495"/>
        </a:xfrm>
        <a:prstGeom prst="flowChartManualOperation">
          <a:avLst/>
        </a:prstGeom>
        <a:solidFill>
          <a:schemeClr val="accent4">
            <a:hueOff val="10516670"/>
            <a:satOff val="-1091"/>
            <a:lumOff val="2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4044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smtClean="0"/>
            <a:t>3. Третьою дорогою підеш – нічого не знайдеш, але здоров</a:t>
          </a:r>
          <a:r>
            <a:rPr lang="ru-RU" sz="2600" kern="1200" smtClean="0"/>
            <a:t>‘</a:t>
          </a:r>
          <a:r>
            <a:rPr lang="uk-UA" sz="2600" kern="1200" smtClean="0"/>
            <a:t>я збережеш.</a:t>
          </a:r>
          <a:endParaRPr lang="uk-UA" sz="2600" kern="1200"/>
        </a:p>
      </dsp:txBody>
      <dsp:txXfrm rot="5400000">
        <a:off x="6396309" y="924135"/>
        <a:ext cx="2974495" cy="277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BED348E-0CB9-409E-8347-2A2BC4ACAF12}" type="datetime1">
              <a:rPr lang="uk-UA" smtClean="0"/>
              <a:pPr rtl="0"/>
              <a:t>10.05.2019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6250D-2C77-488C-B184-D875C48F5DB3}" type="datetime1">
              <a:rPr lang="uk-UA" smtClean="0"/>
              <a:pPr/>
              <a:t>10.05.2019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Зразки заголовків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uk-UA" smtClean="0"/>
              <a:pPr rtl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uk-UA" smtClean="0"/>
              <a:pPr rtl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194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B844C-DC66-4378-9E92-140213DB2742}" type="slidenum">
              <a:rPr lang="uk-UA" smtClean="0"/>
              <a:pPr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758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 smtClean="0"/>
              <a:t>Клацніть, щоб редагувати стиль зразка підзаголовка</a:t>
            </a:r>
            <a:endParaRPr lang="uk-UA" noProof="0" dirty="0"/>
          </a:p>
        </p:txBody>
      </p:sp>
      <p:pic>
        <p:nvPicPr>
          <p:cNvPr id="8" name="Зображення 7" descr="Пухкі білі хмари в синьому небі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Зображення 9" descr="Паросток крупним планом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Зображення 10" descr="Хвилі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EEF88A-1B2E-49D2-86DF-C6403B165798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52B9AE-62D3-4987-8E6F-719C8BFEA430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2193D3-D277-4E7B-BCCA-C2C1CA4B760C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pic>
        <p:nvPicPr>
          <p:cNvPr id="11" name="Зображення 10" descr="Зелена трава крупним планом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Зображення 8" descr="Хвилі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54DF14-2215-4D7B-B8C5-9787F4239E6C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176B5-950A-4014-9BBF-16687D40B878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B373F-80D4-4286-9FA3-E5662B901AB0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D84416-72BC-4C0F-BE81-A5E3B0A4DB23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  <a:p>
            <a:pPr lvl="1" rtl="0"/>
            <a:r>
              <a:rPr lang="uk-UA" noProof="0" smtClean="0"/>
              <a:t>Другий рівень</a:t>
            </a:r>
          </a:p>
          <a:p>
            <a:pPr lvl="2" rtl="0"/>
            <a:r>
              <a:rPr lang="uk-UA" noProof="0" smtClean="0"/>
              <a:t>Третій рівень</a:t>
            </a:r>
          </a:p>
          <a:p>
            <a:pPr lvl="3" rtl="0"/>
            <a:r>
              <a:rPr lang="uk-UA" noProof="0" smtClean="0"/>
              <a:t>Четвертий рівень</a:t>
            </a:r>
          </a:p>
          <a:p>
            <a:pPr lvl="4" rtl="0"/>
            <a:r>
              <a:rPr lang="uk-UA" noProof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14956-DF8B-4FFD-9B8C-2F1BDF1551EA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uk-UA" noProof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uk-UA" noProof="0" smtClean="0"/>
              <a:t>Редагувати стиль зразка тексту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8E9CF0-CDCE-4A4B-A155-244D89B8B03D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uk-UA" noProof="0" smtClean="0"/>
              <a:pPr rtl="0"/>
              <a:t>‹#›</a:t>
            </a:fld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7245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719CE59-CD96-44BC-81F4-52275234401E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Додайте нижній колонтитул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0213" y="839586"/>
            <a:ext cx="4846320" cy="2572666"/>
          </a:xfrm>
        </p:spPr>
        <p:txBody>
          <a:bodyPr rtlCol="0">
            <a:prstTxWarp prst="textInflateTop">
              <a:avLst/>
            </a:prstTxWarp>
          </a:bodyPr>
          <a:lstStyle/>
          <a:p>
            <a:pPr algn="ctr" rtl="0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Підліток у сучасному світі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01653" y="4284436"/>
            <a:ext cx="4846320" cy="1102211"/>
          </a:xfrm>
        </p:spPr>
        <p:txBody>
          <a:bodyPr rtlCol="0">
            <a:noAutofit/>
          </a:bodyPr>
          <a:lstStyle/>
          <a:p>
            <a:pPr algn="r" rtl="0"/>
            <a:r>
              <a:rPr lang="uk-UA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Форма проведення: круглий стіл</a:t>
            </a:r>
          </a:p>
          <a:p>
            <a:pPr algn="r" rtl="0"/>
            <a:r>
              <a:rPr lang="uk-UA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Підготувала: Бубряк Т.І.</a:t>
            </a:r>
          </a:p>
          <a:p>
            <a:pPr algn="ctr" rtl="0"/>
            <a:r>
              <a:rPr lang="uk-UA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05.12.2018 рік</a:t>
            </a:r>
            <a:endParaRPr lang="uk-UA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Ð ÐµÐ·ÑÐ»ÑÑÐ°Ñ Ð¿Ð¾ÑÑÐºÑ Ð·Ð¾Ð±ÑÐ°Ð¶ÐµÐ½Ñ Ð·Ð° Ð·Ð°Ð¿Ð¸ÑÐ¾Ð¼ &quot;ÐÑÐ½Ð¾Ð²Ð½Ñ Ð¿ÑÐ°Ð²Ð¸Ð»Ð° Ð·Ð´Ð¾ÑÐ¾Ð²Ð¾Ð³Ð¾ ÑÐ¿Ð¾ÑÐ¾Ð±Ñ Ð¶Ð¸ÑÑÑ ÐºÐ°ÑÑÐ¸Ð½ÐºÐ¸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036" y="839586"/>
            <a:ext cx="9792393" cy="5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82938"/>
          </a:xfrm>
          <a:prstGeom prst="rect">
            <a:avLst/>
          </a:prstGeom>
        </p:spPr>
      </p:pic>
      <p:pic>
        <p:nvPicPr>
          <p:cNvPr id="4098" name="Picture 2" descr="Ð ÐµÐ·ÑÐ»ÑÑÐ°Ñ Ð¿Ð¾ÑÑÐºÑ Ð·Ð¾Ð±ÑÐ°Ð¶ÐµÐ½Ñ Ð·Ð° Ð·Ð°Ð¿Ð¸ÑÐ¾Ð¼ &quot;ÐÑÐ½Ð¾Ð²Ð½Ñ Ð¿ÑÐ°Ð²Ð¸Ð»Ð° Ð·Ð´Ð¾ÑÐ¾Ð²Ð¾Ð³Ð¾ ÑÐ¿Ð¾ÑÐ¾Ð±Ñ Ð¶Ð¸ÑÑÑ ÐºÐ°ÑÑÐ¸Ð½ÐºÐ¸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930" y="201987"/>
            <a:ext cx="8587047" cy="64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7877"/>
          </a:xfrm>
          <a:prstGeom prst="rect">
            <a:avLst/>
          </a:prstGeom>
        </p:spPr>
      </p:pic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1475" y="99754"/>
            <a:ext cx="9202189" cy="65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3862" y="118861"/>
            <a:ext cx="8793626" cy="658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pic>
        <p:nvPicPr>
          <p:cNvPr id="5122" name="Picture 2" descr="Ð ÐµÐ·ÑÐ»ÑÑÐ°Ñ Ð¿Ð¾ÑÑÐºÑ Ð·Ð¾Ð±ÑÐ°Ð¶ÐµÐ½Ñ Ð·Ð° Ð·Ð°Ð¿Ð¸ÑÐ¾Ð¼ &quot;ÐÑÐ½Ð¾Ð²Ð½Ñ Ð¿ÑÐ°Ð²Ð¸Ð»Ð° Ð·Ð´Ð¾ÑÐ¾Ð²Ð¾Ð³Ð¾ ÑÐ¿Ð¾ÑÐ¾Ð±Ñ Ð¶Ð¸ÑÑÑ ÐºÐ°ÑÑÐ¸Ð½ÐºÐ¸&quot;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098" y="110043"/>
            <a:ext cx="9983586" cy="657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8269" cy="6891251"/>
          </a:xfrm>
          <a:prstGeom prst="rect">
            <a:avLst/>
          </a:prstGeom>
        </p:spPr>
      </p:pic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1290" y="67972"/>
            <a:ext cx="9340193" cy="669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4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703"/>
          </a:xfrm>
          <a:prstGeom prst="rect">
            <a:avLst/>
          </a:prstGeom>
        </p:spPr>
      </p:pic>
      <p:pic>
        <p:nvPicPr>
          <p:cNvPr id="7" name="Місце для вмісту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0426" y="152111"/>
            <a:ext cx="8749987" cy="655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ÑÐ¾Ð½Ð¾Ð²Ñ ÐºÐ°ÑÑÐ¸Ð½Ðº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>
          <a:xfrm>
            <a:off x="279400" y="2400300"/>
            <a:ext cx="5613400" cy="38481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63927" y="3175000"/>
            <a:ext cx="5181273" cy="3416300"/>
          </a:xfrm>
        </p:spPr>
        <p:txBody>
          <a:bodyPr>
            <a:normAutofit fontScale="90000"/>
          </a:bodyPr>
          <a:lstStyle/>
          <a:p>
            <a:pPr fontAlgn="base"/>
            <a:r>
              <a:rPr lang="uk-UA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Життєві цінності – це те, що люди вважають важливим для свого життя, про що вони мріють ,до чого прагнуть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uk-UA" noProof="0" smtClean="0"/>
              <a:pPr rtl="0"/>
              <a:t>17</a:t>
            </a:fld>
            <a:endParaRPr lang="uk-UA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2193D3-D277-4E7B-BCCA-C2C1CA4B760C}" type="datetime1">
              <a:rPr lang="uk-UA" noProof="0" smtClean="0"/>
              <a:pPr rtl="0"/>
              <a:t>10.05.2019</a:t>
            </a:fld>
            <a:endParaRPr lang="uk-UA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uk-UA" noProof="0" smtClean="0"/>
              <a:t>Додайте нижній колонтитул</a:t>
            </a:r>
            <a:endParaRPr lang="uk-UA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Ð ÐµÐ·ÑÐ»ÑÑÐ°Ñ Ð¿Ð¾ÑÑÐºÑ Ð·Ð¾Ð±ÑÐ°Ð¶ÐµÐ½Ñ Ð·Ð° Ð·Ð°Ð¿Ð¸ÑÐ¾Ð¼ &quot;ÑÐ¾Ð½Ð¾Ð²Ñ ÐºÐ°ÑÑÐ¸Ð½Ðº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3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07591">
            <a:off x="2006600" y="1879600"/>
            <a:ext cx="8330875" cy="3110653"/>
          </a:xfrm>
        </p:spPr>
        <p:txBody>
          <a:bodyPr>
            <a:prstTxWarp prst="textWave1">
              <a:avLst>
                <a:gd name="adj1" fmla="val 12500"/>
                <a:gd name="adj2" fmla="val -678"/>
              </a:avLst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Вправа «Шкала цінностей»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Ð ÐµÐ·ÑÐ»ÑÑÐ°Ñ Ð¿Ð¾ÑÑÐºÑ Ð·Ð¾Ð±ÑÐ°Ð¶ÐµÐ½Ñ Ð·Ð° Ð·Ð°Ð¿Ð¸ÑÐ¾Ð¼ &quot;ÑÐ¾Ð½Ð¾Ð²Ñ ÐºÐ°ÑÑÐ¸Ð½ÐºÐ¸ Ð´Ð»Ñ Ð¿ÑÐµÐ·ÐµÐ½ÑÐ°ÑÑÐ¹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46601" y="2197100"/>
            <a:ext cx="2311400" cy="711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ЦІННОСТІ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7-конечная звезда 12"/>
          <p:cNvSpPr/>
          <p:nvPr/>
        </p:nvSpPr>
        <p:spPr>
          <a:xfrm>
            <a:off x="8699500" y="520700"/>
            <a:ext cx="3492500" cy="1676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Самостійність як незалежність у судженнях та оцінках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9220200" y="2692400"/>
            <a:ext cx="2971800" cy="1346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Упевненість у собі</a:t>
            </a:r>
          </a:p>
        </p:txBody>
      </p:sp>
      <p:sp>
        <p:nvSpPr>
          <p:cNvPr id="15" name="7-конечная звезда 14"/>
          <p:cNvSpPr/>
          <p:nvPr/>
        </p:nvSpPr>
        <p:spPr>
          <a:xfrm>
            <a:off x="5270500" y="3251200"/>
            <a:ext cx="3530600" cy="1346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r>
              <a:rPr lang="uk-UA" sz="2000" b="1" dirty="0" smtClean="0">
                <a:solidFill>
                  <a:srgbClr val="FF0000"/>
                </a:solidFill>
              </a:rPr>
              <a:t>Матеріальна забезпеченість</a:t>
            </a:r>
          </a:p>
        </p:txBody>
      </p:sp>
      <p:sp>
        <p:nvSpPr>
          <p:cNvPr id="16" name="7-конечная звезда 15"/>
          <p:cNvSpPr/>
          <p:nvPr/>
        </p:nvSpPr>
        <p:spPr>
          <a:xfrm>
            <a:off x="6959600" y="1854200"/>
            <a:ext cx="2870200" cy="9906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Задоволення</a:t>
            </a:r>
          </a:p>
        </p:txBody>
      </p:sp>
      <p:sp>
        <p:nvSpPr>
          <p:cNvPr id="17" name="7-конечная звезда 16"/>
          <p:cNvSpPr/>
          <p:nvPr/>
        </p:nvSpPr>
        <p:spPr>
          <a:xfrm>
            <a:off x="9715500" y="4457700"/>
            <a:ext cx="2273300" cy="1346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Здоров’я</a:t>
            </a:r>
          </a:p>
        </p:txBody>
      </p:sp>
      <p:sp>
        <p:nvSpPr>
          <p:cNvPr id="18" name="7-конечная звезда 17"/>
          <p:cNvSpPr/>
          <p:nvPr/>
        </p:nvSpPr>
        <p:spPr>
          <a:xfrm>
            <a:off x="6832600" y="228600"/>
            <a:ext cx="1790700" cy="10668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Цікава робота</a:t>
            </a:r>
          </a:p>
        </p:txBody>
      </p:sp>
      <p:sp>
        <p:nvSpPr>
          <p:cNvPr id="19" name="7-конечная звезда 18"/>
          <p:cNvSpPr/>
          <p:nvPr/>
        </p:nvSpPr>
        <p:spPr>
          <a:xfrm>
            <a:off x="4165600" y="431800"/>
            <a:ext cx="1752600" cy="8763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Любов</a:t>
            </a:r>
          </a:p>
        </p:txBody>
      </p:sp>
      <p:sp>
        <p:nvSpPr>
          <p:cNvPr id="20" name="7-конечная звезда 19"/>
          <p:cNvSpPr/>
          <p:nvPr/>
        </p:nvSpPr>
        <p:spPr>
          <a:xfrm>
            <a:off x="6997700" y="5397500"/>
            <a:ext cx="2857500" cy="14605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Свобода й незалежність у вчинках</a:t>
            </a:r>
          </a:p>
        </p:txBody>
      </p:sp>
      <p:sp>
        <p:nvSpPr>
          <p:cNvPr id="21" name="7-конечная звезда 20"/>
          <p:cNvSpPr/>
          <p:nvPr/>
        </p:nvSpPr>
        <p:spPr>
          <a:xfrm>
            <a:off x="1371600" y="4610100"/>
            <a:ext cx="3429000" cy="19939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Свобода й незалежність у вчинках і діях</a:t>
            </a:r>
          </a:p>
        </p:txBody>
      </p:sp>
      <p:sp>
        <p:nvSpPr>
          <p:cNvPr id="22" name="7-конечная звезда 21"/>
          <p:cNvSpPr/>
          <p:nvPr/>
        </p:nvSpPr>
        <p:spPr>
          <a:xfrm>
            <a:off x="0" y="1143000"/>
            <a:ext cx="2070100" cy="9525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Пізнання</a:t>
            </a:r>
          </a:p>
        </p:txBody>
      </p:sp>
      <p:sp>
        <p:nvSpPr>
          <p:cNvPr id="23" name="7-конечная звезда 22"/>
          <p:cNvSpPr/>
          <p:nvPr/>
        </p:nvSpPr>
        <p:spPr>
          <a:xfrm>
            <a:off x="1397000" y="304800"/>
            <a:ext cx="2819400" cy="10287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Гарні й вірні друзі</a:t>
            </a:r>
          </a:p>
        </p:txBody>
      </p:sp>
      <p:sp>
        <p:nvSpPr>
          <p:cNvPr id="24" name="7-конечная звезда 23"/>
          <p:cNvSpPr/>
          <p:nvPr/>
        </p:nvSpPr>
        <p:spPr>
          <a:xfrm>
            <a:off x="4330700" y="4673600"/>
            <a:ext cx="3022600" cy="12827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Щасливе сімейне життя</a:t>
            </a:r>
          </a:p>
        </p:txBody>
      </p:sp>
      <p:sp>
        <p:nvSpPr>
          <p:cNvPr id="25" name="7-конечная звезда 24"/>
          <p:cNvSpPr/>
          <p:nvPr/>
        </p:nvSpPr>
        <p:spPr>
          <a:xfrm>
            <a:off x="2946400" y="3009900"/>
            <a:ext cx="2184400" cy="1041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Суспільне визнання</a:t>
            </a:r>
          </a:p>
        </p:txBody>
      </p:sp>
      <p:sp>
        <p:nvSpPr>
          <p:cNvPr id="26" name="7-конечная звезда 25"/>
          <p:cNvSpPr/>
          <p:nvPr/>
        </p:nvSpPr>
        <p:spPr>
          <a:xfrm>
            <a:off x="177800" y="3492500"/>
            <a:ext cx="2336800" cy="13589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Активне діяльне життя</a:t>
            </a:r>
          </a:p>
        </p:txBody>
      </p:sp>
      <p:sp>
        <p:nvSpPr>
          <p:cNvPr id="27" name="7-конечная звезда 26"/>
          <p:cNvSpPr/>
          <p:nvPr/>
        </p:nvSpPr>
        <p:spPr>
          <a:xfrm>
            <a:off x="2311400" y="1663700"/>
            <a:ext cx="2057400" cy="965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Рівність</a:t>
            </a:r>
          </a:p>
        </p:txBody>
      </p:sp>
      <p:sp>
        <p:nvSpPr>
          <p:cNvPr id="28" name="7-конечная звезда 27"/>
          <p:cNvSpPr/>
          <p:nvPr/>
        </p:nvSpPr>
        <p:spPr>
          <a:xfrm>
            <a:off x="0" y="2501900"/>
            <a:ext cx="2362200" cy="965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Творчість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2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4" y="190965"/>
            <a:ext cx="9258066" cy="6826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115" y="1104527"/>
            <a:ext cx="8363176" cy="2997211"/>
          </a:xfrm>
        </p:spPr>
        <p:txBody>
          <a:bodyPr>
            <a:noAutofit/>
          </a:bodyPr>
          <a:lstStyle/>
          <a:p>
            <a:pPr algn="ctr"/>
            <a:r>
              <a:rPr lang="uk-UA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Епіграф: </a:t>
            </a:r>
            <a:br>
              <a:rPr lang="uk-UA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Все залежить від нас самих! </a:t>
            </a:r>
            <a:br>
              <a:rPr lang="uk-UA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2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Нічого в світі немає такого,  що не підвладно було б нам! </a:t>
            </a:r>
            <a:r>
              <a:rPr lang="uk-UA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uk-UA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uk-UA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5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0980156">
            <a:off x="2438400" y="1952486"/>
            <a:ext cx="8153400" cy="17686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prstTxWarp prst="textStop">
              <a:avLst>
                <a:gd name="adj" fmla="val 37983"/>
              </a:avLst>
            </a:prstTxWarp>
          </a:bodyPr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Роздуми про віртуальний світ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 ÐµÐ·ÑÐ»ÑÑÐ°Ñ Ð¿Ð¾ÑÑÐºÑ Ð·Ð¾Ð±ÑÐ°Ð¶ÐµÐ½Ñ Ð·Ð° Ð·Ð°Ð¿Ð¸ÑÐ¾Ð¼ &quot;ÑÐ¾Ð½Ð¾Ð²Ñ ÐºÐ°ÑÑÐ¸Ð½ÐºÐ¸ Ð´Ð»Ñ Ð¿ÑÐµÐ·ÐµÐ½ÑÐ°ÑÑÐ¹ Ð²ÑÑÑÑÐ°Ð»ÑÐ½Ð¸Ð¹ ÑÐ²Ñ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12192000" cy="683895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387927" y="2743199"/>
            <a:ext cx="7886373" cy="3672083"/>
          </a:xfrm>
        </p:spPr>
        <p:txBody>
          <a:bodyPr/>
          <a:lstStyle/>
          <a:p>
            <a:pPr lvl="0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32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290124" y="276695"/>
            <a:ext cx="4866075" cy="1737658"/>
          </a:xfrm>
          <a:prstGeom prst="wedgeEllipseCallout">
            <a:avLst>
              <a:gd name="adj1" fmla="val 62397"/>
              <a:gd name="adj2" fmla="val 89644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ПИТАННЯ ДЛЯ ОБГОВОРЕННЯ: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Двойная волна 9"/>
          <p:cNvSpPr/>
          <p:nvPr/>
        </p:nvSpPr>
        <p:spPr>
          <a:xfrm>
            <a:off x="774700" y="2400300"/>
            <a:ext cx="3136900" cy="1524000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 знайоме вам слово «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»?</a:t>
            </a:r>
          </a:p>
        </p:txBody>
      </p:sp>
      <p:sp>
        <p:nvSpPr>
          <p:cNvPr id="11" name="Двойная волна 10"/>
          <p:cNvSpPr/>
          <p:nvPr/>
        </p:nvSpPr>
        <p:spPr>
          <a:xfrm>
            <a:off x="4457700" y="3213100"/>
            <a:ext cx="3136900" cy="1524000"/>
          </a:xfrm>
          <a:prstGeom prst="doubleWave">
            <a:avLst>
              <a:gd name="adj1" fmla="val 12083"/>
              <a:gd name="adj2" fmla="val 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Навіщо потрібен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2" name="Двойная волна 11"/>
          <p:cNvSpPr/>
          <p:nvPr/>
        </p:nvSpPr>
        <p:spPr>
          <a:xfrm>
            <a:off x="7964905" y="4644190"/>
            <a:ext cx="3461753" cy="1767305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може приховувати </a:t>
            </a:r>
            <a:r>
              <a:rPr lang="uk-UA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Нік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Двойная волна 12"/>
          <p:cNvSpPr/>
          <p:nvPr/>
        </p:nvSpPr>
        <p:spPr>
          <a:xfrm>
            <a:off x="469900" y="5041900"/>
            <a:ext cx="4000500" cy="1524000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 є переваги у використання Ніку? Які? 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Ð ÐµÐ·ÑÐ»ÑÑÐ°Ñ Ð¿Ð¾ÑÑÐºÑ Ð·Ð¾Ð±ÑÐ°Ð¶ÐµÐ½Ñ Ð·Ð° Ð·Ð°Ð¿Ð¸ÑÐ¾Ð¼ &quot;ÑÐ¾Ð½Ð¾Ð²Ñ ÐºÐ°ÑÑÐ¸Ð½ÐºÐ¸ Ð´Ð»Ñ Ð¿ÑÐµÐ·ÐµÐ½ÑÐ°ÑÑÐ¹ Ð²ÑÑÑÑÐ°Ð»ÑÐ½Ð¸Ð¹ ÑÐ²ÑÑ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2" name="почати відлік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Округлений прямокутник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Округлений прямокутник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ПОЧАТИ ВІДЛІК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час вийшов"/>
          <p:cNvGrpSpPr/>
          <p:nvPr/>
        </p:nvGrpSpPr>
        <p:grpSpPr>
          <a:xfrm>
            <a:off x="1512000" y="187200"/>
            <a:ext cx="2636838" cy="799962"/>
            <a:chOff x="4321176" y="185859"/>
            <a:chExt cx="2636838" cy="799962"/>
          </a:xfrm>
        </p:grpSpPr>
        <p:sp>
          <p:nvSpPr>
            <p:cNvPr id="124" name="Округлений прямокутник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Округлений прямокутник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uk-UA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ЧАС ВИЙШОВ!</a:t>
              </a:r>
              <a:endParaRPr lang="uk-UA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8" name="Автофігура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9" name="Прямокутник 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0" name="Прямокутник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1" name="Прямокутник 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2" name="Прямокутник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3" name="Полілінія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4" name="Полілінія 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5" name="Полілінія 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6" name="Полілінія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7" name="Полілінія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8" name="Полілінія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49" name="Полілінія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0" name="Полілінія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1" name="Полілінія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2" name="Полілінія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3" name="Полілінія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4" name="Полілінія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5" name="Полілінія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6" name="Полілінія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7" name="Полілінія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8" name="Полілінія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59" name="Полілінія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0" name="Полілінія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1" name="Полілінія 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4" name="Група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Овал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9" name="годинна стрілка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63" name="Полілінія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4" name="Полілінія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65" name="Полілінія 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grpSp>
        <p:nvGrpSpPr>
          <p:cNvPr id="5" name="Група 1">
            <a:extLst>
              <a:ext uri="{FF2B5EF4-FFF2-40B4-BE49-F238E27FC236}">
                <a16:creationId xmlns:a16="http://schemas.microsoft.com/office/drawing/2014/main" id="{F340886F-79DA-42E6-8F98-F363400D433C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Овал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7" name="Овал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8" name="Полілінія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9" name="Полілінія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0" name="Прямокутник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1" name="Прямокутник 37"/>
            <p:cNvSpPr>
              <a:spLocks noChangeArrowheads="1"/>
            </p:cNvSpPr>
            <p:nvPr/>
          </p:nvSpPr>
          <p:spPr bwMode="auto">
            <a:xfrm>
              <a:off x="2540635" y="249911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120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Група 2">
            <a:extLst>
              <a:ext uri="{FF2B5EF4-FFF2-40B4-BE49-F238E27FC236}">
                <a16:creationId xmlns:a16="http://schemas.microsoft.com/office/drawing/2014/main" id="{CCA464BC-B7B7-45B0-95A7-C65EB29FE52C}"/>
              </a:ext>
            </a:extLst>
          </p:cNvPr>
          <p:cNvGrpSpPr/>
          <p:nvPr/>
        </p:nvGrpSpPr>
        <p:grpSpPr>
          <a:xfrm>
            <a:off x="3186113" y="2594366"/>
            <a:ext cx="573088" cy="573088"/>
            <a:chOff x="3186113" y="2594366"/>
            <a:chExt cx="573088" cy="573088"/>
          </a:xfrm>
        </p:grpSpPr>
        <p:sp>
          <p:nvSpPr>
            <p:cNvPr id="172" name="Полілінія 38"/>
            <p:cNvSpPr>
              <a:spLocks/>
            </p:cNvSpPr>
            <p:nvPr/>
          </p:nvSpPr>
          <p:spPr bwMode="auto">
            <a:xfrm>
              <a:off x="3186113" y="2594366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3" name="Полілінія 39"/>
            <p:cNvSpPr>
              <a:spLocks/>
            </p:cNvSpPr>
            <p:nvPr/>
          </p:nvSpPr>
          <p:spPr bwMode="auto">
            <a:xfrm>
              <a:off x="3243263" y="2648341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4" name="Полілінія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5" name="Полілінія 41"/>
            <p:cNvSpPr>
              <a:spLocks/>
            </p:cNvSpPr>
            <p:nvPr/>
          </p:nvSpPr>
          <p:spPr bwMode="auto">
            <a:xfrm>
              <a:off x="3244850" y="2678503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6" name="Прямокутник 42"/>
            <p:cNvSpPr>
              <a:spLocks noChangeArrowheads="1"/>
            </p:cNvSpPr>
            <p:nvPr/>
          </p:nvSpPr>
          <p:spPr bwMode="auto">
            <a:xfrm>
              <a:off x="3414713" y="2778516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7" name="Прямокутник 43"/>
            <p:cNvSpPr>
              <a:spLocks noChangeArrowheads="1"/>
            </p:cNvSpPr>
            <p:nvPr/>
          </p:nvSpPr>
          <p:spPr bwMode="auto">
            <a:xfrm>
              <a:off x="3357880" y="268485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Група 4">
            <a:extLst>
              <a:ext uri="{FF2B5EF4-FFF2-40B4-BE49-F238E27FC236}">
                <a16:creationId xmlns:a16="http://schemas.microsoft.com/office/drawing/2014/main" id="{67BD6D05-1F75-4100-865C-7F661367D74F}"/>
              </a:ext>
            </a:extLst>
          </p:cNvPr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Полілінія 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9" name="Полілінія 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0" name="Полілінія 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1" name="Полілінія 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2" name="Прямокутник 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3" name="Прямокутник 49"/>
            <p:cNvSpPr>
              <a:spLocks noChangeArrowheads="1"/>
            </p:cNvSpPr>
            <p:nvPr/>
          </p:nvSpPr>
          <p:spPr bwMode="auto">
            <a:xfrm>
              <a:off x="3888423" y="3216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Група 5">
            <a:extLst>
              <a:ext uri="{FF2B5EF4-FFF2-40B4-BE49-F238E27FC236}">
                <a16:creationId xmlns:a16="http://schemas.microsoft.com/office/drawing/2014/main" id="{83D34A64-4771-4A6E-AC33-1F5B284E9917}"/>
              </a:ext>
            </a:extLst>
          </p:cNvPr>
          <p:cNvGrpSpPr/>
          <p:nvPr/>
        </p:nvGrpSpPr>
        <p:grpSpPr>
          <a:xfrm>
            <a:off x="3940175" y="3851666"/>
            <a:ext cx="566738" cy="568325"/>
            <a:chOff x="3940175" y="3851666"/>
            <a:chExt cx="566738" cy="568325"/>
          </a:xfrm>
        </p:grpSpPr>
        <p:sp>
          <p:nvSpPr>
            <p:cNvPr id="184" name="Полілінія 50"/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5" name="Овал 51"/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6" name="Полілінія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7" name="Полілінія 53"/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8" name="Прямокутник 54"/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9" name="Прямокутник 55"/>
            <p:cNvSpPr>
              <a:spLocks noChangeArrowheads="1"/>
            </p:cNvSpPr>
            <p:nvPr/>
          </p:nvSpPr>
          <p:spPr bwMode="auto">
            <a:xfrm>
              <a:off x="4087178" y="3938978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Група 6">
            <a:extLst>
              <a:ext uri="{FF2B5EF4-FFF2-40B4-BE49-F238E27FC236}">
                <a16:creationId xmlns:a16="http://schemas.microsoft.com/office/drawing/2014/main" id="{52BB5E77-756F-4012-B956-A1631118091D}"/>
              </a:ext>
            </a:extLst>
          </p:cNvPr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Полілінія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1" name="Овал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2" name="Полілінія 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3" name="Полілінія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4" name="Прямокутник 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5" name="Прямокутник 61"/>
            <p:cNvSpPr>
              <a:spLocks noChangeArrowheads="1"/>
            </p:cNvSpPr>
            <p:nvPr/>
          </p:nvSpPr>
          <p:spPr bwMode="auto">
            <a:xfrm>
              <a:off x="3924300" y="46724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40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0" name="Група 7">
            <a:extLst>
              <a:ext uri="{FF2B5EF4-FFF2-40B4-BE49-F238E27FC236}">
                <a16:creationId xmlns:a16="http://schemas.microsoft.com/office/drawing/2014/main" id="{CFD37E3F-2358-4796-9DC0-E0A7BDF94FF8}"/>
              </a:ext>
            </a:extLst>
          </p:cNvPr>
          <p:cNvGrpSpPr/>
          <p:nvPr/>
        </p:nvGrpSpPr>
        <p:grpSpPr>
          <a:xfrm>
            <a:off x="3222625" y="5123253"/>
            <a:ext cx="577850" cy="577850"/>
            <a:chOff x="3222625" y="5123253"/>
            <a:chExt cx="577850" cy="577850"/>
          </a:xfrm>
        </p:grpSpPr>
        <p:sp>
          <p:nvSpPr>
            <p:cNvPr id="196" name="Полілінія 62"/>
            <p:cNvSpPr>
              <a:spLocks/>
            </p:cNvSpPr>
            <p:nvPr/>
          </p:nvSpPr>
          <p:spPr bwMode="auto">
            <a:xfrm>
              <a:off x="3222625" y="5123253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7" name="Полілінія 63"/>
            <p:cNvSpPr>
              <a:spLocks/>
            </p:cNvSpPr>
            <p:nvPr/>
          </p:nvSpPr>
          <p:spPr bwMode="auto">
            <a:xfrm>
              <a:off x="3279775" y="5180403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8" name="Полілінія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9" name="Полілінія 65"/>
            <p:cNvSpPr>
              <a:spLocks/>
            </p:cNvSpPr>
            <p:nvPr/>
          </p:nvSpPr>
          <p:spPr bwMode="auto">
            <a:xfrm>
              <a:off x="3281363" y="5213741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0" name="Прямокутник 66"/>
            <p:cNvSpPr>
              <a:spLocks noChangeArrowheads="1"/>
            </p:cNvSpPr>
            <p:nvPr/>
          </p:nvSpPr>
          <p:spPr bwMode="auto">
            <a:xfrm>
              <a:off x="3441700" y="5308991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1" name="Прямокутник 67"/>
            <p:cNvSpPr>
              <a:spLocks noChangeArrowheads="1"/>
            </p:cNvSpPr>
            <p:nvPr/>
          </p:nvSpPr>
          <p:spPr bwMode="auto">
            <a:xfrm>
              <a:off x="3371533" y="52200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1" name="Група 8">
            <a:extLst>
              <a:ext uri="{FF2B5EF4-FFF2-40B4-BE49-F238E27FC236}">
                <a16:creationId xmlns:a16="http://schemas.microsoft.com/office/drawing/2014/main" id="{5211970C-1D20-456C-BC61-F4E558F08E48}"/>
              </a:ext>
            </a:extLst>
          </p:cNvPr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Полілінія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3" name="Овал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4" name="Полілінія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5" name="Полілінія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6" name="Прямокутник 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7" name="Прямокутник 93"/>
            <p:cNvSpPr>
              <a:spLocks noChangeArrowheads="1"/>
            </p:cNvSpPr>
            <p:nvPr/>
          </p:nvSpPr>
          <p:spPr bwMode="auto">
            <a:xfrm>
              <a:off x="2642553" y="5421703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60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2" name="Група 13">
            <a:extLst>
              <a:ext uri="{FF2B5EF4-FFF2-40B4-BE49-F238E27FC236}">
                <a16:creationId xmlns:a16="http://schemas.microsoft.com/office/drawing/2014/main" id="{4B17EC06-230E-4EFA-A4DE-7DDB3F015F01}"/>
              </a:ext>
            </a:extLst>
          </p:cNvPr>
          <p:cNvGrpSpPr/>
          <p:nvPr/>
        </p:nvGrpSpPr>
        <p:grpSpPr>
          <a:xfrm>
            <a:off x="1704975" y="2594366"/>
            <a:ext cx="571500" cy="573088"/>
            <a:chOff x="1704975" y="2594366"/>
            <a:chExt cx="571500" cy="573088"/>
          </a:xfrm>
        </p:grpSpPr>
        <p:sp>
          <p:nvSpPr>
            <p:cNvPr id="202" name="Полілінія 68"/>
            <p:cNvSpPr>
              <a:spLocks/>
            </p:cNvSpPr>
            <p:nvPr/>
          </p:nvSpPr>
          <p:spPr bwMode="auto">
            <a:xfrm>
              <a:off x="1704975" y="2594366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3" name="Полілінія 69"/>
            <p:cNvSpPr>
              <a:spLocks/>
            </p:cNvSpPr>
            <p:nvPr/>
          </p:nvSpPr>
          <p:spPr bwMode="auto">
            <a:xfrm>
              <a:off x="1760538" y="2648341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4" name="Полілінія 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5" name="Полілінія 71"/>
            <p:cNvSpPr>
              <a:spLocks/>
            </p:cNvSpPr>
            <p:nvPr/>
          </p:nvSpPr>
          <p:spPr bwMode="auto">
            <a:xfrm>
              <a:off x="1763713" y="2653103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8" name="Прямокутник 94"/>
            <p:cNvSpPr>
              <a:spLocks noChangeArrowheads="1"/>
            </p:cNvSpPr>
            <p:nvPr/>
          </p:nvSpPr>
          <p:spPr bwMode="auto">
            <a:xfrm>
              <a:off x="1866900" y="2810266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9" name="Прямокутник 95"/>
            <p:cNvSpPr>
              <a:spLocks noChangeArrowheads="1"/>
            </p:cNvSpPr>
            <p:nvPr/>
          </p:nvSpPr>
          <p:spPr bwMode="auto">
            <a:xfrm>
              <a:off x="1800860" y="2699776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110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3" name="Група 12">
            <a:extLst>
              <a:ext uri="{FF2B5EF4-FFF2-40B4-BE49-F238E27FC236}">
                <a16:creationId xmlns:a16="http://schemas.microsoft.com/office/drawing/2014/main" id="{BCF28E9C-495F-4068-AE52-14E9FAB8647B}"/>
              </a:ext>
            </a:extLst>
          </p:cNvPr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Полілінія 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7" name="Полілінія 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8" name="Полілінія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9" name="Полілінія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0" name="Прямокутник 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1" name="Прямокутник 97"/>
            <p:cNvSpPr>
              <a:spLocks noChangeArrowheads="1"/>
            </p:cNvSpPr>
            <p:nvPr/>
          </p:nvSpPr>
          <p:spPr bwMode="auto">
            <a:xfrm>
              <a:off x="1229995" y="3243653"/>
              <a:ext cx="39433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100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4" name="Група 11">
            <a:extLst>
              <a:ext uri="{FF2B5EF4-FFF2-40B4-BE49-F238E27FC236}">
                <a16:creationId xmlns:a16="http://schemas.microsoft.com/office/drawing/2014/main" id="{66117B53-F129-43DD-B790-EF130F89CAE8}"/>
              </a:ext>
            </a:extLst>
          </p:cNvPr>
          <p:cNvGrpSpPr/>
          <p:nvPr/>
        </p:nvGrpSpPr>
        <p:grpSpPr>
          <a:xfrm>
            <a:off x="958850" y="3851666"/>
            <a:ext cx="566738" cy="568325"/>
            <a:chOff x="958850" y="3851666"/>
            <a:chExt cx="566738" cy="568325"/>
          </a:xfrm>
        </p:grpSpPr>
        <p:sp>
          <p:nvSpPr>
            <p:cNvPr id="210" name="Овал 76"/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1" name="Овал 77"/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2" name="Полілінія 78"/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3" name="Полілінія 79"/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2" name="Прямокутник 98"/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3" name="Прямокутник 99"/>
            <p:cNvSpPr>
              <a:spLocks noChangeArrowheads="1"/>
            </p:cNvSpPr>
            <p:nvPr/>
          </p:nvSpPr>
          <p:spPr bwMode="auto">
            <a:xfrm>
              <a:off x="1102678" y="394628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6" name="Група 10">
            <a:extLst>
              <a:ext uri="{FF2B5EF4-FFF2-40B4-BE49-F238E27FC236}">
                <a16:creationId xmlns:a16="http://schemas.microsoft.com/office/drawing/2014/main" id="{97FCA8A5-BE53-4DE2-B750-C9C39D2E3E8F}"/>
              </a:ext>
            </a:extLst>
          </p:cNvPr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Полілінія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5" name="Полілінія 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6" name="Полілінія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7" name="Полілінія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4" name="Прямокутник 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5" name="Прямокутник 101"/>
            <p:cNvSpPr>
              <a:spLocks noChangeArrowheads="1"/>
            </p:cNvSpPr>
            <p:nvPr/>
          </p:nvSpPr>
          <p:spPr bwMode="auto">
            <a:xfrm>
              <a:off x="1303338" y="4699391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dirty="0" smtClean="0">
                  <a:solidFill>
                    <a:srgbClr val="FF9936"/>
                  </a:solidFill>
                  <a:latin typeface="Raleway" panose="020B0003030101060003" pitchFamily="34" charset="0"/>
                </a:rPr>
                <a:t>80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Група 9">
            <a:extLst>
              <a:ext uri="{FF2B5EF4-FFF2-40B4-BE49-F238E27FC236}">
                <a16:creationId xmlns:a16="http://schemas.microsoft.com/office/drawing/2014/main" id="{18CB1458-2E32-468F-BD8F-C288DA493A63}"/>
              </a:ext>
            </a:extLst>
          </p:cNvPr>
          <p:cNvGrpSpPr/>
          <p:nvPr/>
        </p:nvGrpSpPr>
        <p:grpSpPr>
          <a:xfrm>
            <a:off x="1663700" y="5123253"/>
            <a:ext cx="579438" cy="577850"/>
            <a:chOff x="1663700" y="5123253"/>
            <a:chExt cx="579438" cy="577850"/>
          </a:xfrm>
        </p:grpSpPr>
        <p:sp>
          <p:nvSpPr>
            <p:cNvPr id="218" name="Полілінія 84"/>
            <p:cNvSpPr>
              <a:spLocks/>
            </p:cNvSpPr>
            <p:nvPr/>
          </p:nvSpPr>
          <p:spPr bwMode="auto">
            <a:xfrm>
              <a:off x="1663700" y="5123253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9" name="Полілінія 85"/>
            <p:cNvSpPr>
              <a:spLocks/>
            </p:cNvSpPr>
            <p:nvPr/>
          </p:nvSpPr>
          <p:spPr bwMode="auto">
            <a:xfrm>
              <a:off x="1719263" y="5180403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0" name="Полілінія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21" name="Полілінія 87"/>
            <p:cNvSpPr>
              <a:spLocks/>
            </p:cNvSpPr>
            <p:nvPr/>
          </p:nvSpPr>
          <p:spPr bwMode="auto">
            <a:xfrm>
              <a:off x="1724025" y="5185166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6" name="Прямокутник 102"/>
            <p:cNvSpPr>
              <a:spLocks noChangeArrowheads="1"/>
            </p:cNvSpPr>
            <p:nvPr/>
          </p:nvSpPr>
          <p:spPr bwMode="auto">
            <a:xfrm>
              <a:off x="1882775" y="5339153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37" name="Прямокутник 103"/>
            <p:cNvSpPr>
              <a:spLocks noChangeArrowheads="1"/>
            </p:cNvSpPr>
            <p:nvPr/>
          </p:nvSpPr>
          <p:spPr bwMode="auto">
            <a:xfrm>
              <a:off x="1829118" y="5248666"/>
              <a:ext cx="2628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100" b="1" i="0" u="none" strike="noStrike" cap="none" normalizeH="0" dirty="0" smtClean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70</a:t>
              </a:r>
              <a:endParaRPr kumimoji="0" lang="uk-U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41" name="Овал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2" name="Овал 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3" name="Полілінія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4" name="Полілінія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5" name="Полілінія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6" name="Полілінія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7" name="Полілінія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8" name="Полілінія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49" name="Полілінія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0" name="Полілінія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251" name="Полілінія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132" name="Текстове поле 131">
            <a:extLst>
              <a:ext uri="{FF2B5EF4-FFF2-40B4-BE49-F238E27FC236}">
                <a16:creationId xmlns:a16="http://schemas.microsoft.com/office/drawing/2014/main" id="{CC9F8B4A-A82D-4718-938C-50900AA9D2A4}"/>
              </a:ext>
            </a:extLst>
          </p:cNvPr>
          <p:cNvSpPr txBox="1"/>
          <p:nvPr/>
        </p:nvSpPr>
        <p:spPr>
          <a:xfrm>
            <a:off x="5290457" y="185859"/>
            <a:ext cx="598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ОБМЕЖЕННЯ ЧАСУ: </a:t>
            </a:r>
          </a:p>
          <a:p>
            <a:pPr algn="ctr" rtl="0"/>
            <a:r>
              <a:rPr lang="uk-UA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хвилини</a:t>
            </a:r>
            <a:endParaRPr lang="uk-UA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Двойная волна 136"/>
          <p:cNvSpPr/>
          <p:nvPr/>
        </p:nvSpPr>
        <p:spPr>
          <a:xfrm rot="20900443">
            <a:off x="6220068" y="1090973"/>
            <a:ext cx="4853290" cy="2187161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Вправа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Колаж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8" name="Двойная волна 237"/>
          <p:cNvSpPr/>
          <p:nvPr/>
        </p:nvSpPr>
        <p:spPr>
          <a:xfrm rot="387485">
            <a:off x="5504649" y="3827261"/>
            <a:ext cx="6228360" cy="2400228"/>
          </a:xfrm>
          <a:prstGeom prst="doubleWave">
            <a:avLst>
              <a:gd name="adj1" fmla="val 12500"/>
              <a:gd name="adj2" fmla="val 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«Соціальні мережі – «ЗА» і «ПРОТИ»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Ð ÐµÐ·ÑÐ»ÑÑÐ°Ñ Ð¿Ð¾ÑÑÐºÑ Ð·Ð¾Ð±ÑÐ°Ð¶ÐµÐ½Ñ Ð·Ð° Ð·Ð°Ð¿Ð¸ÑÐ¾Ð¼ &quot;ÑÐ¾Ð½Ð¾Ð²Ñ ÐºÐ°ÑÑÐ¸Ð½ÐºÐ¸ Ð´Ð»Ñ Ð¿ÑÐµÐ·ÐµÐ½ÑÐ°ÑÑÐ¹ Ð²ÑÑÑÑÐ°Ð»ÑÐ½Ð¸Ð¹ ÑÐ²ÑÑ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0026" y="520699"/>
            <a:ext cx="9371949" cy="938953"/>
          </a:xfrm>
        </p:spPr>
        <p:txBody>
          <a:bodyPr/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користування</a:t>
            </a:r>
            <a:r>
              <a:rPr lang="ru-RU" dirty="0" smtClean="0"/>
              <a:t> </a:t>
            </a:r>
            <a:r>
              <a:rPr lang="ru-RU" dirty="0" err="1" smtClean="0"/>
              <a:t>соціальними</a:t>
            </a:r>
            <a:r>
              <a:rPr lang="ru-RU" dirty="0" smtClean="0"/>
              <a:t> мережами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336799" y="1566001"/>
            <a:ext cx="8445175" cy="4620682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НЕ ПОВІДОМЛЯЙ ПРО СЕБЕ ПРИВАТНУ ІНФОРМАЦІЮ, НЕ ВИСИЛАЙ НЕЗНАЙОМИМ ЛЮДЯМ ФОТО. </a:t>
            </a:r>
          </a:p>
          <a:p>
            <a:pPr fontAlgn="base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НЕ ВІР ВСЬОМУ, ЩО КАЖУТЬ ПРО СЕБЕ ВІРТУАЛЬНІ ЗНАЙОМІ.</a:t>
            </a:r>
          </a:p>
          <a:p>
            <a:pPr fontAlgn="base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НЕ ПОГОДЖУЙСЯ НА ЗУСТРІЧ З ВИПАДКОВИМ ЗНАЙОМИМ.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ОБМЕЖУЙ СВІЙ ЧАС ПЕРЕБУВАННЯ В СОЦІАЛЬНІЙ МЕРЕЖІ.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ДОРОСЛІ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МАЮТЬ ЗНАТИ, ЧИМ ТИ ЗАЙМАЄШСЯ, КОЛИ СИДИШ БІЛЯ КОМП’ЮТЕРУ!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НЕ ОБРАЖАЙ ІНШИХ, НЕ ЛАЙСЯ, БУДЬ ЧЕМНИМ.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ЯКЩО ОПИНЯЄШСЯ В СКЛАДНІЙ СИТУАЦІЇ ПОГОВОРИ З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ДОРОСЛИМИ, ЯКИМ ДОВІРЯЄШ!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base"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Ð ÐµÐ·ÑÐ»ÑÑÐ°Ñ Ð¿Ð¾ÑÑÐºÑ Ð·Ð¾Ð±ÑÐ°Ð¶ÐµÐ½Ñ Ð·Ð° Ð·Ð°Ð¿Ð¸ÑÐ¾Ð¼ &quot;ÑÐ¾Ð½ Ð´Ð»Ñ Ð¿ÑÐµÐ·ÐµÐ½ÑÐ°ÑÑ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12192001" cy="6858001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177578">
            <a:off x="4167639" y="2087184"/>
            <a:ext cx="6900218" cy="1950071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/>
              <a:t>Вправа «Позитивне мислення»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ÑÐ¾Ð½ Ð´Ð»Ñ Ð¿ÑÐµÐ·ÐµÐ½ÑÐ°ÑÑ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069" y="457200"/>
            <a:ext cx="8391472" cy="2560319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uk-UA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«Ви нічого не зможете вдіяти із довжиною вашого життя, але ви можете щось зробити із його шириною і глибиною»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75120" y="3749040"/>
            <a:ext cx="3291840" cy="7184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i="1" dirty="0" smtClean="0">
                <a:solidFill>
                  <a:srgbClr val="FF0000"/>
                </a:solidFill>
              </a:rPr>
              <a:t>Терані Шире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 ÐµÐ·ÑÐ»ÑÑÐ°Ñ Ð¿Ð¾ÑÑÐºÑ Ð·Ð¾Ð±ÑÐ°Ð¶ÐµÐ½Ñ Ð·Ð° Ð·Ð°Ð¿Ð¸ÑÐ¾Ð¼ &quot;ÑÐ¾Ð½ Ð´Ð»Ñ Ð¿ÑÐµÐ·ÐµÐ½ÑÐ°ÑÑ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420" y="522514"/>
            <a:ext cx="9371949" cy="145965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Прохання: ☺ не покладайтесь на інших, майте свою голову на плечах, будьте капітанами свого корабля.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375" y="1987672"/>
            <a:ext cx="10600739" cy="1911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sz="31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Порада:  ☻ не бійтеся помилок , просто треба їх своєчасно виправляти;</a:t>
            </a:r>
            <a:endParaRPr lang="ru-RU" sz="31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31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☻ чесно </a:t>
            </a:r>
            <a:r>
              <a:rPr lang="uk-UA" sz="31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визнавайте</a:t>
            </a:r>
            <a:r>
              <a:rPr lang="uk-UA" sz="31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неправоту, пам’ятайте, що впертість –     самозахист людини слабкої;</a:t>
            </a:r>
            <a:endParaRPr lang="ru-RU" sz="31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uk-UA" sz="31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☻ не виходить задумане – не кидай, а починай робити все спочатку. Неможливо перемогти один раз назавжди, треба перемагати щоденно!</a:t>
            </a:r>
            <a:endParaRPr lang="ru-RU" sz="31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9451" y="4358541"/>
            <a:ext cx="106984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Побажання: частіше повторюйте</a:t>
            </a: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       ♥Я можу, хочу і досягну, чого бажаю.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♥ Я безстрашний, я нічого не боюся.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♥ Я люблю всіх людей, мені комфортно серед них.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Ð ÐµÐ·ÑÐ»ÑÑÐ°Ñ Ð¿Ð¾ÑÑÐºÑ Ð·Ð¾Ð±ÑÐ°Ð¶ÐµÐ½Ñ Ð·Ð° Ð·Ð°Ð¿Ð¸ÑÐ¾Ð¼ &quot;ÑÐ¾Ð½ Ð´Ð»Ñ Ð¿ÑÐµÐ·ÐµÐ½ÑÐ°ÑÑÐ¹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52281" y="1240972"/>
            <a:ext cx="9873391" cy="4493622"/>
          </a:xfrm>
        </p:spPr>
        <p:txBody>
          <a:bodyPr>
            <a:noAutofit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Кожен твій подих, і кожен твій порух –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 сам собі приятель, сам собі ворог.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Тож ворогу не здавайся без бою –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Стань другом собі і злети над собою.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 ÐµÐ·ÑÐ»ÑÑÐ°Ñ Ð¿Ð¾ÑÑÐºÑ Ð·Ð¾Ð±ÑÐ°Ð¶ÐµÐ½Ñ Ð·Ð° Ð·Ð°Ð¿Ð¸ÑÐ¾Ð¼ &quot;Ð¤Ð¾Ð½ Ð´Ð»Ñ Ð¿ÑÐµÐ·ÐµÐ½ÑÐ°ÑÑÑ&quot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Хмара 18"/>
          <p:cNvSpPr/>
          <p:nvPr/>
        </p:nvSpPr>
        <p:spPr>
          <a:xfrm>
            <a:off x="4905782" y="3044519"/>
            <a:ext cx="2193287" cy="134988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онце 17"/>
          <p:cNvSpPr/>
          <p:nvPr/>
        </p:nvSpPr>
        <p:spPr>
          <a:xfrm>
            <a:off x="5669475" y="4185830"/>
            <a:ext cx="5062256" cy="2361534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онце 15"/>
          <p:cNvSpPr/>
          <p:nvPr/>
        </p:nvSpPr>
        <p:spPr>
          <a:xfrm>
            <a:off x="7448204" y="2118434"/>
            <a:ext cx="4114799" cy="212937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онце 14"/>
          <p:cNvSpPr/>
          <p:nvPr/>
        </p:nvSpPr>
        <p:spPr>
          <a:xfrm>
            <a:off x="4314307" y="436349"/>
            <a:ext cx="4081547" cy="2580562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онце 13"/>
          <p:cNvSpPr/>
          <p:nvPr/>
        </p:nvSpPr>
        <p:spPr>
          <a:xfrm>
            <a:off x="550949" y="1417674"/>
            <a:ext cx="4114799" cy="2308901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онце 12"/>
          <p:cNvSpPr/>
          <p:nvPr/>
        </p:nvSpPr>
        <p:spPr>
          <a:xfrm>
            <a:off x="972784" y="3914899"/>
            <a:ext cx="4696691" cy="2660073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11" y="276639"/>
            <a:ext cx="4231037" cy="638313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Інсценівка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37716" y="4896222"/>
            <a:ext cx="3268066" cy="6974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– сонечко!</a:t>
            </a:r>
          </a:p>
          <a:p>
            <a:pPr marL="0" indent="0" algn="ctr">
              <a:buNone/>
            </a:pP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(маленька дитина)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338350" y="2163982"/>
            <a:ext cx="262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–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школярка!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(Першокласниця)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5166665" y="1417674"/>
            <a:ext cx="2281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боюся і вчуся!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(учениця 5 класу)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8093683" y="2721354"/>
            <a:ext cx="2727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–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підліток!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(дівчинка 13 років)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822823" y="5043431"/>
            <a:ext cx="2634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–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любов!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(учениця –випускник)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5215658" y="3328228"/>
            <a:ext cx="1808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 –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джерело!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(вихователь)</a:t>
            </a:r>
            <a:endParaRPr lang="uk-UA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8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9" t="1509" r="4879" b="2389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02366" y="1112055"/>
            <a:ext cx="4155622" cy="1321179"/>
          </a:xfrm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Очікування від зустрічі</a:t>
            </a:r>
            <a:endParaRPr lang="uk-UA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Місце для тексту 8"/>
          <p:cNvSpPr>
            <a:spLocks noGrp="1"/>
          </p:cNvSpPr>
          <p:nvPr>
            <p:ph type="body" sz="half" idx="2"/>
          </p:nvPr>
        </p:nvSpPr>
        <p:spPr>
          <a:xfrm>
            <a:off x="7302366" y="3282413"/>
            <a:ext cx="4155622" cy="130508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Вправа: «Веселка»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Місце для вмісту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788" y="919616"/>
            <a:ext cx="6308456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2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05913" y="2278249"/>
            <a:ext cx="6235059" cy="3806667"/>
          </a:xfrm>
        </p:spPr>
        <p:txBody>
          <a:bodyPr>
            <a:noAutofit/>
          </a:bodyPr>
          <a:lstStyle/>
          <a:p>
            <a:pPr lvl="0" algn="ctr"/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«Ми </a:t>
            </a: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капітани </a:t>
            </a: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 </a:t>
            </a: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кораблі свого життя ?   !    …     </a:t>
            </a:r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.»</a:t>
            </a:r>
            <a: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uk-UA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Місце для вмісту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9887" y="672306"/>
            <a:ext cx="3416865" cy="5210175"/>
          </a:xfrm>
          <a:prstGeom prst="rect">
            <a:avLst/>
          </a:prstGeom>
        </p:spPr>
      </p:pic>
      <p:sp>
        <p:nvSpPr>
          <p:cNvPr id="14" name="Місце для тексту 13"/>
          <p:cNvSpPr>
            <a:spLocks noGrp="1"/>
          </p:cNvSpPr>
          <p:nvPr>
            <p:ph type="body" sz="half" idx="2"/>
          </p:nvPr>
        </p:nvSpPr>
        <p:spPr>
          <a:xfrm>
            <a:off x="1271155" y="1255222"/>
            <a:ext cx="4850676" cy="697564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chemeClr val="accent4"/>
                </a:solidFill>
              </a:rPr>
              <a:t>Тема години спілкування:</a:t>
            </a:r>
            <a:endParaRPr lang="uk-UA" sz="2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09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308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78843">
            <a:off x="5594889" y="2487882"/>
            <a:ext cx="6400800" cy="1836145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r>
              <a:rPr lang="uk-UA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«Циферблат життя»</a:t>
            </a:r>
            <a:endParaRPr lang="uk-UA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887" y="1185541"/>
            <a:ext cx="5695591" cy="5405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7498080" y="976456"/>
            <a:ext cx="4324401" cy="852343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Вправа:</a:t>
            </a:r>
            <a:endParaRPr lang="uk-UA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9646" y="4746812"/>
            <a:ext cx="4923460" cy="175432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Продовжить фразу</a:t>
            </a:r>
          </a:p>
          <a:p>
            <a:pPr algn="ctr"/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«Через 5(10) років я хочу бути…» </a:t>
            </a:r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765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" y="0"/>
            <a:ext cx="1215025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196349" y="1537855"/>
            <a:ext cx="3091157" cy="2197237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«Вікові періоди людини».  </a:t>
            </a:r>
          </a:p>
        </p:txBody>
      </p:sp>
      <p:pic>
        <p:nvPicPr>
          <p:cNvPr id="11" name="Місце для вмісту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5661" y="1751307"/>
            <a:ext cx="7580982" cy="4200041"/>
          </a:xfrm>
          <a:prstGeom prst="rect">
            <a:avLst/>
          </a:prstGeom>
        </p:spPr>
      </p:pic>
      <p:sp>
        <p:nvSpPr>
          <p:cNvPr id="9" name="Місце для тексту 8"/>
          <p:cNvSpPr>
            <a:spLocks noGrp="1"/>
          </p:cNvSpPr>
          <p:nvPr>
            <p:ph type="body" sz="half" idx="2"/>
          </p:nvPr>
        </p:nvSpPr>
        <p:spPr>
          <a:xfrm>
            <a:off x="8704053" y="859973"/>
            <a:ext cx="2182597" cy="540919"/>
          </a:xfrm>
        </p:spPr>
        <p:txBody>
          <a:bodyPr>
            <a:noAutofit/>
          </a:bodyPr>
          <a:lstStyle/>
          <a:p>
            <a:pPr algn="ctr"/>
            <a:r>
              <a:rPr lang="uk-UA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Проект: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8005155" y="4380807"/>
            <a:ext cx="37573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Підготувала творча група:</a:t>
            </a:r>
          </a:p>
          <a:p>
            <a:r>
              <a:rPr 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Лакатош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Марія</a:t>
            </a:r>
          </a:p>
          <a:p>
            <a:r>
              <a:rPr 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Целінко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Роберт</a:t>
            </a:r>
          </a:p>
          <a:p>
            <a:r>
              <a:rPr lang="uk-UA" sz="2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Чеботарь</a:t>
            </a:r>
            <a:r>
              <a:rPr lang="uk-UA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Анастасія</a:t>
            </a:r>
            <a:endParaRPr lang="uk-UA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2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ÑÐµÐ½Ñ ÐºÑÐ°ÑÐ¸Ð²ÑÐµ Ð²ÐµÑÐµÐ½Ð½Ðµ-Ð»ÐµÑÐ½Ð¸Ðµ ÑÐ¾Ð½Ñ.... ÐÐ¾Ð¼Ð¼ÐµÐ½ÑÐ°ÑÐ¸Ð¸ : LiveInternet - Ð Ð¾ÑÑÐ¸Ð¹ÑÐºÐ¸Ð¹ Ð¡ÐµÑÐ²Ð¸Ñ ÐÐ½Ð»Ð°Ð¹Ð½-ÐÐ½ÐµÐ²Ð½Ð¸Ðº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Вибери якою дорогою підеш:</a:t>
            </a:r>
            <a:endParaRPr lang="uk-UA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0249994"/>
              </p:ext>
            </p:extLst>
          </p:nvPr>
        </p:nvGraphicFramePr>
        <p:xfrm>
          <a:off x="1410027" y="1566001"/>
          <a:ext cx="9371948" cy="46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05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uk-UA" b="1" dirty="0" smtClean="0"/>
              <a:t>«Основні </a:t>
            </a:r>
            <a:r>
              <a:rPr lang="uk-UA" b="1" dirty="0"/>
              <a:t>правила здорового способу </a:t>
            </a:r>
            <a:r>
              <a:rPr lang="uk-UA" b="1" dirty="0" smtClean="0"/>
              <a:t>життя»</a:t>
            </a:r>
            <a:endParaRPr lang="uk-UA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Лікар: </a:t>
            </a:r>
            <a:r>
              <a:rPr lang="uk-UA" dirty="0" err="1" smtClean="0"/>
              <a:t>Мустафаєва</a:t>
            </a:r>
            <a:r>
              <a:rPr lang="uk-UA" dirty="0" smtClean="0"/>
              <a:t> А.Е.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Екологі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378_TF03098889" id="{70760805-ADF1-4ECC-B049-CC37D5FB3962}" vid="{22C2CDDF-27F1-4463-B428-A1B578BA1F26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Освітня презентація з фотографіями на тему природи та екології</Template>
  <TotalTime>910</TotalTime>
  <Words>582</Words>
  <Application>Microsoft Office PowerPoint</Application>
  <PresentationFormat>Широкоэкранный</PresentationFormat>
  <Paragraphs>120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Corbel</vt:lpstr>
      <vt:lpstr>Raleway</vt:lpstr>
      <vt:lpstr>Екологія 16x9</vt:lpstr>
      <vt:lpstr>Підліток у сучасному світі</vt:lpstr>
      <vt:lpstr>Епіграф:   Все залежить від нас самих!  Нічого в світі немає такого,  що не підвладно було б нам!  </vt:lpstr>
      <vt:lpstr>Інсценівка</vt:lpstr>
      <vt:lpstr>Очікування від зустрічі</vt:lpstr>
      <vt:lpstr>«Ми – капітани  на кораблі свого життя ?   !    …     .» </vt:lpstr>
      <vt:lpstr>«Циферблат життя»</vt:lpstr>
      <vt:lpstr>«Вікові періоди людини».  </vt:lpstr>
      <vt:lpstr>Вибери якою дорогою підеш:</vt:lpstr>
      <vt:lpstr>«Основні правила здорового способу життя»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Життєві цінності – це те, що люди вважають важливим для свого життя, про що вони мріють ,до чого прагнуть   </vt:lpstr>
      <vt:lpstr>Вправа «Шкала цінностей» </vt:lpstr>
      <vt:lpstr>ЦІННОСТІ</vt:lpstr>
      <vt:lpstr>Роздуми про віртуальний світ</vt:lpstr>
      <vt:lpstr>Презентация PowerPoint</vt:lpstr>
      <vt:lpstr>Презентация PowerPoint</vt:lpstr>
      <vt:lpstr>Правила користування соціальними мережами</vt:lpstr>
      <vt:lpstr>Вправа «Позитивне мислення»</vt:lpstr>
      <vt:lpstr>«Ви нічого не зможете вдіяти із довжиною вашого життя, але ви можете щось зробити із його шириною і глибиною»</vt:lpstr>
      <vt:lpstr>Прохання: ☺ не покладайтесь на інших, майте свою голову на плечах, будьте капітанами свого корабля. </vt:lpstr>
      <vt:lpstr>Кожен твій подих, і кожен твій порух – Ти сам собі приятель, сам собі ворог. Тож ворогу не здавайся без бою – Стань другом собі і злети над собою.                               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RePack by Diakov</dc:creator>
  <cp:lastModifiedBy>Пользователь</cp:lastModifiedBy>
  <cp:revision>62</cp:revision>
  <dcterms:created xsi:type="dcterms:W3CDTF">2018-11-04T11:09:45Z</dcterms:created>
  <dcterms:modified xsi:type="dcterms:W3CDTF">2019-05-10T16:55:41Z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