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3" r:id="rId3"/>
    <p:sldId id="257" r:id="rId4"/>
    <p:sldId id="258" r:id="rId5"/>
    <p:sldId id="259" r:id="rId6"/>
    <p:sldId id="274" r:id="rId7"/>
    <p:sldId id="261" r:id="rId8"/>
    <p:sldId id="272" r:id="rId9"/>
    <p:sldId id="263" r:id="rId10"/>
    <p:sldId id="264" r:id="rId11"/>
    <p:sldId id="265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213C-B2F1-4F07-BA6D-A4AC3D8D39B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8B6D8-69D9-4865-9175-93D021CE9AB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7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B6D8-69D9-4865-9175-93D021CE9A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2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B6D8-69D9-4865-9175-93D021CE9A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7C6A-C232-4C84-8EC9-5798508CA664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00B1-9B9B-4190-BC29-52960F1AF743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53" y="-292790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3016" y="2492896"/>
            <a:ext cx="4447648" cy="2387600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Monotype Corsiva" pitchFamily="66" charset="0"/>
              </a:rPr>
              <a:t>Заняття на тему</a:t>
            </a:r>
            <a:r>
              <a:rPr lang="ru-RU" sz="4800" dirty="0" smtClean="0">
                <a:latin typeface="Monotype Corsiva" pitchFamily="66" charset="0"/>
              </a:rPr>
              <a:t>: </a:t>
            </a:r>
            <a:r>
              <a:rPr lang="ru-RU" sz="4800" dirty="0">
                <a:latin typeface="Monotype Corsiva" pitchFamily="66" charset="0"/>
              </a:rPr>
              <a:t>«</a:t>
            </a:r>
            <a:r>
              <a:rPr lang="ru-RU" sz="4800" dirty="0" err="1">
                <a:latin typeface="Monotype Corsiva" pitchFamily="66" charset="0"/>
              </a:rPr>
              <a:t>Крок</a:t>
            </a:r>
            <a:r>
              <a:rPr lang="ru-RU" sz="4800" dirty="0">
                <a:latin typeface="Monotype Corsiva" pitchFamily="66" charset="0"/>
              </a:rPr>
              <a:t> до </a:t>
            </a:r>
            <a:r>
              <a:rPr lang="ru-RU" sz="4800" dirty="0" err="1">
                <a:latin typeface="Monotype Corsiva" pitchFamily="66" charset="0"/>
              </a:rPr>
              <a:t>самостійного</a:t>
            </a:r>
            <a:r>
              <a:rPr lang="ru-RU" sz="4800" dirty="0">
                <a:latin typeface="Monotype Corsiva" pitchFamily="66" charset="0"/>
              </a:rPr>
              <a:t> </a:t>
            </a:r>
            <a:r>
              <a:rPr lang="ru-RU" sz="4800" dirty="0" err="1">
                <a:latin typeface="Monotype Corsiva" pitchFamily="66" charset="0"/>
              </a:rPr>
              <a:t>життя</a:t>
            </a:r>
            <a:r>
              <a:rPr lang="ru-RU" sz="4800" dirty="0"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875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964">
            <a:off x="3051662" y="4071463"/>
            <a:ext cx="3043682" cy="2025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199">
            <a:off x="-493260" y="4751160"/>
            <a:ext cx="3362889" cy="2161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99" y="4284267"/>
            <a:ext cx="2588002" cy="257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Monotype Corsiva" pitchFamily="66" charset="0"/>
              </a:rPr>
              <a:t>Вправа «Скріпка»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32184"/>
            <a:ext cx="7886700" cy="4351338"/>
          </a:xfrm>
        </p:spPr>
        <p:txBody>
          <a:bodyPr>
            <a:normAutofit/>
          </a:bodyPr>
          <a:lstStyle/>
          <a:p>
            <a:pPr algn="ctr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3600" dirty="0" smtClean="0">
                <a:latin typeface="Monotype Corsiva" pitchFamily="66" charset="0"/>
              </a:rPr>
              <a:t>Завдання:</a:t>
            </a:r>
          </a:p>
          <a:p>
            <a:pPr algn="just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3600" dirty="0" smtClean="0">
                <a:latin typeface="Monotype Corsiva" pitchFamily="66" charset="0"/>
              </a:rPr>
              <a:t>Учасникам роздаються по одній скріпці, пропоную її розігнути й скласти у початкову форму. (звичайно, зробити це ніколи не вдасться).</a:t>
            </a:r>
          </a:p>
        </p:txBody>
      </p:sp>
    </p:spTree>
    <p:extLst>
      <p:ext uri="{BB962C8B-B14F-4D97-AF65-F5344CB8AC3E}">
        <p14:creationId xmlns:p14="http://schemas.microsoft.com/office/powerpoint/2010/main" val="28212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Monotype Corsiva" pitchFamily="66" charset="0"/>
              </a:rPr>
              <a:t>Робота з висловами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Clr>
                <a:srgbClr val="FF6699"/>
              </a:buClr>
              <a:buNone/>
            </a:pPr>
            <a:r>
              <a:rPr lang="uk-UA" sz="4400" dirty="0" smtClean="0">
                <a:latin typeface="Monotype Corsiva" pitchFamily="66" charset="0"/>
              </a:rPr>
              <a:t>Завдання:</a:t>
            </a:r>
          </a:p>
          <a:p>
            <a:pPr algn="just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000" dirty="0" smtClean="0">
                <a:latin typeface="Monotype Corsiva" pitchFamily="66" charset="0"/>
              </a:rPr>
              <a:t>Вам потрібно довести свої думки щодо запропонованих висловів видатних людей. </a:t>
            </a:r>
          </a:p>
          <a:p>
            <a:pPr algn="just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000" dirty="0" smtClean="0">
                <a:latin typeface="Monotype Corsiva" pitchFamily="66" charset="0"/>
              </a:rPr>
              <a:t>Яке Вам близьке за духом? Чому?</a:t>
            </a:r>
          </a:p>
          <a:p>
            <a:pPr algn="just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000" dirty="0" smtClean="0">
                <a:latin typeface="Monotype Corsiva" pitchFamily="66" charset="0"/>
              </a:rPr>
              <a:t>Працюємо 1 хвилину .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99392"/>
            <a:ext cx="2105025" cy="2171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latin typeface="Monotype Corsiva" pitchFamily="66" charset="0"/>
              </a:rPr>
              <a:t>Вправа “ Запитання – </a:t>
            </a:r>
            <a:r>
              <a:rPr lang="uk-UA" sz="5400" dirty="0" err="1" smtClean="0">
                <a:latin typeface="Monotype Corsiva" pitchFamily="66" charset="0"/>
              </a:rPr>
              <a:t>відповідь”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766" y="1723597"/>
            <a:ext cx="7886700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3600" dirty="0" smtClean="0">
                <a:latin typeface="Monotype Corsiva" pitchFamily="66" charset="0"/>
              </a:rPr>
              <a:t>Питання:</a:t>
            </a:r>
          </a:p>
          <a:p>
            <a:pPr algn="just">
              <a:buClr>
                <a:srgbClr val="FF6699"/>
              </a:buClr>
              <a:buNone/>
            </a:pPr>
            <a:r>
              <a:rPr lang="uk-UA" sz="3200" dirty="0" smtClean="0">
                <a:latin typeface="Monotype Corsiva" pitchFamily="66" charset="0"/>
              </a:rPr>
              <a:t> </a:t>
            </a:r>
            <a:endParaRPr lang="uk-UA" sz="4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v"/>
            </a:pPr>
            <a:endParaRPr lang="uk-UA" sz="3200" dirty="0" smtClean="0">
              <a:solidFill>
                <a:srgbClr val="FF6699"/>
              </a:solidFill>
              <a:latin typeface="Monotype Corsiva" pitchFamily="66" charset="0"/>
            </a:endParaRPr>
          </a:p>
          <a:p>
            <a:pPr lvl="0"/>
            <a:r>
              <a:rPr lang="uk-UA" sz="9600" b="1" dirty="0" smtClean="0"/>
              <a:t>Що </a:t>
            </a:r>
            <a:r>
              <a:rPr lang="uk-UA" sz="9600" b="1" dirty="0" smtClean="0"/>
              <a:t>таке ідентифікаційний код?</a:t>
            </a:r>
            <a:endParaRPr lang="ru-RU" sz="9600" dirty="0" smtClean="0"/>
          </a:p>
          <a:p>
            <a:pPr lvl="0"/>
            <a:r>
              <a:rPr lang="uk-UA" sz="9600" b="1" dirty="0" smtClean="0"/>
              <a:t>Чи можна довіряти документи чужим людям?</a:t>
            </a:r>
            <a:endParaRPr lang="ru-RU" sz="9600" dirty="0" smtClean="0"/>
          </a:p>
          <a:p>
            <a:pPr lvl="0"/>
            <a:r>
              <a:rPr lang="uk-UA" sz="9600" b="1" dirty="0" smtClean="0"/>
              <a:t>Для чого потрібна професія?</a:t>
            </a:r>
            <a:endParaRPr lang="ru-RU" sz="9600" dirty="0" smtClean="0"/>
          </a:p>
          <a:p>
            <a:pPr lvl="0"/>
            <a:r>
              <a:rPr lang="uk-UA" sz="9600" b="1" dirty="0" smtClean="0"/>
              <a:t>Чи потрібен людині будинок?</a:t>
            </a:r>
            <a:endParaRPr lang="ru-RU" sz="9600" dirty="0" smtClean="0"/>
          </a:p>
          <a:p>
            <a:pPr lvl="0"/>
            <a:r>
              <a:rPr lang="uk-UA" sz="9600" b="1" dirty="0" smtClean="0"/>
              <a:t>Як заощадити гроші, і для чого це потрібно робити?</a:t>
            </a:r>
            <a:endParaRPr lang="ru-RU" sz="9600" dirty="0" smtClean="0"/>
          </a:p>
          <a:p>
            <a:pPr lvl="0"/>
            <a:r>
              <a:rPr lang="uk-UA" sz="9600" b="1" dirty="0" smtClean="0"/>
              <a:t>Чи потрібна людині освіта?</a:t>
            </a:r>
            <a:endParaRPr lang="ru-RU" sz="9600" dirty="0" smtClean="0"/>
          </a:p>
          <a:p>
            <a:pPr lvl="0"/>
            <a:r>
              <a:rPr lang="uk-UA" sz="9600" b="1" dirty="0" smtClean="0"/>
              <a:t>Чи потрібно сплачувати комунальні послуги?</a:t>
            </a:r>
            <a:endParaRPr lang="ru-RU" sz="9600" dirty="0" smtClean="0"/>
          </a:p>
          <a:p>
            <a:pPr lvl="0"/>
            <a:r>
              <a:rPr lang="uk-UA" sz="9600" b="1" dirty="0" smtClean="0"/>
              <a:t>Що таке термінал?</a:t>
            </a:r>
            <a:endParaRPr lang="ru-RU" sz="9600" dirty="0" smtClean="0"/>
          </a:p>
          <a:p>
            <a:pPr lvl="0"/>
            <a:r>
              <a:rPr lang="uk-UA" sz="9600" b="1" dirty="0" smtClean="0"/>
              <a:t>Що таке банкомат?</a:t>
            </a:r>
            <a:endParaRPr lang="ru-RU" sz="9600" dirty="0" smtClean="0"/>
          </a:p>
          <a:p>
            <a:pPr lvl="0"/>
            <a:r>
              <a:rPr lang="uk-UA" sz="9600" b="1" dirty="0" smtClean="0"/>
              <a:t>Чи вигідно в житті брати кредити?</a:t>
            </a:r>
            <a:endParaRPr lang="ru-RU" sz="9600" dirty="0" smtClean="0"/>
          </a:p>
          <a:p>
            <a:pPr lvl="0"/>
            <a:r>
              <a:rPr lang="uk-UA" sz="9600" b="1" dirty="0" smtClean="0"/>
              <a:t>Що таке паспорт?</a:t>
            </a:r>
            <a:endParaRPr lang="ru-RU" sz="9600" dirty="0" smtClean="0"/>
          </a:p>
          <a:p>
            <a:pPr marL="0" indent="0" algn="just">
              <a:buNone/>
            </a:pP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109">
            <a:off x="7035014" y="5051658"/>
            <a:ext cx="1184199" cy="1580967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4711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dirty="0" smtClean="0">
                <a:latin typeface="Monotype Corsiva" pitchFamily="66" charset="0"/>
              </a:rPr>
              <a:t>Вправа «Визначення здійснення очікувань</a:t>
            </a:r>
            <a:r>
              <a:rPr lang="uk-UA" sz="4400" dirty="0" smtClean="0">
                <a:latin typeface="Monotype Corsiva" pitchFamily="66" charset="0"/>
              </a:rPr>
              <a:t>»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400" dirty="0" smtClean="0">
                <a:latin typeface="Monotype Corsiva" pitchFamily="66" charset="0"/>
              </a:rPr>
              <a:t>Що корисного ви дізнались?</a:t>
            </a:r>
          </a:p>
          <a:p>
            <a:pPr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400" dirty="0" smtClean="0">
                <a:latin typeface="Monotype Corsiva" pitchFamily="66" charset="0"/>
              </a:rPr>
              <a:t>Чи здійснилися Ваші очікування?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Monotype Corsiva" pitchFamily="66" charset="0"/>
              </a:rPr>
              <a:t>«Про життя»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uk-UA" sz="3600" dirty="0" smtClean="0">
                <a:latin typeface="Monotype Corsiva" pitchFamily="66" charset="0"/>
              </a:rPr>
              <a:t>Гра «Вибери сам»</a:t>
            </a:r>
          </a:p>
          <a:p>
            <a:pPr marL="0" indent="0" algn="just">
              <a:buNone/>
            </a:pP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0" y="3414379"/>
            <a:ext cx="3040647" cy="2370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17156"/>
            <a:ext cx="3006080" cy="24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406589"/>
            <a:ext cx="3240360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815" y="-243408"/>
            <a:ext cx="9852026" cy="73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6436" y="220486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FF6699"/>
                </a:solidFill>
              </a:rPr>
              <a:t>Дякую за увагу!</a:t>
            </a:r>
            <a:endParaRPr lang="ru-RU" sz="72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err="1" smtClean="0"/>
              <a:t>Життя-</a:t>
            </a:r>
            <a:r>
              <a:rPr lang="uk-UA" sz="6000" b="1" dirty="0" smtClean="0"/>
              <a:t> це…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                                    Життя - це краса, дивуйся йому.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                                      Життя - це пошук шукай його.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                                      Життя - це любов, люби його.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                                      Життя - це трагедія, переживи його.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                                      Життя - це гра, грай у нього.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                                      Життя - це боротьба, борись за нього.</a:t>
            </a:r>
            <a:endParaRPr lang="ru-RU" sz="2400" dirty="0" smtClean="0"/>
          </a:p>
          <a:p>
            <a:pPr algn="ctr">
              <a:buNone/>
            </a:pPr>
            <a:r>
              <a:rPr lang="uk-UA" sz="2400" dirty="0" smtClean="0"/>
              <a:t>                                      Життя лише одне, цінуй його.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/>
          <a:lstStyle/>
          <a:p>
            <a:pPr algn="ctr"/>
            <a:r>
              <a:rPr lang="uk-UA" sz="6000" dirty="0" smtClean="0">
                <a:latin typeface="Monotype Corsiva" pitchFamily="66" charset="0"/>
              </a:rPr>
              <a:t>Вправа: «Очікування»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40414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uk-UA" sz="4000" dirty="0" smtClean="0">
                <a:latin typeface="Monotype Corsiva" pitchFamily="66" charset="0"/>
              </a:rPr>
              <a:t>Завдання: </a:t>
            </a:r>
          </a:p>
          <a:p>
            <a:pPr marL="742950" indent="-571500" algn="just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000" dirty="0">
                <a:latin typeface="Monotype Corsiva" pitchFamily="66" charset="0"/>
              </a:rPr>
              <a:t>п</a:t>
            </a:r>
            <a:r>
              <a:rPr lang="uk-UA" sz="4000" dirty="0" smtClean="0">
                <a:latin typeface="Monotype Corsiva" pitchFamily="66" charset="0"/>
              </a:rPr>
              <a:t>ропоную Вам визначити свої очікування від сьогоднішнього заняття і записати їх на маленьких аркушах, вирізаних у формі зірочки. Після цього прикріпити їх на плакаті «Наші очікування» у вигляді зоряного неба, на якому тільки-но починають сходити зорі.</a:t>
            </a:r>
          </a:p>
        </p:txBody>
      </p:sp>
    </p:spTree>
    <p:extLst>
      <p:ext uri="{BB962C8B-B14F-4D97-AF65-F5344CB8AC3E}">
        <p14:creationId xmlns:p14="http://schemas.microsoft.com/office/powerpoint/2010/main" val="29502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latin typeface="Monotype Corsiva" pitchFamily="66" charset="0"/>
              </a:rPr>
              <a:t>Вправа «Коло асоціацій»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311">
            <a:off x="156336" y="4402677"/>
            <a:ext cx="4732685" cy="2504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5413">
            <a:off x="5984344" y="4044161"/>
            <a:ext cx="2007870" cy="32216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rgbClr val="FF6699"/>
              </a:buClr>
              <a:buNone/>
            </a:pPr>
            <a:r>
              <a:rPr lang="uk-UA" sz="3600" dirty="0" smtClean="0">
                <a:latin typeface="Monotype Corsiva" pitchFamily="66" charset="0"/>
              </a:rPr>
              <a:t>Завдання:</a:t>
            </a:r>
          </a:p>
          <a:p>
            <a:pPr algn="just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3600" dirty="0">
                <a:latin typeface="Monotype Corsiva" pitchFamily="66" charset="0"/>
              </a:rPr>
              <a:t>д</a:t>
            </a:r>
            <a:r>
              <a:rPr lang="uk-UA" sz="3600" dirty="0" smtClean="0">
                <a:latin typeface="Monotype Corsiva" pitchFamily="66" charset="0"/>
              </a:rPr>
              <a:t>авайте </a:t>
            </a:r>
            <a:r>
              <a:rPr lang="uk-UA" sz="3600" dirty="0" err="1" smtClean="0">
                <a:latin typeface="Monotype Corsiva" pitchFamily="66" charset="0"/>
              </a:rPr>
              <a:t>спробуєм</a:t>
            </a:r>
            <a:r>
              <a:rPr lang="uk-UA" sz="3600" dirty="0" smtClean="0">
                <a:latin typeface="Monotype Corsiva" pitchFamily="66" charset="0"/>
              </a:rPr>
              <a:t> скласти квітку щасливого життя, які  асоціації викликають у Вас зі словом «Життя»? Напишіть на пелюстках, що потрібно. </a:t>
            </a:r>
          </a:p>
          <a:p>
            <a:pPr marL="0" indent="0" algn="ctr">
              <a:buNone/>
            </a:pP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48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Monotype Corsiva" pitchFamily="66" charset="0"/>
              </a:rPr>
              <a:t>Інформаційне повідомлення: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76864" cy="4680520"/>
          </a:xfrm>
        </p:spPr>
        <p:txBody>
          <a:bodyPr>
            <a:noAutofit/>
          </a:bodyPr>
          <a:lstStyle/>
          <a:p>
            <a:pPr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2800" dirty="0" smtClean="0">
                <a:latin typeface="Monotype Corsiva" pitchFamily="66" charset="0"/>
              </a:rPr>
              <a:t>Слово «життя» багатозначне , неповторне і звичайне, радісне і  сумне, повне переживань, навіть катастрофічне. Але всі вони якимось чином діють на кожного з нас.</a:t>
            </a:r>
          </a:p>
          <a:p>
            <a:pPr marL="0" indent="0">
              <a:buClr>
                <a:srgbClr val="FF6699"/>
              </a:buClr>
            </a:pPr>
            <a:r>
              <a:rPr lang="uk-UA" sz="2800" dirty="0" smtClean="0">
                <a:latin typeface="Monotype Corsiva" pitchFamily="66" charset="0"/>
              </a:rPr>
              <a:t>Правила які  потрібно дотримувати у житті.</a:t>
            </a:r>
          </a:p>
          <a:p>
            <a:pPr marL="0" indent="0">
              <a:buClr>
                <a:srgbClr val="FF6699"/>
              </a:buClr>
            </a:pPr>
            <a:r>
              <a:rPr lang="uk-UA" sz="2800" dirty="0" smtClean="0">
                <a:latin typeface="Monotype Corsiva" pitchFamily="66" charset="0"/>
              </a:rPr>
              <a:t>Правила які не потрібно дотримувати у житті </a:t>
            </a:r>
            <a:endParaRPr lang="uk-UA" sz="2000" dirty="0" smtClean="0">
              <a:latin typeface="Monotype Corsiva" pitchFamily="66" charset="0"/>
            </a:endParaRPr>
          </a:p>
          <a:p>
            <a:pPr marL="514350" indent="-514350">
              <a:buClr>
                <a:srgbClr val="FF6699"/>
              </a:buClr>
              <a:buFont typeface="+mj-lt"/>
              <a:buAutoNum type="arabicPeriod"/>
            </a:pPr>
            <a:endParaRPr lang="uk-UA" sz="2000" dirty="0" smtClean="0">
              <a:latin typeface="Monotype Corsiva" pitchFamily="66" charset="0"/>
            </a:endParaRPr>
          </a:p>
          <a:p>
            <a:pPr marL="514350" indent="-514350">
              <a:buClr>
                <a:srgbClr val="FF6699"/>
              </a:buClr>
              <a:buFont typeface="+mj-lt"/>
              <a:buAutoNum type="arabicPeriod"/>
            </a:pPr>
            <a:endParaRPr lang="uk-UA" sz="2000" dirty="0" smtClean="0">
              <a:latin typeface="Monotype Corsiva" pitchFamily="66" charset="0"/>
            </a:endParaRPr>
          </a:p>
          <a:p>
            <a:pPr marL="514350" indent="-514350">
              <a:buClr>
                <a:srgbClr val="FF6699"/>
              </a:buClr>
              <a:buFont typeface="+mj-lt"/>
              <a:buAutoNum type="arabicPeriod"/>
            </a:pPr>
            <a:endParaRPr lang="uk-UA" sz="2000" dirty="0" smtClean="0">
              <a:latin typeface="Monotype Corsiva" pitchFamily="66" charset="0"/>
            </a:endParaRPr>
          </a:p>
          <a:p>
            <a:pPr marL="514350" indent="-514350">
              <a:buClr>
                <a:srgbClr val="FF6699"/>
              </a:buClr>
              <a:buFont typeface="+mj-lt"/>
              <a:buAutoNum type="arabicPeriod"/>
            </a:pPr>
            <a:endParaRPr lang="uk-UA" sz="2000" dirty="0" smtClean="0">
              <a:latin typeface="Monotype Corsiva" pitchFamily="66" charset="0"/>
            </a:endParaRPr>
          </a:p>
          <a:p>
            <a:pPr marL="742950" indent="-742950">
              <a:buClr>
                <a:srgbClr val="FF6699"/>
              </a:buClr>
              <a:buFont typeface="+mj-lt"/>
              <a:buAutoNum type="arabicPeriod"/>
            </a:pPr>
            <a:endParaRPr lang="ru-RU" sz="2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0552" y="19888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437">
            <a:off x="7282989" y="142953"/>
            <a:ext cx="1737772" cy="9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Правила…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86211"/>
            <a:ext cx="7886700" cy="459075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2800" dirty="0" smtClean="0"/>
              <a:t>1.Бути чесною людиною.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2. Обманювати дорослих та друзів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3.Поважати людей.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4.Обговорювати людей.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5.Здобути освіту.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6.Байдикувати.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7.Мати хорошу </a:t>
            </a:r>
            <a:r>
              <a:rPr lang="uk-UA" sz="2800" dirty="0" err="1" smtClean="0"/>
              <a:t>сімꞌю</a:t>
            </a:r>
            <a:r>
              <a:rPr lang="uk-UA" sz="2800" dirty="0" smtClean="0"/>
              <a:t>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8.Курити.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9.Жити у власному будинку.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10.Щодня відпочивати у барах.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11.Відвідувати Божий храм.</a:t>
            </a: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12.</a:t>
            </a:r>
            <a:r>
              <a:rPr lang="uk-UA" sz="2800" dirty="0" smtClean="0"/>
              <a:t>Працювати і заробляти гроші.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13.Бути щасливим у житті.</a:t>
            </a:r>
            <a:endParaRPr lang="ru-RU" sz="2800" dirty="0" smtClean="0"/>
          </a:p>
          <a:p>
            <a:pPr lvl="0">
              <a:buNone/>
            </a:pPr>
            <a:r>
              <a:rPr lang="uk-UA" sz="2800" dirty="0" smtClean="0"/>
              <a:t>14.Жити, щоб не грішити.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Притча «</a:t>
            </a:r>
            <a:r>
              <a:rPr lang="ru-RU" sz="4000" dirty="0" smtClean="0">
                <a:latin typeface="Monotype Corsiva" pitchFamily="66" charset="0"/>
              </a:rPr>
              <a:t>Два </a:t>
            </a:r>
            <a:r>
              <a:rPr lang="ru-RU" sz="4000" dirty="0" err="1">
                <a:latin typeface="Monotype Corsiva" pitchFamily="66" charset="0"/>
              </a:rPr>
              <a:t>вовки</a:t>
            </a:r>
            <a:r>
              <a:rPr lang="ru-RU" sz="4000" dirty="0">
                <a:latin typeface="Monotype Corsiva" pitchFamily="66" charset="0"/>
              </a:rPr>
              <a:t>. Або </a:t>
            </a:r>
            <a:r>
              <a:rPr lang="ru-RU" sz="4000" dirty="0" err="1">
                <a:latin typeface="Monotype Corsiva" pitchFamily="66" charset="0"/>
              </a:rPr>
              <a:t>який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вовк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живе</a:t>
            </a:r>
            <a:r>
              <a:rPr lang="ru-RU" sz="4000" dirty="0">
                <a:latin typeface="Monotype Corsiva" pitchFamily="66" charset="0"/>
              </a:rPr>
              <a:t> в </a:t>
            </a:r>
            <a:r>
              <a:rPr lang="ru-RU" sz="4000" dirty="0" err="1">
                <a:latin typeface="Monotype Corsiva" pitchFamily="66" charset="0"/>
              </a:rPr>
              <a:t>тобі</a:t>
            </a:r>
            <a:r>
              <a:rPr lang="ru-RU" sz="4000" dirty="0" smtClean="0">
                <a:latin typeface="Monotype Corsiva" pitchFamily="66" charset="0"/>
              </a:rPr>
              <a:t>?»</a:t>
            </a:r>
            <a:r>
              <a:rPr lang="uk-UA" sz="4000" dirty="0" smtClean="0">
                <a:latin typeface="Monotype Corsiva" pitchFamily="66" charset="0"/>
              </a:rPr>
              <a:t>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58" y="1052736"/>
            <a:ext cx="8246740" cy="4351338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6699"/>
              </a:buClr>
              <a:buNone/>
            </a:pPr>
            <a:r>
              <a:rPr lang="ru-RU" sz="2000" dirty="0">
                <a:latin typeface="Monotype Corsiva" pitchFamily="66" charset="0"/>
              </a:rPr>
              <a:t>Колись давно, </a:t>
            </a:r>
            <a:r>
              <a:rPr lang="ru-RU" sz="2000" dirty="0" err="1">
                <a:latin typeface="Monotype Corsiva" pitchFamily="66" charset="0"/>
              </a:rPr>
              <a:t>старий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індіанець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повідав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своєму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онуку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життєву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істину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  <a:p>
            <a:pPr marL="0" indent="0" algn="just">
              <a:buClr>
                <a:srgbClr val="FF6699"/>
              </a:buClr>
              <a:buNone/>
            </a:pPr>
            <a:r>
              <a:rPr lang="ru-RU" sz="2000" dirty="0">
                <a:latin typeface="Monotype Corsiva" pitchFamily="66" charset="0"/>
              </a:rPr>
              <a:t>– </a:t>
            </a:r>
            <a:r>
              <a:rPr lang="ru-RU" sz="2000" dirty="0" err="1">
                <a:latin typeface="Monotype Corsiva" pitchFamily="66" charset="0"/>
              </a:rPr>
              <a:t>Розумієш</a:t>
            </a:r>
            <a:r>
              <a:rPr lang="ru-RU" sz="2000" dirty="0">
                <a:latin typeface="Monotype Corsiva" pitchFamily="66" charset="0"/>
              </a:rPr>
              <a:t>, в </a:t>
            </a:r>
            <a:r>
              <a:rPr lang="ru-RU" sz="2000" dirty="0" err="1">
                <a:latin typeface="Monotype Corsiva" pitchFamily="66" charset="0"/>
              </a:rPr>
              <a:t>кожній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людині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йде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боротьба</a:t>
            </a:r>
            <a:r>
              <a:rPr lang="ru-RU" sz="2000" dirty="0">
                <a:latin typeface="Monotype Corsiva" pitchFamily="66" charset="0"/>
              </a:rPr>
              <a:t>. </a:t>
            </a:r>
            <a:r>
              <a:rPr lang="ru-RU" sz="2000" dirty="0" err="1">
                <a:latin typeface="Monotype Corsiva" pitchFamily="66" charset="0"/>
              </a:rPr>
              <a:t>Ця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боротьба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дуже</a:t>
            </a:r>
            <a:r>
              <a:rPr lang="ru-RU" sz="2000" dirty="0">
                <a:latin typeface="Monotype Corsiva" pitchFamily="66" charset="0"/>
              </a:rPr>
              <a:t> схожа на </a:t>
            </a:r>
            <a:r>
              <a:rPr lang="ru-RU" sz="2000" dirty="0" err="1">
                <a:latin typeface="Monotype Corsiva" pitchFamily="66" charset="0"/>
              </a:rPr>
              <a:t>бій</a:t>
            </a:r>
            <a:r>
              <a:rPr lang="ru-RU" sz="2000" dirty="0">
                <a:latin typeface="Monotype Corsiva" pitchFamily="66" charset="0"/>
              </a:rPr>
              <a:t> двух </a:t>
            </a:r>
            <a:r>
              <a:rPr lang="ru-RU" sz="2000" dirty="0" err="1">
                <a:latin typeface="Monotype Corsiva" pitchFamily="66" charset="0"/>
              </a:rPr>
              <a:t>вовків</a:t>
            </a:r>
            <a:r>
              <a:rPr lang="ru-RU" sz="2000" dirty="0">
                <a:latin typeface="Monotype Corsiva" pitchFamily="66" charset="0"/>
              </a:rPr>
              <a:t>. Один </a:t>
            </a:r>
            <a:r>
              <a:rPr lang="ru-RU" sz="2000" dirty="0" err="1">
                <a:latin typeface="Monotype Corsiva" pitchFamily="66" charset="0"/>
              </a:rPr>
              <a:t>вовк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представляє</a:t>
            </a:r>
            <a:r>
              <a:rPr lang="ru-RU" sz="2000" dirty="0">
                <a:latin typeface="Monotype Corsiva" pitchFamily="66" charset="0"/>
              </a:rPr>
              <a:t> зло: </a:t>
            </a:r>
            <a:r>
              <a:rPr lang="ru-RU" sz="2000" dirty="0" err="1">
                <a:latin typeface="Monotype Corsiva" pitchFamily="66" charset="0"/>
              </a:rPr>
              <a:t>заздрість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ревнощі</a:t>
            </a:r>
            <a:r>
              <a:rPr lang="ru-RU" sz="2000" dirty="0">
                <a:latin typeface="Monotype Corsiva" pitchFamily="66" charset="0"/>
              </a:rPr>
              <a:t>, жаль, </a:t>
            </a:r>
            <a:r>
              <a:rPr lang="ru-RU" sz="2000" dirty="0" err="1">
                <a:latin typeface="Monotype Corsiva" pitchFamily="66" charset="0"/>
              </a:rPr>
              <a:t>егоїзм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жадібність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брехню</a:t>
            </a:r>
            <a:r>
              <a:rPr lang="ru-RU" sz="2000" dirty="0">
                <a:latin typeface="Monotype Corsiva" pitchFamily="66" charset="0"/>
              </a:rPr>
              <a:t>… </a:t>
            </a:r>
            <a:r>
              <a:rPr lang="ru-RU" sz="2000" dirty="0" err="1">
                <a:latin typeface="Monotype Corsiva" pitchFamily="66" charset="0"/>
              </a:rPr>
              <a:t>Інший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вовк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представляє</a:t>
            </a:r>
            <a:r>
              <a:rPr lang="ru-RU" sz="2000" dirty="0">
                <a:latin typeface="Monotype Corsiva" pitchFamily="66" charset="0"/>
              </a:rPr>
              <a:t> добро: мир, </a:t>
            </a:r>
            <a:r>
              <a:rPr lang="ru-RU" sz="2000" dirty="0" err="1">
                <a:latin typeface="Monotype Corsiva" pitchFamily="66" charset="0"/>
              </a:rPr>
              <a:t>любов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надію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турботу</a:t>
            </a:r>
            <a:r>
              <a:rPr lang="ru-RU" sz="2000" dirty="0">
                <a:latin typeface="Monotype Corsiva" pitchFamily="66" charset="0"/>
              </a:rPr>
              <a:t>, доброту, </a:t>
            </a:r>
            <a:r>
              <a:rPr lang="ru-RU" sz="2000" dirty="0" err="1">
                <a:latin typeface="Monotype Corsiva" pitchFamily="66" charset="0"/>
              </a:rPr>
              <a:t>вірність</a:t>
            </a:r>
            <a:r>
              <a:rPr lang="ru-RU" sz="2000" dirty="0">
                <a:latin typeface="Monotype Corsiva" pitchFamily="66" charset="0"/>
              </a:rPr>
              <a:t>, правду</a:t>
            </a:r>
            <a:r>
              <a:rPr lang="ru-RU" sz="2000" dirty="0" smtClean="0">
                <a:latin typeface="Monotype Corsiva" pitchFamily="66" charset="0"/>
              </a:rPr>
              <a:t>…</a:t>
            </a:r>
            <a:endParaRPr lang="ru-RU" sz="2000" dirty="0">
              <a:latin typeface="Monotype Corsiva" pitchFamily="66" charset="0"/>
            </a:endParaRPr>
          </a:p>
          <a:p>
            <a:pPr marL="0" indent="0" algn="just">
              <a:buClr>
                <a:srgbClr val="FF6699"/>
              </a:buClr>
              <a:buNone/>
            </a:pPr>
            <a:r>
              <a:rPr lang="ru-RU" sz="2000" dirty="0">
                <a:latin typeface="Monotype Corsiva" pitchFamily="66" charset="0"/>
              </a:rPr>
              <a:t>Маленький </a:t>
            </a:r>
            <a:r>
              <a:rPr lang="ru-RU" sz="2000" dirty="0" err="1">
                <a:latin typeface="Monotype Corsiva" pitchFamily="66" charset="0"/>
              </a:rPr>
              <a:t>індіанець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зворушений</a:t>
            </a:r>
            <a:r>
              <a:rPr lang="ru-RU" sz="2000" dirty="0">
                <a:latin typeface="Monotype Corsiva" pitchFamily="66" charset="0"/>
              </a:rPr>
              <a:t> до </a:t>
            </a:r>
            <a:r>
              <a:rPr lang="ru-RU" sz="2000" dirty="0" err="1">
                <a:latin typeface="Monotype Corsiva" pitchFamily="66" charset="0"/>
              </a:rPr>
              <a:t>глибини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душі</a:t>
            </a:r>
            <a:r>
              <a:rPr lang="ru-RU" sz="2000" dirty="0">
                <a:latin typeface="Monotype Corsiva" pitchFamily="66" charset="0"/>
              </a:rPr>
              <a:t> словами </a:t>
            </a:r>
            <a:r>
              <a:rPr lang="ru-RU" sz="2000" dirty="0" err="1">
                <a:latin typeface="Monotype Corsiva" pitchFamily="66" charset="0"/>
              </a:rPr>
              <a:t>діда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надовго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задумався</a:t>
            </a:r>
            <a:r>
              <a:rPr lang="ru-RU" sz="2000" dirty="0">
                <a:latin typeface="Monotype Corsiva" pitchFamily="66" charset="0"/>
              </a:rPr>
              <a:t>. А </a:t>
            </a:r>
            <a:r>
              <a:rPr lang="ru-RU" sz="2000" dirty="0" err="1">
                <a:latin typeface="Monotype Corsiva" pitchFamily="66" charset="0"/>
              </a:rPr>
              <a:t>потім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спитав</a:t>
            </a:r>
            <a:r>
              <a:rPr lang="ru-RU" sz="2000" dirty="0" smtClean="0">
                <a:latin typeface="Monotype Corsiva" pitchFamily="66" charset="0"/>
              </a:rPr>
              <a:t>:</a:t>
            </a:r>
          </a:p>
          <a:p>
            <a:pPr marL="0" indent="0" algn="just">
              <a:buClr>
                <a:srgbClr val="FF6699"/>
              </a:buClr>
              <a:buNone/>
            </a:pPr>
            <a:r>
              <a:rPr lang="ru-RU" sz="2000" dirty="0" smtClean="0">
                <a:latin typeface="Monotype Corsiva" pitchFamily="66" charset="0"/>
              </a:rPr>
              <a:t>–</a:t>
            </a:r>
            <a:r>
              <a:rPr lang="ru-RU" sz="2000" dirty="0" err="1">
                <a:latin typeface="Monotype Corsiva" pitchFamily="66" charset="0"/>
              </a:rPr>
              <a:t>Діду</a:t>
            </a:r>
            <a:r>
              <a:rPr lang="ru-RU" sz="2000" dirty="0">
                <a:latin typeface="Monotype Corsiva" pitchFamily="66" charset="0"/>
              </a:rPr>
              <a:t>! А </a:t>
            </a:r>
            <a:r>
              <a:rPr lang="ru-RU" sz="2000" dirty="0" err="1">
                <a:latin typeface="Monotype Corsiva" pitchFamily="66" charset="0"/>
              </a:rPr>
              <a:t>який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вовк</a:t>
            </a:r>
            <a:r>
              <a:rPr lang="ru-RU" sz="2000" dirty="0">
                <a:latin typeface="Monotype Corsiva" pitchFamily="66" charset="0"/>
              </a:rPr>
              <a:t> в </a:t>
            </a:r>
            <a:r>
              <a:rPr lang="ru-RU" sz="2000" dirty="0" err="1">
                <a:latin typeface="Monotype Corsiva" pitchFamily="66" charset="0"/>
              </a:rPr>
              <a:t>кінці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перемагає</a:t>
            </a:r>
            <a:r>
              <a:rPr lang="ru-RU" sz="2000" dirty="0">
                <a:latin typeface="Monotype Corsiva" pitchFamily="66" charset="0"/>
              </a:rPr>
              <a:t>? </a:t>
            </a:r>
            <a:r>
              <a:rPr lang="ru-RU" sz="2000" dirty="0" err="1">
                <a:latin typeface="Monotype Corsiva" pitchFamily="66" charset="0"/>
              </a:rPr>
              <a:t>Злий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чи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добрий</a:t>
            </a:r>
            <a:r>
              <a:rPr lang="ru-RU" sz="2000" dirty="0" smtClean="0">
                <a:latin typeface="Monotype Corsiva" pitchFamily="66" charset="0"/>
              </a:rPr>
              <a:t>?</a:t>
            </a:r>
            <a:endParaRPr lang="ru-RU" sz="2000" dirty="0">
              <a:latin typeface="Monotype Corsiva" pitchFamily="66" charset="0"/>
            </a:endParaRPr>
          </a:p>
          <a:p>
            <a:pPr marL="0" indent="0" algn="just">
              <a:buClr>
                <a:srgbClr val="FF6699"/>
              </a:buClr>
              <a:buNone/>
            </a:pPr>
            <a:r>
              <a:rPr lang="ru-RU" sz="2000" dirty="0" err="1">
                <a:latin typeface="Monotype Corsiva" pitchFamily="66" charset="0"/>
              </a:rPr>
              <a:t>Старий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індіанець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ледь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помітно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посміхнувся</a:t>
            </a:r>
            <a:r>
              <a:rPr lang="ru-RU" sz="2000" dirty="0">
                <a:latin typeface="Monotype Corsiva" pitchFamily="66" charset="0"/>
              </a:rPr>
              <a:t>, і </a:t>
            </a:r>
            <a:r>
              <a:rPr lang="ru-RU" sz="2000" dirty="0" err="1">
                <a:latin typeface="Monotype Corsiva" pitchFamily="66" charset="0"/>
              </a:rPr>
              <a:t>відповів</a:t>
            </a:r>
            <a:r>
              <a:rPr lang="ru-RU" sz="2000" dirty="0" smtClean="0">
                <a:latin typeface="Monotype Corsiva" pitchFamily="66" charset="0"/>
              </a:rPr>
              <a:t>: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endParaRPr lang="ru-RU" sz="2000" dirty="0">
              <a:latin typeface="Monotype Corsiva" pitchFamily="66" charset="0"/>
            </a:endParaRPr>
          </a:p>
          <a:p>
            <a:pPr marL="0" indent="0" algn="just">
              <a:buClr>
                <a:srgbClr val="FF6699"/>
              </a:buClr>
              <a:buNone/>
            </a:pPr>
            <a:r>
              <a:rPr lang="ru-RU" sz="2400" dirty="0">
                <a:latin typeface="Monotype Corsiva" pitchFamily="66" charset="0"/>
              </a:rPr>
              <a:t>–</a:t>
            </a:r>
            <a:r>
              <a:rPr lang="ru-RU" sz="2400" b="1" dirty="0" err="1">
                <a:latin typeface="Monotype Corsiva" pitchFamily="66" charset="0"/>
              </a:rPr>
              <a:t>Запамˊятай</a:t>
            </a:r>
            <a:r>
              <a:rPr lang="ru-RU" sz="2400" b="1" dirty="0">
                <a:latin typeface="Monotype Corsiva" pitchFamily="66" charset="0"/>
              </a:rPr>
              <a:t>: </a:t>
            </a:r>
            <a:r>
              <a:rPr lang="ru-RU" sz="2400" b="1" dirty="0" err="1">
                <a:latin typeface="Monotype Corsiva" pitchFamily="66" charset="0"/>
              </a:rPr>
              <a:t>завжди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перемагає</a:t>
            </a:r>
            <a:r>
              <a:rPr lang="ru-RU" sz="2400" b="1" dirty="0">
                <a:latin typeface="Monotype Corsiva" pitchFamily="66" charset="0"/>
              </a:rPr>
              <a:t> той </a:t>
            </a:r>
            <a:r>
              <a:rPr lang="ru-RU" sz="2400" b="1" dirty="0" err="1">
                <a:latin typeface="Monotype Corsiva" pitchFamily="66" charset="0"/>
              </a:rPr>
              <a:t>вовк</a:t>
            </a:r>
            <a:r>
              <a:rPr lang="ru-RU" sz="2400" b="1" dirty="0">
                <a:latin typeface="Monotype Corsiva" pitchFamily="66" charset="0"/>
              </a:rPr>
              <a:t>, </a:t>
            </a:r>
            <a:r>
              <a:rPr lang="ru-RU" sz="2400" b="1" dirty="0" err="1">
                <a:latin typeface="Monotype Corsiva" pitchFamily="66" charset="0"/>
              </a:rPr>
              <a:t>якого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ти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годуєш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26275"/>
            <a:ext cx="3960440" cy="2227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782">
            <a:off x="6235379" y="4349035"/>
            <a:ext cx="2902489" cy="22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550">
            <a:off x="-226582" y="4313620"/>
            <a:ext cx="2250059" cy="2571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90" y="0"/>
            <a:ext cx="1571625" cy="2905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038">
            <a:off x="7241000" y="4413507"/>
            <a:ext cx="1933575" cy="2371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Monotype Corsiva" pitchFamily="66" charset="0"/>
              </a:rPr>
              <a:t>Вправа «Валіза»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dirty="0" smtClean="0">
                <a:latin typeface="Monotype Corsiva" pitchFamily="66" charset="0"/>
              </a:rPr>
              <a:t>Завдання</a:t>
            </a:r>
          </a:p>
          <a:p>
            <a:pPr algn="just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000" dirty="0" smtClean="0">
                <a:latin typeface="Monotype Corsiva" pitchFamily="66" charset="0"/>
              </a:rPr>
              <a:t>Уявімо собі, що ми виїжджаємо у далеку дорогу під назвою «Життя». Вам необхідно зібрати валізу , але це буде не звичайна валіза. У неї будуть складатися ті якості, які допоможуть нам у країні «Життя», які ми можемо взяти у життєву дорогу .</a:t>
            </a:r>
          </a:p>
        </p:txBody>
      </p:sp>
    </p:spTree>
    <p:extLst>
      <p:ext uri="{BB962C8B-B14F-4D97-AF65-F5344CB8AC3E}">
        <p14:creationId xmlns:p14="http://schemas.microsoft.com/office/powerpoint/2010/main" val="15880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904">
            <a:off x="2451286" y="4372216"/>
            <a:ext cx="2575750" cy="2575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027">
            <a:off x="6050791" y="4380254"/>
            <a:ext cx="3184321" cy="23851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Monotype Corsiva" pitchFamily="66" charset="0"/>
              </a:rPr>
              <a:t>Вправа «Сміттєвий мішок»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6192688" cy="5877272"/>
          </a:xfrm>
        </p:spPr>
        <p:txBody>
          <a:bodyPr>
            <a:normAutofit/>
          </a:bodyPr>
          <a:lstStyle/>
          <a:p>
            <a:pPr algn="ctr"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3200" dirty="0" smtClean="0">
                <a:latin typeface="Monotype Corsiva" pitchFamily="66" charset="0"/>
              </a:rPr>
              <a:t>Завдання</a:t>
            </a:r>
          </a:p>
          <a:p>
            <a:pPr>
              <a:buClr>
                <a:srgbClr val="FF6699"/>
              </a:buClr>
              <a:buFont typeface="Wingdings" pitchFamily="2" charset="2"/>
              <a:buChar char="v"/>
            </a:pPr>
            <a:r>
              <a:rPr lang="uk-UA" sz="4000" dirty="0" smtClean="0">
                <a:latin typeface="Monotype Corsiva" pitchFamily="66" charset="0"/>
              </a:rPr>
              <a:t>А зараз </a:t>
            </a:r>
            <a:r>
              <a:rPr lang="uk-UA" sz="4000" dirty="0" err="1" smtClean="0">
                <a:latin typeface="Monotype Corsiva" pitchFamily="66" charset="0"/>
              </a:rPr>
              <a:t>назвимо</a:t>
            </a:r>
            <a:r>
              <a:rPr lang="uk-UA" sz="4000" dirty="0" smtClean="0">
                <a:latin typeface="Monotype Corsiva" pitchFamily="66" charset="0"/>
              </a:rPr>
              <a:t> риси характеру, які ніколи не торкнуться нас , нашого серця; вашого життя. Складаємо їх в «сміттєвий мішок».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497">
            <a:off x="5856456" y="1430495"/>
            <a:ext cx="3191168" cy="24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561</TotalTime>
  <Words>643</Words>
  <Application>Microsoft Office PowerPoint</Application>
  <PresentationFormat>Екран (4:3)</PresentationFormat>
  <Paragraphs>83</Paragraphs>
  <Slides>15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Wingdings</vt:lpstr>
      <vt:lpstr>Тема8</vt:lpstr>
      <vt:lpstr>Заняття на тему: «Крок до самостійного життя»</vt:lpstr>
      <vt:lpstr>Життя- це…</vt:lpstr>
      <vt:lpstr>Вправа: «Очікування»</vt:lpstr>
      <vt:lpstr>Вправа «Коло асоціацій»</vt:lpstr>
      <vt:lpstr>Інформаційне повідомлення:</vt:lpstr>
      <vt:lpstr>Правила…</vt:lpstr>
      <vt:lpstr>Притча «Два вовки. Або який вовк живе в тобі?» </vt:lpstr>
      <vt:lpstr>Вправа «Валіза»</vt:lpstr>
      <vt:lpstr>Вправа «Сміттєвий мішок»</vt:lpstr>
      <vt:lpstr>Вправа «Скріпка»</vt:lpstr>
      <vt:lpstr>Робота з висловами</vt:lpstr>
      <vt:lpstr>Вправа “ Запитання – відповідь”</vt:lpstr>
      <vt:lpstr>Вправа «Визначення здійснення очікувань»</vt:lpstr>
      <vt:lpstr>«Про життя»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на тему: «Крок до самостійного життя»</dc:title>
  <dc:creator>Пользователь Windows</dc:creator>
  <cp:lastModifiedBy>RePack by Diakov</cp:lastModifiedBy>
  <cp:revision>51</cp:revision>
  <dcterms:created xsi:type="dcterms:W3CDTF">2019-02-08T16:51:35Z</dcterms:created>
  <dcterms:modified xsi:type="dcterms:W3CDTF">2019-02-13T15:02:52Z</dcterms:modified>
</cp:coreProperties>
</file>