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72" r:id="rId14"/>
    <p:sldId id="273" r:id="rId15"/>
  </p:sldIdLst>
  <p:sldSz cx="12188825" cy="6858000"/>
  <p:notesSz cx="6858000" cy="9144000"/>
  <p:defaultTextStyle>
    <a:defPPr rtl="0">
      <a:defRPr lang="uk-ua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182" autoAdjust="0"/>
  </p:normalViewPr>
  <p:slideViewPr>
    <p:cSldViewPr showGuides="1">
      <p:cViewPr varScale="1">
        <p:scale>
          <a:sx n="62" d="100"/>
          <a:sy n="62" d="100"/>
        </p:scale>
        <p:origin x="72" y="22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40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3C10C-021B-4BC5-9FC7-84E28128CE1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C45FA690-322F-4AA0-A31B-A467D0146807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accent2">
                  <a:lumMod val="50000"/>
                </a:schemeClr>
              </a:solidFill>
            </a:rPr>
            <a:t>Формування ціннісних орієнтацій підлітків у професійному самовизначенні</a:t>
          </a:r>
          <a:endParaRPr lang="uk-UA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F31F2FD0-F6B8-49EB-8932-3EE48701876F}" type="parTrans" cxnId="{6FEE8165-98B8-4387-B6A8-FF52B3C45904}">
      <dgm:prSet/>
      <dgm:spPr/>
      <dgm:t>
        <a:bodyPr/>
        <a:lstStyle/>
        <a:p>
          <a:endParaRPr lang="uk-UA"/>
        </a:p>
      </dgm:t>
    </dgm:pt>
    <dgm:pt modelId="{BB0FB15A-684B-4541-AF31-9221C11F11EF}" type="sibTrans" cxnId="{6FEE8165-98B8-4387-B6A8-FF52B3C45904}">
      <dgm:prSet/>
      <dgm:spPr/>
      <dgm:t>
        <a:bodyPr/>
        <a:lstStyle/>
        <a:p>
          <a:endParaRPr lang="uk-UA"/>
        </a:p>
      </dgm:t>
    </dgm:pt>
    <dgm:pt modelId="{EBAC530D-B4F3-4446-AA31-425F78583D70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Вивчення структури особистості, формування професійної спрямованості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E99DD91E-7227-4723-A16A-5DAF0013D9AE}" type="parTrans" cxnId="{8E4D8771-7FE3-4D51-B71A-D9A25C88ECEE}">
      <dgm:prSet/>
      <dgm:spPr/>
      <dgm:t>
        <a:bodyPr/>
        <a:lstStyle/>
        <a:p>
          <a:endParaRPr lang="uk-UA"/>
        </a:p>
      </dgm:t>
    </dgm:pt>
    <dgm:pt modelId="{AF62CC55-239C-44F9-9DEC-00D7D193ED00}" type="sibTrans" cxnId="{8E4D8771-7FE3-4D51-B71A-D9A25C88ECEE}">
      <dgm:prSet/>
      <dgm:spPr/>
      <dgm:t>
        <a:bodyPr/>
        <a:lstStyle/>
        <a:p>
          <a:endParaRPr lang="uk-UA"/>
        </a:p>
      </dgm:t>
    </dgm:pt>
    <dgm:pt modelId="{E00D056C-B619-4A52-A9E3-117E30E85DB5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Формування суспільно важливих мотивів вибору професії та професійних інтересів</a:t>
          </a:r>
          <a:endParaRPr lang="uk-UA" sz="24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5759E20-FC1C-4FAB-A782-967A443BB979}" type="parTrans" cxnId="{8CB56736-ABEA-4A1B-A277-6E39BF56A0BE}">
      <dgm:prSet/>
      <dgm:spPr/>
      <dgm:t>
        <a:bodyPr/>
        <a:lstStyle/>
        <a:p>
          <a:endParaRPr lang="uk-UA"/>
        </a:p>
      </dgm:t>
    </dgm:pt>
    <dgm:pt modelId="{E4184EFE-260F-470E-8409-1E294A4AA67E}" type="sibTrans" cxnId="{8CB56736-ABEA-4A1B-A277-6E39BF56A0BE}">
      <dgm:prSet/>
      <dgm:spPr/>
      <dgm:t>
        <a:bodyPr/>
        <a:lstStyle/>
        <a:p>
          <a:endParaRPr lang="uk-UA"/>
        </a:p>
      </dgm:t>
    </dgm:pt>
    <dgm:pt modelId="{5FE9C9CD-D3D9-4190-B75F-E97A52665A44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bg2">
                  <a:lumMod val="10000"/>
                </a:schemeClr>
              </a:solidFill>
            </a:rPr>
            <a:t>Забезпечення широкого діапазону варіативності профорієнтаційної роботи за рахунок комплексних та нетрадиційних форм і методів які використовуються у виховній роботі</a:t>
          </a:r>
          <a:endParaRPr lang="uk-UA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BFAAAFBF-08DE-49D9-908D-421F29D5F307}" type="parTrans" cxnId="{8BC25B3F-C728-475C-818D-539CB4009B63}">
      <dgm:prSet/>
      <dgm:spPr/>
      <dgm:t>
        <a:bodyPr/>
        <a:lstStyle/>
        <a:p>
          <a:endParaRPr lang="uk-UA"/>
        </a:p>
      </dgm:t>
    </dgm:pt>
    <dgm:pt modelId="{EFD4C5E8-45A9-4196-9DFE-B777C58C5417}" type="sibTrans" cxnId="{8BC25B3F-C728-475C-818D-539CB4009B63}">
      <dgm:prSet/>
      <dgm:spPr/>
      <dgm:t>
        <a:bodyPr/>
        <a:lstStyle/>
        <a:p>
          <a:endParaRPr lang="uk-UA"/>
        </a:p>
      </dgm:t>
    </dgm:pt>
    <dgm:pt modelId="{AEEFF732-68EC-41E9-BE20-368693742D18}" type="pres">
      <dgm:prSet presAssocID="{22B3C10C-021B-4BC5-9FC7-84E28128CE1C}" presName="outerComposite" presStyleCnt="0">
        <dgm:presLayoutVars>
          <dgm:chMax val="5"/>
          <dgm:dir/>
          <dgm:resizeHandles val="exact"/>
        </dgm:presLayoutVars>
      </dgm:prSet>
      <dgm:spPr/>
    </dgm:pt>
    <dgm:pt modelId="{E0695853-5C21-4FFE-A4ED-C42AA8F8AEA1}" type="pres">
      <dgm:prSet presAssocID="{22B3C10C-021B-4BC5-9FC7-84E28128CE1C}" presName="dummyMaxCanvas" presStyleCnt="0">
        <dgm:presLayoutVars/>
      </dgm:prSet>
      <dgm:spPr/>
    </dgm:pt>
    <dgm:pt modelId="{C8853829-6972-4AE3-A692-28D349C0F54D}" type="pres">
      <dgm:prSet presAssocID="{22B3C10C-021B-4BC5-9FC7-84E28128CE1C}" presName="FourNodes_1" presStyleLbl="node1" presStyleIdx="0" presStyleCnt="4">
        <dgm:presLayoutVars>
          <dgm:bulletEnabled val="1"/>
        </dgm:presLayoutVars>
      </dgm:prSet>
      <dgm:spPr/>
    </dgm:pt>
    <dgm:pt modelId="{624085C8-FC58-439C-880B-AAEA2E02D42F}" type="pres">
      <dgm:prSet presAssocID="{22B3C10C-021B-4BC5-9FC7-84E28128CE1C}" presName="FourNodes_2" presStyleLbl="node1" presStyleIdx="1" presStyleCnt="4">
        <dgm:presLayoutVars>
          <dgm:bulletEnabled val="1"/>
        </dgm:presLayoutVars>
      </dgm:prSet>
      <dgm:spPr/>
    </dgm:pt>
    <dgm:pt modelId="{C9CDCE39-DDE3-4E42-B9BC-0F13600AAE03}" type="pres">
      <dgm:prSet presAssocID="{22B3C10C-021B-4BC5-9FC7-84E28128CE1C}" presName="FourNodes_3" presStyleLbl="node1" presStyleIdx="2" presStyleCnt="4">
        <dgm:presLayoutVars>
          <dgm:bulletEnabled val="1"/>
        </dgm:presLayoutVars>
      </dgm:prSet>
      <dgm:spPr/>
    </dgm:pt>
    <dgm:pt modelId="{AFC09035-BCB1-4FBA-B50E-9474F08CF34A}" type="pres">
      <dgm:prSet presAssocID="{22B3C10C-021B-4BC5-9FC7-84E28128CE1C}" presName="FourNodes_4" presStyleLbl="node1" presStyleIdx="3" presStyleCnt="4" custScaleX="104678">
        <dgm:presLayoutVars>
          <dgm:bulletEnabled val="1"/>
        </dgm:presLayoutVars>
      </dgm:prSet>
      <dgm:spPr/>
    </dgm:pt>
    <dgm:pt modelId="{0ABB6FE3-27B7-4DEC-BED0-19C7794F2D09}" type="pres">
      <dgm:prSet presAssocID="{22B3C10C-021B-4BC5-9FC7-84E28128CE1C}" presName="FourConn_1-2" presStyleLbl="fgAccFollowNode1" presStyleIdx="0" presStyleCnt="3">
        <dgm:presLayoutVars>
          <dgm:bulletEnabled val="1"/>
        </dgm:presLayoutVars>
      </dgm:prSet>
      <dgm:spPr/>
    </dgm:pt>
    <dgm:pt modelId="{99F5B3A5-3AF2-4451-ABE3-22AC3D70871A}" type="pres">
      <dgm:prSet presAssocID="{22B3C10C-021B-4BC5-9FC7-84E28128CE1C}" presName="FourConn_2-3" presStyleLbl="fgAccFollowNode1" presStyleIdx="1" presStyleCnt="3">
        <dgm:presLayoutVars>
          <dgm:bulletEnabled val="1"/>
        </dgm:presLayoutVars>
      </dgm:prSet>
      <dgm:spPr/>
    </dgm:pt>
    <dgm:pt modelId="{F762073F-4A78-4489-8C96-D0678EBE3E3E}" type="pres">
      <dgm:prSet presAssocID="{22B3C10C-021B-4BC5-9FC7-84E28128CE1C}" presName="FourConn_3-4" presStyleLbl="fgAccFollowNode1" presStyleIdx="2" presStyleCnt="3">
        <dgm:presLayoutVars>
          <dgm:bulletEnabled val="1"/>
        </dgm:presLayoutVars>
      </dgm:prSet>
      <dgm:spPr/>
    </dgm:pt>
    <dgm:pt modelId="{4029620A-C13A-4990-8FC6-E5102EDB2642}" type="pres">
      <dgm:prSet presAssocID="{22B3C10C-021B-4BC5-9FC7-84E28128CE1C}" presName="FourNodes_1_text" presStyleLbl="node1" presStyleIdx="3" presStyleCnt="4">
        <dgm:presLayoutVars>
          <dgm:bulletEnabled val="1"/>
        </dgm:presLayoutVars>
      </dgm:prSet>
      <dgm:spPr/>
    </dgm:pt>
    <dgm:pt modelId="{27CAE659-E304-46C4-9107-2FCB29C29E22}" type="pres">
      <dgm:prSet presAssocID="{22B3C10C-021B-4BC5-9FC7-84E28128CE1C}" presName="FourNodes_2_text" presStyleLbl="node1" presStyleIdx="3" presStyleCnt="4">
        <dgm:presLayoutVars>
          <dgm:bulletEnabled val="1"/>
        </dgm:presLayoutVars>
      </dgm:prSet>
      <dgm:spPr/>
    </dgm:pt>
    <dgm:pt modelId="{EF503B8F-60D2-4FC8-8451-7C27C601386D}" type="pres">
      <dgm:prSet presAssocID="{22B3C10C-021B-4BC5-9FC7-84E28128CE1C}" presName="FourNodes_3_text" presStyleLbl="node1" presStyleIdx="3" presStyleCnt="4">
        <dgm:presLayoutVars>
          <dgm:bulletEnabled val="1"/>
        </dgm:presLayoutVars>
      </dgm:prSet>
      <dgm:spPr/>
    </dgm:pt>
    <dgm:pt modelId="{300D3E89-D092-429C-82A6-828005C823CD}" type="pres">
      <dgm:prSet presAssocID="{22B3C10C-021B-4BC5-9FC7-84E28128CE1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8751A78-A082-4E4E-BB62-FF18B0287D35}" type="presOf" srcId="{E4184EFE-260F-470E-8409-1E294A4AA67E}" destId="{F762073F-4A78-4489-8C96-D0678EBE3E3E}" srcOrd="0" destOrd="0" presId="urn:microsoft.com/office/officeart/2005/8/layout/vProcess5"/>
    <dgm:cxn modelId="{7336A403-30B4-4C29-A5A6-928A93A64070}" type="presOf" srcId="{E00D056C-B619-4A52-A9E3-117E30E85DB5}" destId="{EF503B8F-60D2-4FC8-8451-7C27C601386D}" srcOrd="1" destOrd="0" presId="urn:microsoft.com/office/officeart/2005/8/layout/vProcess5"/>
    <dgm:cxn modelId="{8E4D8771-7FE3-4D51-B71A-D9A25C88ECEE}" srcId="{22B3C10C-021B-4BC5-9FC7-84E28128CE1C}" destId="{EBAC530D-B4F3-4446-AA31-425F78583D70}" srcOrd="1" destOrd="0" parTransId="{E99DD91E-7227-4723-A16A-5DAF0013D9AE}" sibTransId="{AF62CC55-239C-44F9-9DEC-00D7D193ED00}"/>
    <dgm:cxn modelId="{F9135B80-EDED-4DAB-BEEF-49C638C45DAE}" type="presOf" srcId="{22B3C10C-021B-4BC5-9FC7-84E28128CE1C}" destId="{AEEFF732-68EC-41E9-BE20-368693742D18}" srcOrd="0" destOrd="0" presId="urn:microsoft.com/office/officeart/2005/8/layout/vProcess5"/>
    <dgm:cxn modelId="{8CB56736-ABEA-4A1B-A277-6E39BF56A0BE}" srcId="{22B3C10C-021B-4BC5-9FC7-84E28128CE1C}" destId="{E00D056C-B619-4A52-A9E3-117E30E85DB5}" srcOrd="2" destOrd="0" parTransId="{F5759E20-FC1C-4FAB-A782-967A443BB979}" sibTransId="{E4184EFE-260F-470E-8409-1E294A4AA67E}"/>
    <dgm:cxn modelId="{D09236D9-ED5B-4002-86C0-49DE2B52B421}" type="presOf" srcId="{E00D056C-B619-4A52-A9E3-117E30E85DB5}" destId="{C9CDCE39-DDE3-4E42-B9BC-0F13600AAE03}" srcOrd="0" destOrd="0" presId="urn:microsoft.com/office/officeart/2005/8/layout/vProcess5"/>
    <dgm:cxn modelId="{8BC25B3F-C728-475C-818D-539CB4009B63}" srcId="{22B3C10C-021B-4BC5-9FC7-84E28128CE1C}" destId="{5FE9C9CD-D3D9-4190-B75F-E97A52665A44}" srcOrd="3" destOrd="0" parTransId="{BFAAAFBF-08DE-49D9-908D-421F29D5F307}" sibTransId="{EFD4C5E8-45A9-4196-9DFE-B777C58C5417}"/>
    <dgm:cxn modelId="{70AABF91-D2DE-4C6C-81E9-61B9CD3CBE2A}" type="presOf" srcId="{EBAC530D-B4F3-4446-AA31-425F78583D70}" destId="{624085C8-FC58-439C-880B-AAEA2E02D42F}" srcOrd="0" destOrd="0" presId="urn:microsoft.com/office/officeart/2005/8/layout/vProcess5"/>
    <dgm:cxn modelId="{49BACCB6-9A24-4DEB-9577-FACAA467C011}" type="presOf" srcId="{AF62CC55-239C-44F9-9DEC-00D7D193ED00}" destId="{99F5B3A5-3AF2-4451-ABE3-22AC3D70871A}" srcOrd="0" destOrd="0" presId="urn:microsoft.com/office/officeart/2005/8/layout/vProcess5"/>
    <dgm:cxn modelId="{C4D1E155-3177-4A4B-90DD-F6218E00CDC4}" type="presOf" srcId="{BB0FB15A-684B-4541-AF31-9221C11F11EF}" destId="{0ABB6FE3-27B7-4DEC-BED0-19C7794F2D09}" srcOrd="0" destOrd="0" presId="urn:microsoft.com/office/officeart/2005/8/layout/vProcess5"/>
    <dgm:cxn modelId="{156286C5-2DC6-4859-B188-C36BB0424C0D}" type="presOf" srcId="{5FE9C9CD-D3D9-4190-B75F-E97A52665A44}" destId="{AFC09035-BCB1-4FBA-B50E-9474F08CF34A}" srcOrd="0" destOrd="0" presId="urn:microsoft.com/office/officeart/2005/8/layout/vProcess5"/>
    <dgm:cxn modelId="{FF193C18-DA5B-47EA-B8B1-6C249CF88D99}" type="presOf" srcId="{EBAC530D-B4F3-4446-AA31-425F78583D70}" destId="{27CAE659-E304-46C4-9107-2FCB29C29E22}" srcOrd="1" destOrd="0" presId="urn:microsoft.com/office/officeart/2005/8/layout/vProcess5"/>
    <dgm:cxn modelId="{17A3B35C-A33D-4D21-A213-CEC49A470832}" type="presOf" srcId="{C45FA690-322F-4AA0-A31B-A467D0146807}" destId="{C8853829-6972-4AE3-A692-28D349C0F54D}" srcOrd="0" destOrd="0" presId="urn:microsoft.com/office/officeart/2005/8/layout/vProcess5"/>
    <dgm:cxn modelId="{6FEE8165-98B8-4387-B6A8-FF52B3C45904}" srcId="{22B3C10C-021B-4BC5-9FC7-84E28128CE1C}" destId="{C45FA690-322F-4AA0-A31B-A467D0146807}" srcOrd="0" destOrd="0" parTransId="{F31F2FD0-F6B8-49EB-8932-3EE48701876F}" sibTransId="{BB0FB15A-684B-4541-AF31-9221C11F11EF}"/>
    <dgm:cxn modelId="{E3BE1871-1DF0-4A3C-BCF3-4C21055C6046}" type="presOf" srcId="{C45FA690-322F-4AA0-A31B-A467D0146807}" destId="{4029620A-C13A-4990-8FC6-E5102EDB2642}" srcOrd="1" destOrd="0" presId="urn:microsoft.com/office/officeart/2005/8/layout/vProcess5"/>
    <dgm:cxn modelId="{BB1C7CD4-E3B6-48CE-A109-4BC0BDBD4D1F}" type="presOf" srcId="{5FE9C9CD-D3D9-4190-B75F-E97A52665A44}" destId="{300D3E89-D092-429C-82A6-828005C823CD}" srcOrd="1" destOrd="0" presId="urn:microsoft.com/office/officeart/2005/8/layout/vProcess5"/>
    <dgm:cxn modelId="{AC8D3951-AF24-4F99-A525-9DD456E7F115}" type="presParOf" srcId="{AEEFF732-68EC-41E9-BE20-368693742D18}" destId="{E0695853-5C21-4FFE-A4ED-C42AA8F8AEA1}" srcOrd="0" destOrd="0" presId="urn:microsoft.com/office/officeart/2005/8/layout/vProcess5"/>
    <dgm:cxn modelId="{0CA3B4EA-E127-4A82-924D-E0208172AC59}" type="presParOf" srcId="{AEEFF732-68EC-41E9-BE20-368693742D18}" destId="{C8853829-6972-4AE3-A692-28D349C0F54D}" srcOrd="1" destOrd="0" presId="urn:microsoft.com/office/officeart/2005/8/layout/vProcess5"/>
    <dgm:cxn modelId="{A8C5648F-6FE5-41DF-BAEE-4181EC82ED41}" type="presParOf" srcId="{AEEFF732-68EC-41E9-BE20-368693742D18}" destId="{624085C8-FC58-439C-880B-AAEA2E02D42F}" srcOrd="2" destOrd="0" presId="urn:microsoft.com/office/officeart/2005/8/layout/vProcess5"/>
    <dgm:cxn modelId="{AF71BB99-D187-40BF-BE72-BAA00A9F5077}" type="presParOf" srcId="{AEEFF732-68EC-41E9-BE20-368693742D18}" destId="{C9CDCE39-DDE3-4E42-B9BC-0F13600AAE03}" srcOrd="3" destOrd="0" presId="urn:microsoft.com/office/officeart/2005/8/layout/vProcess5"/>
    <dgm:cxn modelId="{50DBDE10-01B1-4F70-9BAF-C064D50B0F47}" type="presParOf" srcId="{AEEFF732-68EC-41E9-BE20-368693742D18}" destId="{AFC09035-BCB1-4FBA-B50E-9474F08CF34A}" srcOrd="4" destOrd="0" presId="urn:microsoft.com/office/officeart/2005/8/layout/vProcess5"/>
    <dgm:cxn modelId="{FC3D3C0B-0AAF-4DE5-8C8A-7E90164FD291}" type="presParOf" srcId="{AEEFF732-68EC-41E9-BE20-368693742D18}" destId="{0ABB6FE3-27B7-4DEC-BED0-19C7794F2D09}" srcOrd="5" destOrd="0" presId="urn:microsoft.com/office/officeart/2005/8/layout/vProcess5"/>
    <dgm:cxn modelId="{58251ADB-F347-430C-9445-2E9358637979}" type="presParOf" srcId="{AEEFF732-68EC-41E9-BE20-368693742D18}" destId="{99F5B3A5-3AF2-4451-ABE3-22AC3D70871A}" srcOrd="6" destOrd="0" presId="urn:microsoft.com/office/officeart/2005/8/layout/vProcess5"/>
    <dgm:cxn modelId="{1D65CCD5-3845-4040-9536-1EEB8F81187B}" type="presParOf" srcId="{AEEFF732-68EC-41E9-BE20-368693742D18}" destId="{F762073F-4A78-4489-8C96-D0678EBE3E3E}" srcOrd="7" destOrd="0" presId="urn:microsoft.com/office/officeart/2005/8/layout/vProcess5"/>
    <dgm:cxn modelId="{CE5D7AD5-7720-41B4-8D74-6C820B68AC23}" type="presParOf" srcId="{AEEFF732-68EC-41E9-BE20-368693742D18}" destId="{4029620A-C13A-4990-8FC6-E5102EDB2642}" srcOrd="8" destOrd="0" presId="urn:microsoft.com/office/officeart/2005/8/layout/vProcess5"/>
    <dgm:cxn modelId="{5507FF70-81B6-4F35-9FC3-BE9349B33000}" type="presParOf" srcId="{AEEFF732-68EC-41E9-BE20-368693742D18}" destId="{27CAE659-E304-46C4-9107-2FCB29C29E22}" srcOrd="9" destOrd="0" presId="urn:microsoft.com/office/officeart/2005/8/layout/vProcess5"/>
    <dgm:cxn modelId="{0CC7A563-1FA6-415E-A41B-40E8CE716826}" type="presParOf" srcId="{AEEFF732-68EC-41E9-BE20-368693742D18}" destId="{EF503B8F-60D2-4FC8-8451-7C27C601386D}" srcOrd="10" destOrd="0" presId="urn:microsoft.com/office/officeart/2005/8/layout/vProcess5"/>
    <dgm:cxn modelId="{263098D5-1C90-43F0-9F31-02090BC8BA08}" type="presParOf" srcId="{AEEFF732-68EC-41E9-BE20-368693742D18}" destId="{300D3E89-D092-429C-82A6-828005C823C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53829-6972-4AE3-A692-28D349C0F54D}">
      <dsp:nvSpPr>
        <dsp:cNvPr id="0" name=""/>
        <dsp:cNvSpPr/>
      </dsp:nvSpPr>
      <dsp:spPr>
        <a:xfrm>
          <a:off x="-98361" y="0"/>
          <a:ext cx="8410534" cy="1078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50000"/>
                </a:schemeClr>
              </a:solidFill>
            </a:rPr>
            <a:t>Формування ціннісних орієнтацій підлітків у професійному самовизначенні</a:t>
          </a:r>
          <a:endParaRPr lang="uk-UA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-66772" y="31589"/>
        <a:ext cx="7155571" cy="1015360"/>
      </dsp:txXfrm>
    </dsp:sp>
    <dsp:sp modelId="{624085C8-FC58-439C-880B-AAEA2E02D42F}">
      <dsp:nvSpPr>
        <dsp:cNvPr id="0" name=""/>
        <dsp:cNvSpPr/>
      </dsp:nvSpPr>
      <dsp:spPr>
        <a:xfrm>
          <a:off x="606021" y="1274636"/>
          <a:ext cx="8410534" cy="1078538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Вивчення структури особистості, формування професійної спрямованості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37610" y="1306225"/>
        <a:ext cx="6941924" cy="1015360"/>
      </dsp:txXfrm>
    </dsp:sp>
    <dsp:sp modelId="{C9CDCE39-DDE3-4E42-B9BC-0F13600AAE03}">
      <dsp:nvSpPr>
        <dsp:cNvPr id="0" name=""/>
        <dsp:cNvSpPr/>
      </dsp:nvSpPr>
      <dsp:spPr>
        <a:xfrm>
          <a:off x="1299890" y="2549272"/>
          <a:ext cx="8410534" cy="1078538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Формування суспільно важливих мотивів вибору професії та професійних інтересів</a:t>
          </a:r>
          <a:endParaRPr lang="uk-UA" sz="24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331479" y="2580861"/>
        <a:ext cx="6952437" cy="1015360"/>
      </dsp:txXfrm>
    </dsp:sp>
    <dsp:sp modelId="{AFC09035-BCB1-4FBA-B50E-9474F08CF34A}">
      <dsp:nvSpPr>
        <dsp:cNvPr id="0" name=""/>
        <dsp:cNvSpPr/>
      </dsp:nvSpPr>
      <dsp:spPr>
        <a:xfrm>
          <a:off x="1807550" y="3823909"/>
          <a:ext cx="8803979" cy="107853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2">
                  <a:lumMod val="10000"/>
                </a:schemeClr>
              </a:solidFill>
            </a:rPr>
            <a:t>Забезпечення широкого діапазону варіативності профорієнтаційної роботи за рахунок комплексних та нетрадиційних форм і методів які використовуються у виховній роботі</a:t>
          </a:r>
          <a:endParaRPr lang="uk-UA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839139" y="3855498"/>
        <a:ext cx="7269622" cy="1015360"/>
      </dsp:txXfrm>
    </dsp:sp>
    <dsp:sp modelId="{0ABB6FE3-27B7-4DEC-BED0-19C7794F2D09}">
      <dsp:nvSpPr>
        <dsp:cNvPr id="0" name=""/>
        <dsp:cNvSpPr/>
      </dsp:nvSpPr>
      <dsp:spPr>
        <a:xfrm>
          <a:off x="7611123" y="826062"/>
          <a:ext cx="701050" cy="7010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/>
        </a:p>
      </dsp:txBody>
      <dsp:txXfrm>
        <a:off x="7768859" y="826062"/>
        <a:ext cx="385578" cy="527540"/>
      </dsp:txXfrm>
    </dsp:sp>
    <dsp:sp modelId="{99F5B3A5-3AF2-4451-ABE3-22AC3D70871A}">
      <dsp:nvSpPr>
        <dsp:cNvPr id="0" name=""/>
        <dsp:cNvSpPr/>
      </dsp:nvSpPr>
      <dsp:spPr>
        <a:xfrm>
          <a:off x="8315505" y="2100698"/>
          <a:ext cx="701050" cy="7010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/>
        </a:p>
      </dsp:txBody>
      <dsp:txXfrm>
        <a:off x="8473241" y="2100698"/>
        <a:ext cx="385578" cy="527540"/>
      </dsp:txXfrm>
    </dsp:sp>
    <dsp:sp modelId="{F762073F-4A78-4489-8C96-D0678EBE3E3E}">
      <dsp:nvSpPr>
        <dsp:cNvPr id="0" name=""/>
        <dsp:cNvSpPr/>
      </dsp:nvSpPr>
      <dsp:spPr>
        <a:xfrm>
          <a:off x="9009374" y="3375335"/>
          <a:ext cx="701050" cy="7010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100" kern="1200"/>
        </a:p>
      </dsp:txBody>
      <dsp:txXfrm>
        <a:off x="9167110" y="3375335"/>
        <a:ext cx="385578" cy="527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C9852-D4E8-4C33-80F4-D318F7EAE404}" type="datetime1">
              <a:rPr lang="uk-UA" smtClean="0">
                <a:solidFill>
                  <a:schemeClr val="tx2"/>
                </a:solidFill>
              </a:rPr>
              <a:t>16.05.2019</a:t>
            </a:fld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uk-UA" smtClean="0">
                <a:solidFill>
                  <a:schemeClr val="tx2"/>
                </a:solidFill>
              </a:rPr>
              <a:t>‹№›</a:t>
            </a:fld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B18179-D1E1-4DBE-95E8-85607E9B70A2}" type="datetime1">
              <a:rPr lang="uk-UA" noProof="0" smtClean="0"/>
              <a:pPr/>
              <a:t>16.05.2019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uk-UA" smtClean="0"/>
              <a:pPr rtl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uk-UA" smtClean="0"/>
              <a:pPr rtl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611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uk-UA" smtClean="0"/>
              <a:pPr rtl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64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uk-UA" smtClean="0"/>
              <a:pPr rtl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00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uk-UA" smtClean="0"/>
              <a:pPr rtl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245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uk-UA" smtClean="0"/>
              <a:pPr rtl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44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кут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uk-UA" noProof="0" dirty="0"/>
            </a:p>
          </p:txBody>
        </p:sp>
        <p:grpSp>
          <p:nvGrpSpPr>
            <p:cNvPr id="12" name="Гру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Зображення 8" descr="Купа книжок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кут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23A14D-78A4-400B-92EC-F2428E1A2117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3F0EF1-5868-47E6-BE65-BF46B6D3994E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DE55D0-FCA1-4277-8AD2-7F2E2ABBB021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1C5424-BC73-4E8F-B1FC-5F18B8E0FF6B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озділу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кут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uk-UA" noProof="0" dirty="0"/>
            </a:p>
          </p:txBody>
        </p:sp>
        <p:pic>
          <p:nvPicPr>
            <p:cNvPr id="10" name="Зображення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кут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Зображення 4" descr="Купа книжо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8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60A708-F7C6-4980-955E-7A579E611E6F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</a:p>
          <a:p>
            <a:pPr lvl="8" rtl="0"/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8CBCBC-BE67-43EC-A305-291751C8DD3E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7B874A-D324-425B-875B-4F2120860F65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33F520-37DF-43DE-8700-39D90E4A09C1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21877F-7424-4E86-B609-471BEF963664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3E64D3-C065-4412-BE6D-38E36EED3E54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5392BF-668F-4AE1-94A0-4EAA233E7E9D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кут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uk-UA" noProof="0" dirty="0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uk-UA" noProof="0" dirty="0"/>
            </a:p>
          </p:txBody>
        </p:sp>
      </p:grp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EE63696-B7B5-485E-9F04-BE976A6A1C1F}" type="datetime1">
              <a:rPr lang="uk-UA" smtClean="0"/>
              <a:pPr/>
              <a:t>16.05.2019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Профорієнтаційна робота 2018-2019 навчального року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6670476" y="5085184"/>
            <a:ext cx="5217444" cy="1087016"/>
          </a:xfrm>
        </p:spPr>
        <p:txBody>
          <a:bodyPr rtlCol="0">
            <a:normAutofit fontScale="92500"/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Підготувала в. о. заступника директора з НВР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Т.І. Бубряк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37220" y="404664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b="1" i="1" kern="0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Чинад</a:t>
            </a:r>
            <a:r>
              <a:rPr lang="uk-UA" b="1" i="1" kern="0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іївський</a:t>
            </a:r>
            <a:r>
              <a:rPr lang="uk-UA" b="1" i="1" kern="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 дошкільний навчальний заклад (дитячий будинок) інтернатного типу Закарпатської обласної ради</a:t>
            </a:r>
            <a:endParaRPr lang="ru-RU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115" y="764704"/>
            <a:ext cx="2854690" cy="148973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хлопців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2" name="Picture 4" descr="http://chinbudinok.com.ua/images/year-2019/vybir-profesii/img_0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59" y="3402506"/>
            <a:ext cx="4411259" cy="330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hinbudinok.com.ua/images/year-2019/vybir-profesii/img_0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402507"/>
            <a:ext cx="4411260" cy="330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hinbudinok.com.ua/images/year-2019/vybir-profesii/img_0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2" y="91860"/>
            <a:ext cx="3982707" cy="3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hinbudinok.com.ua/images/year-2019/vybir-profesii/img_02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38" y="44624"/>
            <a:ext cx="4316641" cy="3237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267" y="548680"/>
            <a:ext cx="2520281" cy="15121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Для дівчат</a:t>
            </a:r>
            <a:endParaRPr lang="uk-UA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12" descr="http://chinbudinok.com.ua/images/year-2019/vybir-profesii/img_0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8" y="262324"/>
            <a:ext cx="4066629" cy="304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hinbudinok.com.ua/images/year-2019/vybir-profesii/img_0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1" y="2257287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chinbudinok.com.ua/images/year-2019/vybir-profesii/img_024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3501008"/>
            <a:ext cx="406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hinbudinok.com.ua/images/year-2019/vybir-profesii/img_0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4" y="262324"/>
            <a:ext cx="3489097" cy="2616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020" y="187535"/>
            <a:ext cx="8636635" cy="99652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«День відкритих дверей у професійних закладах освіти»</a:t>
            </a:r>
            <a:endParaRPr lang="uk-UA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7309" y="4797152"/>
            <a:ext cx="2312807" cy="13750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Свалявський професійний будівельний ліцей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4" name="Picture 2" descr="http://chinbudinok.com.ua/images/year-2019/proforiientatsiia/1/img_2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" y="1171852"/>
            <a:ext cx="3778597" cy="2833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hinbudinok.com.ua/images/year-2019/proforiientatsiia/1/img_2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16" y="1247240"/>
            <a:ext cx="3096344" cy="232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hinbudinok.com.ua/images/year-2019/proforiientatsiia/1/img_2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1247240"/>
            <a:ext cx="3274541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hinbudinok.com.ua/images/year-2019/proforiientatsiia/1/img_21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94" y="3839229"/>
            <a:ext cx="3706589" cy="2779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69" y="188640"/>
            <a:ext cx="10157354" cy="6364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Мукачівський аграрний коледж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2" name="Picture 2" descr="http://chinbudinok.com.ua/images/year-2019/proforiientatsiia/2/img_21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825128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hinbudinok.com.ua/images/year-2019/proforiientatsiia/2/img_2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26" y="835432"/>
            <a:ext cx="4854697" cy="3641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hinbudinok.com.ua/images/year-2019/proforiientatsiia/2/img_2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68" y="3637209"/>
            <a:ext cx="4074288" cy="3055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hinbudinok.com.ua/images/year-2019/proforiientatsiia/2/img_2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61" y="3637209"/>
            <a:ext cx="4066629" cy="304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00692">
            <a:off x="557657" y="1766378"/>
            <a:ext cx="10157354" cy="1397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Дякуємо за увагу!!!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26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34" y="3212976"/>
            <a:ext cx="5362773" cy="30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3856856"/>
          </a:xfrm>
        </p:spPr>
        <p:txBody>
          <a:bodyPr/>
          <a:lstStyle/>
          <a:p>
            <a:pPr algn="ctr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«У кожного з нас є заповітна мрія. Щоб вона стала реальністю, потрібен план, процес, наполегливість, терпіння »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606581" y="4941168"/>
            <a:ext cx="3668082" cy="1231032"/>
          </a:xfrm>
        </p:spPr>
        <p:txBody>
          <a:bodyPr/>
          <a:lstStyle/>
          <a:p>
            <a:pPr marL="0" indent="0">
              <a:buNone/>
            </a:pPr>
            <a:r>
              <a:rPr lang="uk-UA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Гітомер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Ð°ÑÑÐ¸Ð½ÐºÐ¸ Ð¿ÑÐ¾ÑÐ¾ÑÑÑÐ½ÑÐ°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4077072"/>
            <a:ext cx="3994621" cy="2605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332656"/>
            <a:ext cx="10157354" cy="7084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Сутність профорієнтаційної роботи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09836" y="1268760"/>
            <a:ext cx="10364827" cy="4903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«Одним із найважливіших кроків у житті є вибір професії. Адже займатися тим, що тебе цікавить, приносить радість – одна з умов відчуття життєвої повноцінності…»</a:t>
            </a:r>
          </a:p>
          <a:p>
            <a:pPr marL="0" indent="0">
              <a:lnSpc>
                <a:spcPct val="100000"/>
              </a:lnSpc>
              <a:buNone/>
            </a:pPr>
            <a:endParaRPr lang="uk-UA" sz="2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endParaRPr lang="uk-UA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Такі мотиваційні слова педагогів,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є ключовими у період різних форм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профорієнтаційної роботи з вихованцями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Чинадіївського дитячого будинку</a:t>
            </a:r>
            <a:endParaRPr lang="uk-UA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ÐÐ°ÑÑÐ¸Ð½ÐºÐ¸ Ð¿ÑÐ¾ÑÐ¾ÑÑÑÐ½ÑÐ°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17" y="2996952"/>
            <a:ext cx="4239196" cy="32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34014"/>
            <a:ext cx="10157354" cy="1397000"/>
          </a:xfrm>
        </p:spPr>
        <p:txBody>
          <a:bodyPr rtlCol="0"/>
          <a:lstStyle/>
          <a:p>
            <a:pPr algn="ctr" rtl="0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Завдання профорієнтаційної роботи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625769"/>
              </p:ext>
            </p:extLst>
          </p:nvPr>
        </p:nvGraphicFramePr>
        <p:xfrm>
          <a:off x="1125860" y="1628800"/>
          <a:ext cx="10513168" cy="490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157354" cy="1106159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Методи профорієнтаційної роботи для активізації самовизначення вихованців дитячого будинку</a:t>
            </a:r>
            <a:endParaRPr lang="uk-UA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34857" y="2780928"/>
            <a:ext cx="3248911" cy="3528392"/>
          </a:xfrm>
        </p:spPr>
        <p:txBody>
          <a:bodyPr rtlCol="0">
            <a:normAutofit fontScale="77500" lnSpcReduction="20000"/>
          </a:bodyPr>
          <a:lstStyle/>
          <a:p>
            <a:pPr marL="0" indent="0" algn="ctr" rtl="0">
              <a:buNone/>
            </a:pPr>
            <a:r>
              <a:rPr lang="uk-UA" b="1" u="sng" dirty="0" err="1" smtClean="0">
                <a:solidFill>
                  <a:srgbClr val="C00000"/>
                </a:solidFill>
              </a:rPr>
              <a:t>Пояснювально</a:t>
            </a:r>
            <a:r>
              <a:rPr lang="uk-UA" b="1" u="sng" dirty="0" smtClean="0">
                <a:solidFill>
                  <a:srgbClr val="C00000"/>
                </a:solidFill>
              </a:rPr>
              <a:t>-ілюстративні:</a:t>
            </a:r>
          </a:p>
          <a:p>
            <a:pPr rtl="0"/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Бесіда</a:t>
            </a:r>
          </a:p>
          <a:p>
            <a:pPr rtl="0"/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Розповідь</a:t>
            </a:r>
          </a:p>
          <a:p>
            <a:pPr rtl="0"/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Пояснення</a:t>
            </a:r>
          </a:p>
          <a:p>
            <a:pPr rtl="0"/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Лекція</a:t>
            </a:r>
          </a:p>
          <a:p>
            <a:pPr rtl="0"/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Демонстрація та ілюстрація явищ і процесів</a:t>
            </a:r>
            <a:endParaRPr lang="uk-UA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574133" y="1916832"/>
            <a:ext cx="3384376" cy="46641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u="sng" dirty="0" smtClean="0">
                <a:solidFill>
                  <a:srgbClr val="C00000"/>
                </a:solidFill>
              </a:rPr>
              <a:t>Інформаційно-пошукові:</a:t>
            </a:r>
          </a:p>
          <a:p>
            <a:pPr>
              <a:lnSpc>
                <a:spcPct val="120000"/>
              </a:lnSpc>
            </a:pPr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Проблемного викладу</a:t>
            </a:r>
          </a:p>
          <a:p>
            <a:pPr>
              <a:lnSpc>
                <a:spcPct val="120000"/>
              </a:lnSpc>
            </a:pPr>
            <a:r>
              <a:rPr lang="uk-UA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Еврестичні</a:t>
            </a:r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бесіди</a:t>
            </a:r>
          </a:p>
          <a:p>
            <a:pPr>
              <a:lnSpc>
                <a:spcPct val="120000"/>
              </a:lnSpc>
            </a:pPr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Методи організації</a:t>
            </a:r>
          </a:p>
          <a:p>
            <a:pPr>
              <a:lnSpc>
                <a:spcPct val="120000"/>
              </a:lnSpc>
            </a:pPr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Дослідницької діяльності</a:t>
            </a:r>
          </a:p>
          <a:p>
            <a:pPr>
              <a:lnSpc>
                <a:spcPct val="120000"/>
              </a:lnSpc>
            </a:pPr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Спостереження</a:t>
            </a:r>
          </a:p>
          <a:p>
            <a:pPr>
              <a:lnSpc>
                <a:spcPct val="120000"/>
              </a:lnSpc>
            </a:pPr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Самостійна робота з літературою</a:t>
            </a:r>
            <a:endParaRPr lang="uk-UA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462564" y="1317995"/>
            <a:ext cx="42484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C00000"/>
                </a:solidFill>
              </a:rPr>
              <a:t>Активні:</a:t>
            </a:r>
            <a:endParaRPr lang="uk-UA" b="1" u="sng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Ділові ігри</a:t>
            </a:r>
          </a:p>
          <a:p>
            <a:endParaRPr lang="uk-UA" sz="19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Метод занурення з елементами гри</a:t>
            </a:r>
          </a:p>
          <a:p>
            <a:endParaRPr lang="uk-UA" sz="19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«Мозковий штурм»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Ігри-вправи</a:t>
            </a:r>
            <a:endParaRPr lang="uk-UA" sz="19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Аналіз ситуацій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Тематичні дискусії</a:t>
            </a:r>
          </a:p>
          <a:p>
            <a:endParaRPr lang="uk-UA" sz="19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Виробничі задачі з використанням технічних і економічних ситуацій</a:t>
            </a:r>
          </a:p>
          <a:p>
            <a:endParaRPr lang="uk-UA" sz="19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Загальні методи</a:t>
            </a:r>
          </a:p>
          <a:p>
            <a:endParaRPr lang="uk-UA" sz="19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 ÐµÐ·ÑÐ»ÑÑÐ°Ñ Ð¿Ð¾ÑÑÐºÑ Ð·Ð¾Ð±ÑÐ°Ð¶ÐµÐ½Ñ Ð·Ð° Ð·Ð°Ð¿Ð¸ÑÐ¾Ð¼ &quot;ÐÐ°ÑÑÐ¸Ð½ÐºÐ¸ Ð¿ÑÐ¾ÑÐ¾ÑÑÑÐ½ÑÐ°ÑÑ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2132856"/>
            <a:ext cx="4411580" cy="30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332656"/>
            <a:ext cx="10580851" cy="1008112"/>
          </a:xfrm>
        </p:spPr>
        <p:txBody>
          <a:bodyPr rtlCol="0">
            <a:noAutofit/>
          </a:bodyPr>
          <a:lstStyle/>
          <a:p>
            <a:pPr algn="ctr" rtl="0"/>
            <a:r>
              <a:rPr lang="uk-U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Формула вибору професії</a:t>
            </a:r>
            <a:br>
              <a:rPr lang="uk-U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uk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7309" y="1124744"/>
            <a:ext cx="7641399" cy="5047456"/>
          </a:xfrm>
        </p:spPr>
        <p:txBody>
          <a:bodyPr rtlCol="0">
            <a:normAutofit lnSpcReduction="10000"/>
          </a:bodyPr>
          <a:lstStyle/>
          <a:p>
            <a:pPr marL="0" indent="0" algn="ctr" rtl="0">
              <a:buNone/>
            </a:pPr>
            <a:r>
              <a:rPr lang="uk-UA" sz="2000" b="1" u="sng" dirty="0" smtClean="0">
                <a:solidFill>
                  <a:srgbClr val="FF0000"/>
                </a:solidFill>
              </a:rPr>
              <a:t>«Хочу» </a:t>
            </a:r>
          </a:p>
          <a:p>
            <a:pPr marL="0" indent="0" algn="ctr" rtl="0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Цікава і приваблива. Це справа, яку вихованець виконує із зацікавленням, бажанням, із власної ініціативи</a:t>
            </a:r>
          </a:p>
          <a:p>
            <a:pPr marL="0" indent="0" algn="ctr" rtl="0">
              <a:buNone/>
            </a:pPr>
            <a:r>
              <a:rPr lang="uk-UA" sz="2000" b="1" u="sng" dirty="0" smtClean="0">
                <a:solidFill>
                  <a:schemeClr val="accent6">
                    <a:lumMod val="50000"/>
                  </a:schemeClr>
                </a:solidFill>
              </a:rPr>
              <a:t>«Можу» </a:t>
            </a:r>
          </a:p>
          <a:p>
            <a:pPr marL="0" indent="0" algn="ctr" rtl="0">
              <a:buNone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Доступна і посильна. Це психофізіологічні можливості підлітка: його здібності, нахили, інтереси, стан здоров'я, рівень знань і вмінь</a:t>
            </a:r>
          </a:p>
          <a:p>
            <a:pPr marL="0" indent="0" algn="ctr" rtl="0">
              <a:buNone/>
            </a:pPr>
            <a:r>
              <a:rPr lang="uk-UA" sz="2000" b="1" u="sng" dirty="0" smtClean="0">
                <a:solidFill>
                  <a:schemeClr val="accent4">
                    <a:lumMod val="50000"/>
                  </a:schemeClr>
                </a:solidFill>
              </a:rPr>
              <a:t>«Треба» </a:t>
            </a:r>
          </a:p>
          <a:p>
            <a:pPr marL="0" indent="0" algn="ctr" rtl="0">
              <a:buNone/>
            </a:pP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Має попит на ринку праці. Це попередня проінформованість підлітка про перспективи обраної професії, яка користується попитом на ринку праці й існує вірогідність працевлаштування після отримання професійної освіти.</a:t>
            </a:r>
            <a:endParaRPr lang="uk-U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Ð ÐµÐ·ÑÐ»ÑÑÐ°Ñ Ð¿Ð¾ÑÑÐºÑ Ð·Ð¾Ð±ÑÐ°Ð¶ÐµÐ½Ñ Ð·Ð° Ð·Ð°Ð¿Ð¸ÑÐ¾Ð¼ &quot;ÐÐ°ÑÑÐ¸Ð½ÐºÐ¸ Ð¿ÑÐ¾ÑÐ¾ÑÑÑÐ½ÑÐ°ÑÑ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649288"/>
            <a:ext cx="4504129" cy="45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260648"/>
            <a:ext cx="10157354" cy="63648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Сім кроків до зваженого рішення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7309" y="1701800"/>
            <a:ext cx="9701503" cy="4470400"/>
          </a:xfrm>
        </p:spPr>
        <p:txBody>
          <a:bodyPr rtlCol="0"/>
          <a:lstStyle/>
          <a:p>
            <a:pPr marL="457200" indent="-457200" rtl="0">
              <a:buAutoNum type="arabicPeriod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Скласти список професій, які подобаються дитині</a:t>
            </a:r>
          </a:p>
          <a:p>
            <a:pPr marL="457200" indent="-457200" rtl="0">
              <a:buAutoNum type="arabicPeriod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Скласти перелік вимог до професії, що обирається</a:t>
            </a:r>
          </a:p>
          <a:p>
            <a:pPr marL="457200" indent="-457200" rtl="0">
              <a:buAutoNum type="arabicPeriod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Визначити значимість кожної вимоги</a:t>
            </a:r>
          </a:p>
          <a:p>
            <a:pPr marL="457200" indent="-457200" rtl="0">
              <a:buAutoNum type="arabicPeriod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Оцінити свою відповідність вимогам кожної з професій, що підходить</a:t>
            </a:r>
          </a:p>
          <a:p>
            <a:pPr marL="457200" indent="-457200" rtl="0">
              <a:buAutoNum type="arabicPeriod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Підрахувати й проаналізувати результати</a:t>
            </a:r>
          </a:p>
          <a:p>
            <a:pPr marL="457200" indent="-457200" rtl="0">
              <a:buAutoNum type="arabicPeriod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Перевірити результати</a:t>
            </a:r>
          </a:p>
          <a:p>
            <a:pPr marL="457200" indent="-457200" rtl="0">
              <a:buAutoNum type="arabicPeriod"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Визначити основні практичні кроки до успіху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 ÐµÐ·ÑÐ»ÑÑÐ°Ñ Ð¿Ð¾ÑÑÐºÑ Ð·Ð¾Ð±ÑÐ°Ð¶ÐµÐ½Ñ Ð·Ð° Ð·Ð°Ð¿Ð¸ÑÐ¾Ð¼ &quot;ÐÐ°ÑÑÐ¸Ð½ÐºÐ¸ Ð¿ÑÐ¾ÑÐ¾ÑÑÑÐ½ÑÐ°ÑÑ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4224784"/>
            <a:ext cx="4977104" cy="24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736" y="332656"/>
            <a:ext cx="10157354" cy="708496"/>
          </a:xfrm>
        </p:spPr>
        <p:txBody>
          <a:bodyPr rtlCol="0"/>
          <a:lstStyle/>
          <a:p>
            <a:pPr rtl="0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Практичні кроки у виборі професії 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49796" y="1257920"/>
            <a:ext cx="4977104" cy="4470400"/>
          </a:xfrm>
        </p:spPr>
        <p:txBody>
          <a:bodyPr rtlCol="0"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Вибір професії - чи не найголовніший чинник того, як складеться подальше життя вихованців нашого закладу. Адже всім хочеться не лише заробляти гроші, але й реалізувати свій потенціал та отримувати справжнє задоволення від своєї діяльності. 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Місце для вмісту 9"/>
          <p:cNvSpPr>
            <a:spLocks noGrp="1"/>
          </p:cNvSpPr>
          <p:nvPr>
            <p:ph sz="half" idx="2"/>
          </p:nvPr>
        </p:nvSpPr>
        <p:spPr>
          <a:xfrm>
            <a:off x="7030516" y="1257920"/>
            <a:ext cx="4977104" cy="44704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Та підліткам, які роблять перші кроки в доросле життя, вибір зробити дуже складно. В цьому їм допомагають педагоги, практичний психолог, яка з цією метою проводить спеціальні діагностики, та всі працівники, що стали для цих діток родиною.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668" y="188640"/>
            <a:ext cx="9433048" cy="1944216"/>
          </a:xfrm>
        </p:spPr>
        <p:txBody>
          <a:bodyPr rtlCol="0">
            <a:normAutofit/>
          </a:bodyPr>
          <a:lstStyle/>
          <a:p>
            <a:pPr algn="ctr"/>
            <a:r>
              <a:rPr lang="uk-U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Екскурсія в професійне училище № 3 та Державний навчальний заклад «Мукачівський центр професійно – технічної освіти»</a:t>
            </a:r>
            <a:endParaRPr lang="uk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http://chinbudinok.com.ua/images/year-2019/vybir-profesii/3%20%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2166203"/>
            <a:ext cx="53698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inbudinok.com.ua/images/year-2019/vybir-profesii/img_0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70" y="2166203"/>
            <a:ext cx="53765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ія дня відкритих дверей у класі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11_TF03460507" id="{5D7EECF6-32E1-4F3D-A2B0-C520FD7D9976}" vid="{324F44EB-628F-46F9-ACCA-32AA91E6A12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дня відкритих дверей у класі</Template>
  <TotalTime>102</TotalTime>
  <Words>482</Words>
  <Application>Microsoft Office PowerPoint</Application>
  <PresentationFormat>Довільний</PresentationFormat>
  <Paragraphs>77</Paragraphs>
  <Slides>14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Презентація дня відкритих дверей у класі</vt:lpstr>
      <vt:lpstr>Профорієнтаційна робота 2018-2019 навчального року</vt:lpstr>
      <vt:lpstr>«У кожного з нас є заповітна мрія. Щоб вона стала реальністю, потрібен план, процес, наполегливість, терпіння »</vt:lpstr>
      <vt:lpstr>Сутність профорієнтаційної роботи</vt:lpstr>
      <vt:lpstr>Завдання профорієнтаційної роботи</vt:lpstr>
      <vt:lpstr>Методи профорієнтаційної роботи для активізації самовизначення вихованців дитячого будинку</vt:lpstr>
      <vt:lpstr>Формула вибору професії </vt:lpstr>
      <vt:lpstr>Сім кроків до зваженого рішення</vt:lpstr>
      <vt:lpstr>Практичні кроки у виборі професії </vt:lpstr>
      <vt:lpstr>Екскурсія в професійне училище № 3 та Державний навчальний заклад «Мукачівський центр професійно – технічної освіти»</vt:lpstr>
      <vt:lpstr>Для хлопців</vt:lpstr>
      <vt:lpstr>Для дівчат</vt:lpstr>
      <vt:lpstr>«День відкритих дверей у професійних закладах освіти»</vt:lpstr>
      <vt:lpstr>Мукачівський аграрний коледж</vt:lpstr>
      <vt:lpstr>Дякуємо за увагу!!!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Профорієнтаційна робота 2018-2019 навчального року</dc:title>
  <dc:creator>Михайло Бубряк</dc:creator>
  <cp:lastModifiedBy>Михайло Бубряк</cp:lastModifiedBy>
  <cp:revision>12</cp:revision>
  <dcterms:created xsi:type="dcterms:W3CDTF">2019-05-16T15:59:59Z</dcterms:created>
  <dcterms:modified xsi:type="dcterms:W3CDTF">2019-05-16T17:42:27Z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