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313" r:id="rId3"/>
    <p:sldId id="317" r:id="rId4"/>
    <p:sldId id="318" r:id="rId5"/>
    <p:sldId id="319" r:id="rId6"/>
    <p:sldId id="320" r:id="rId7"/>
    <p:sldId id="322" r:id="rId8"/>
    <p:sldId id="321" r:id="rId9"/>
    <p:sldId id="296" r:id="rId10"/>
    <p:sldId id="297" r:id="rId11"/>
    <p:sldId id="298" r:id="rId12"/>
    <p:sldId id="302" r:id="rId13"/>
    <p:sldId id="314" r:id="rId14"/>
    <p:sldId id="323" r:id="rId15"/>
    <p:sldId id="324" r:id="rId16"/>
    <p:sldId id="325" r:id="rId17"/>
    <p:sldId id="315" r:id="rId18"/>
    <p:sldId id="316"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озділ за промовчанням" id="{47D52030-6968-479E-8FA3-953C42CCBD32}">
          <p14:sldIdLst>
            <p14:sldId id="313"/>
            <p14:sldId id="317"/>
            <p14:sldId id="318"/>
            <p14:sldId id="319"/>
            <p14:sldId id="320"/>
            <p14:sldId id="322"/>
            <p14:sldId id="321"/>
            <p14:sldId id="296"/>
            <p14:sldId id="297"/>
            <p14:sldId id="298"/>
            <p14:sldId id="302"/>
            <p14:sldId id="314"/>
            <p14:sldId id="323"/>
            <p14:sldId id="324"/>
            <p14:sldId id="325"/>
            <p14:sldId id="315"/>
            <p14:sldId id="31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86405" autoAdjust="0"/>
  </p:normalViewPr>
  <p:slideViewPr>
    <p:cSldViewPr>
      <p:cViewPr varScale="1">
        <p:scale>
          <a:sx n="122" d="100"/>
          <a:sy n="122" d="100"/>
        </p:scale>
        <p:origin x="1206" y="90"/>
      </p:cViewPr>
      <p:guideLst>
        <p:guide orient="horz" pos="2160"/>
        <p:guide pos="2880"/>
      </p:guideLst>
    </p:cSldViewPr>
  </p:slideViewPr>
  <p:outlineViewPr>
    <p:cViewPr>
      <p:scale>
        <a:sx n="33" d="100"/>
        <a:sy n="33" d="100"/>
      </p:scale>
      <p:origin x="330" y="17150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4348" y="214290"/>
            <a:ext cx="7772400" cy="1470025"/>
          </a:xfrm>
        </p:spPr>
        <p:txBody>
          <a:bodyPr/>
          <a:lstStyle>
            <a:lvl1pPr>
              <a:defRPr>
                <a:solidFill>
                  <a:schemeClr val="accent2">
                    <a:lumMod val="75000"/>
                  </a:schemeClr>
                </a:solidFill>
                <a:latin typeface="Segoe Print" pitchFamily="2" charset="0"/>
              </a:defRPr>
            </a:lvl1pPr>
          </a:lstStyle>
          <a:p>
            <a:r>
              <a:rPr lang="ru-RU" smtClean="0"/>
              <a:t>Образец заголовка</a:t>
            </a:r>
            <a:endParaRPr lang="ru-RU" dirty="0"/>
          </a:p>
        </p:txBody>
      </p:sp>
      <p:sp>
        <p:nvSpPr>
          <p:cNvPr id="3" name="Subtitle 2"/>
          <p:cNvSpPr>
            <a:spLocks noGrp="1"/>
          </p:cNvSpPr>
          <p:nvPr>
            <p:ph type="subTitle" idx="1"/>
          </p:nvPr>
        </p:nvSpPr>
        <p:spPr>
          <a:xfrm>
            <a:off x="1357290" y="1714488"/>
            <a:ext cx="6400800" cy="1752600"/>
          </a:xfrm>
        </p:spPr>
        <p:txBody>
          <a:bodyPr>
            <a:normAutofit/>
          </a:bodyPr>
          <a:lstStyle>
            <a:lvl1pPr marL="0" indent="0" algn="ctr">
              <a:buNone/>
              <a:defRPr sz="2400">
                <a:solidFill>
                  <a:schemeClr val="accent5">
                    <a:lumMod val="75000"/>
                  </a:schemeClr>
                </a:solidFill>
                <a:latin typeface="Segoe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Date Placeholder 3"/>
          <p:cNvSpPr>
            <a:spLocks noGrp="1"/>
          </p:cNvSpPr>
          <p:nvPr>
            <p:ph type="dt" sz="half" idx="10"/>
          </p:nvPr>
        </p:nvSpPr>
        <p:spPr/>
        <p:txBody>
          <a:bodyPr/>
          <a:lstStyle/>
          <a:p>
            <a:fld id="{38F83453-07CD-4C03-9425-31D384EE36B5}" type="datetimeFigureOut">
              <a:rPr lang="ru-RU" smtClean="0"/>
              <a:pPr/>
              <a:t>13.07.2020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868353E-EC92-4E3F-9952-C0D154F150C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p>
            <a:fld id="{38F83453-07CD-4C03-9425-31D384EE36B5}" type="datetimeFigureOut">
              <a:rPr lang="ru-RU" smtClean="0"/>
              <a:pPr/>
              <a:t>13.07.2020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868353E-EC92-4E3F-9952-C0D154F150C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p>
            <a:fld id="{38F83453-07CD-4C03-9425-31D384EE36B5}" type="datetimeFigureOut">
              <a:rPr lang="ru-RU" smtClean="0"/>
              <a:pPr/>
              <a:t>13.07.2020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868353E-EC92-4E3F-9952-C0D154F150C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28727" y="2906713"/>
            <a:ext cx="706598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8F83453-07CD-4C03-9425-31D384EE36B5}" type="datetimeFigureOut">
              <a:rPr lang="ru-RU" smtClean="0"/>
              <a:pPr/>
              <a:t>13.07.2020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868353E-EC92-4E3F-9952-C0D154F150CB}" type="slidenum">
              <a:rPr lang="ru-RU" smtClean="0"/>
              <a:pPr/>
              <a:t>‹№›</a:t>
            </a:fld>
            <a:endParaRPr lang="ru-RU"/>
          </a:p>
        </p:txBody>
      </p:sp>
      <p:sp>
        <p:nvSpPr>
          <p:cNvPr id="8" name="Заголовок 7"/>
          <p:cNvSpPr>
            <a:spLocks noGrp="1"/>
          </p:cNvSpPr>
          <p:nvPr>
            <p:ph type="title"/>
          </p:nvPr>
        </p:nvSpPr>
        <p:spPr>
          <a:xfrm>
            <a:off x="1419204" y="4419600"/>
            <a:ext cx="7115196" cy="1143000"/>
          </a:xfrm>
        </p:spPr>
        <p:txBody>
          <a:bodyPr anchor="t"/>
          <a:lstStyle>
            <a:lvl1pPr algn="l">
              <a:defRPr/>
            </a:lvl1pPr>
          </a:lstStyle>
          <a:p>
            <a:r>
              <a:rPr lang="ru-RU" smtClean="0"/>
              <a:t>Образец заголовка</a:t>
            </a:r>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dirty="0"/>
          </a:p>
        </p:txBody>
      </p:sp>
      <p:sp>
        <p:nvSpPr>
          <p:cNvPr id="3" name="Content Placeholder 2"/>
          <p:cNvSpPr>
            <a:spLocks noGrp="1"/>
          </p:cNvSpPr>
          <p:nvPr>
            <p:ph sz="half" idx="1"/>
          </p:nvPr>
        </p:nvSpPr>
        <p:spPr>
          <a:xfrm>
            <a:off x="1571604" y="1600200"/>
            <a:ext cx="3528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Content Placeholder 3"/>
          <p:cNvSpPr>
            <a:spLocks noGrp="1"/>
          </p:cNvSpPr>
          <p:nvPr>
            <p:ph sz="half" idx="2"/>
          </p:nvPr>
        </p:nvSpPr>
        <p:spPr>
          <a:xfrm>
            <a:off x="5187404" y="1600200"/>
            <a:ext cx="3528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Date Placeholder 4"/>
          <p:cNvSpPr>
            <a:spLocks noGrp="1"/>
          </p:cNvSpPr>
          <p:nvPr>
            <p:ph type="dt" sz="half" idx="10"/>
          </p:nvPr>
        </p:nvSpPr>
        <p:spPr/>
        <p:txBody>
          <a:bodyPr/>
          <a:lstStyle/>
          <a:p>
            <a:fld id="{38F83453-07CD-4C03-9425-31D384EE36B5}" type="datetimeFigureOut">
              <a:rPr lang="ru-RU" smtClean="0"/>
              <a:pPr/>
              <a:t>13.07.2020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868353E-EC92-4E3F-9952-C0D154F150C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ru-RU" dirty="0"/>
          </a:p>
        </p:txBody>
      </p:sp>
      <p:sp>
        <p:nvSpPr>
          <p:cNvPr id="3" name="Text Placeholder 2"/>
          <p:cNvSpPr>
            <a:spLocks noGrp="1"/>
          </p:cNvSpPr>
          <p:nvPr>
            <p:ph type="body" idx="1"/>
          </p:nvPr>
        </p:nvSpPr>
        <p:spPr>
          <a:xfrm>
            <a:off x="1579504" y="1535113"/>
            <a:ext cx="3528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579504" y="2174875"/>
            <a:ext cx="3528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Text Placeholder 4"/>
          <p:cNvSpPr>
            <a:spLocks noGrp="1"/>
          </p:cNvSpPr>
          <p:nvPr>
            <p:ph type="body" sz="quarter" idx="3"/>
          </p:nvPr>
        </p:nvSpPr>
        <p:spPr>
          <a:xfrm>
            <a:off x="5187404" y="1535113"/>
            <a:ext cx="3528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187404" y="2174875"/>
            <a:ext cx="3528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Date Placeholder 6"/>
          <p:cNvSpPr>
            <a:spLocks noGrp="1"/>
          </p:cNvSpPr>
          <p:nvPr>
            <p:ph type="dt" sz="half" idx="10"/>
          </p:nvPr>
        </p:nvSpPr>
        <p:spPr/>
        <p:txBody>
          <a:bodyPr/>
          <a:lstStyle/>
          <a:p>
            <a:fld id="{38F83453-07CD-4C03-9425-31D384EE36B5}" type="datetimeFigureOut">
              <a:rPr lang="ru-RU" smtClean="0"/>
              <a:pPr/>
              <a:t>13.07.2020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868353E-EC92-4E3F-9952-C0D154F150C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Date Placeholder 2"/>
          <p:cNvSpPr>
            <a:spLocks noGrp="1"/>
          </p:cNvSpPr>
          <p:nvPr>
            <p:ph type="dt" sz="half" idx="10"/>
          </p:nvPr>
        </p:nvSpPr>
        <p:spPr/>
        <p:txBody>
          <a:bodyPr/>
          <a:lstStyle/>
          <a:p>
            <a:fld id="{38F83453-07CD-4C03-9425-31D384EE36B5}" type="datetimeFigureOut">
              <a:rPr lang="ru-RU" smtClean="0"/>
              <a:pPr/>
              <a:t>13.07.2020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868353E-EC92-4E3F-9952-C0D154F150C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83453-07CD-4C03-9425-31D384EE36B5}" type="datetimeFigureOut">
              <a:rPr lang="ru-RU" smtClean="0"/>
              <a:pPr/>
              <a:t>13.07.2020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868353E-EC92-4E3F-9952-C0D154F150C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8F83453-07CD-4C03-9425-31D384EE36B5}" type="datetimeFigureOut">
              <a:rPr lang="ru-RU" smtClean="0"/>
              <a:pPr/>
              <a:t>13.07.2020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868353E-EC92-4E3F-9952-C0D154F150C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p>
            <a:fld id="{38F83453-07CD-4C03-9425-31D384EE36B5}" type="datetimeFigureOut">
              <a:rPr lang="ru-RU" smtClean="0"/>
              <a:pPr/>
              <a:t>13.07.2020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868353E-EC92-4E3F-9952-C0D154F150C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71604" y="274638"/>
            <a:ext cx="7115196" cy="1143000"/>
          </a:xfrm>
          <a:prstGeom prst="rect">
            <a:avLst/>
          </a:prstGeom>
        </p:spPr>
        <p:txBody>
          <a:bodyPr vert="horz" lIns="91440" tIns="45720" rIns="91440" bIns="45720" rtlCol="0" anchor="ctr">
            <a:normAutofit/>
          </a:bodyPr>
          <a:lstStyle/>
          <a:p>
            <a:r>
              <a:rPr lang="ru-RU" smtClean="0"/>
              <a:t>Образец заголовка</a:t>
            </a:r>
            <a:endParaRPr lang="ru-RU" dirty="0"/>
          </a:p>
        </p:txBody>
      </p:sp>
      <p:sp>
        <p:nvSpPr>
          <p:cNvPr id="3" name="Text Placeholder 2"/>
          <p:cNvSpPr>
            <a:spLocks noGrp="1"/>
          </p:cNvSpPr>
          <p:nvPr>
            <p:ph type="body" idx="1"/>
          </p:nvPr>
        </p:nvSpPr>
        <p:spPr>
          <a:xfrm>
            <a:off x="1571604" y="1600200"/>
            <a:ext cx="7115196"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F83453-07CD-4C03-9425-31D384EE36B5}" type="datetimeFigureOut">
              <a:rPr lang="ru-RU" smtClean="0"/>
              <a:pPr/>
              <a:t>13.07.2020</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8353E-EC92-4E3F-9952-C0D154F150C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Lst>
  <p:txStyles>
    <p:titleStyle>
      <a:lvl1pPr algn="ctr" defTabSz="914400" rtl="0" eaLnBrk="1" latinLnBrk="0" hangingPunct="1">
        <a:spcBef>
          <a:spcPct val="0"/>
        </a:spcBef>
        <a:buNone/>
        <a:defRPr sz="3600" kern="1200">
          <a:solidFill>
            <a:schemeClr val="accent2">
              <a:lumMod val="75000"/>
            </a:schemeClr>
          </a:solidFill>
          <a:latin typeface="Segoe Print" pitchFamily="2"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Segoe"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Segoe"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Segoe"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Segoe"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Sego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Фоторамки, Школьные рамки. страница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 y="-34281"/>
            <a:ext cx="9213636" cy="689228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691680" y="1103472"/>
            <a:ext cx="6108710" cy="1325562"/>
          </a:xfrm>
        </p:spPr>
        <p:txBody>
          <a:bodyPr>
            <a:normAutofit/>
          </a:bodyPr>
          <a:lstStyle/>
          <a:p>
            <a:pPr lvl="0"/>
            <a:r>
              <a:rPr lang="ru-RU" sz="2000" b="1" i="1" kern="0" dirty="0">
                <a:solidFill>
                  <a:srgbClr val="0070C0"/>
                </a:solidFill>
                <a:effectLst>
                  <a:outerShdw blurRad="38100" dist="25400" dir="5400000" algn="tl" rotWithShape="0">
                    <a:srgbClr val="000000">
                      <a:alpha val="43000"/>
                    </a:srgbClr>
                  </a:outerShdw>
                </a:effectLst>
                <a:latin typeface="Calibri"/>
              </a:rPr>
              <a:t>Чинад</a:t>
            </a:r>
            <a:r>
              <a:rPr lang="uk-UA" sz="2000" b="1" i="1" kern="0" dirty="0" err="1">
                <a:solidFill>
                  <a:srgbClr val="0070C0"/>
                </a:solidFill>
                <a:effectLst>
                  <a:outerShdw blurRad="38100" dist="25400" dir="5400000" algn="tl" rotWithShape="0">
                    <a:srgbClr val="000000">
                      <a:alpha val="43000"/>
                    </a:srgbClr>
                  </a:outerShdw>
                </a:effectLst>
                <a:latin typeface="Calibri"/>
              </a:rPr>
              <a:t>іївський</a:t>
            </a:r>
            <a:r>
              <a:rPr lang="uk-UA" sz="2000" b="1" i="1" kern="0" dirty="0">
                <a:solidFill>
                  <a:srgbClr val="0070C0"/>
                </a:solidFill>
                <a:effectLst>
                  <a:outerShdw blurRad="38100" dist="25400" dir="5400000" algn="tl" rotWithShape="0">
                    <a:srgbClr val="000000">
                      <a:alpha val="43000"/>
                    </a:srgbClr>
                  </a:outerShdw>
                </a:effectLst>
                <a:latin typeface="Calibri"/>
              </a:rPr>
              <a:t> дошкільний навчальний заклад (дитячий будинок) інтернатного типу Закарпатської обласної ради</a:t>
            </a:r>
            <a:r>
              <a:rPr lang="ru-RU" sz="2000" i="1" kern="0" dirty="0">
                <a:solidFill>
                  <a:srgbClr val="0070C0"/>
                </a:solidFill>
              </a:rPr>
              <a:t/>
            </a:r>
            <a:br>
              <a:rPr lang="ru-RU" sz="2000" i="1" kern="0" dirty="0">
                <a:solidFill>
                  <a:srgbClr val="0070C0"/>
                </a:solidFill>
              </a:rPr>
            </a:br>
            <a:endParaRPr lang="uk-UA" sz="2000" dirty="0">
              <a:solidFill>
                <a:srgbClr val="0070C0"/>
              </a:solidFill>
            </a:endParaRPr>
          </a:p>
        </p:txBody>
      </p:sp>
      <p:sp>
        <p:nvSpPr>
          <p:cNvPr id="3" name="Місце для вмісту 2"/>
          <p:cNvSpPr>
            <a:spLocks noGrp="1"/>
          </p:cNvSpPr>
          <p:nvPr>
            <p:ph idx="1"/>
          </p:nvPr>
        </p:nvSpPr>
        <p:spPr>
          <a:xfrm>
            <a:off x="1048228" y="2636912"/>
            <a:ext cx="7115196" cy="1224136"/>
          </a:xfrm>
        </p:spPr>
        <p:txBody>
          <a:bodyPr/>
          <a:lstStyle/>
          <a:p>
            <a:pPr marL="0" indent="0" algn="ctr">
              <a:buNone/>
            </a:pPr>
            <a:r>
              <a:rPr lang="uk-UA" b="1" dirty="0">
                <a:ln w="6600">
                  <a:solidFill>
                    <a:schemeClr val="accent2"/>
                  </a:solidFill>
                  <a:prstDash val="solid"/>
                </a:ln>
                <a:solidFill>
                  <a:schemeClr val="accent6">
                    <a:lumMod val="75000"/>
                  </a:schemeClr>
                </a:solidFill>
                <a:effectLst>
                  <a:outerShdw dist="38100" dir="2700000" algn="tl" rotWithShape="0">
                    <a:schemeClr val="accent2"/>
                  </a:outerShdw>
                </a:effectLst>
              </a:rPr>
              <a:t>Профорієнтаційна робота </a:t>
            </a:r>
            <a:endParaRPr lang="uk-UA" b="1" dirty="0" smtClean="0">
              <a:ln w="6600">
                <a:solidFill>
                  <a:schemeClr val="accent2"/>
                </a:solidFill>
                <a:prstDash val="solid"/>
              </a:ln>
              <a:solidFill>
                <a:schemeClr val="accent6">
                  <a:lumMod val="75000"/>
                </a:schemeClr>
              </a:solidFill>
              <a:effectLst>
                <a:outerShdw dist="38100" dir="2700000" algn="tl" rotWithShape="0">
                  <a:schemeClr val="accent2"/>
                </a:outerShdw>
              </a:effectLst>
            </a:endParaRPr>
          </a:p>
          <a:p>
            <a:pPr marL="0" indent="0" algn="ctr">
              <a:buNone/>
            </a:pPr>
            <a:r>
              <a:rPr lang="uk-UA" b="1" dirty="0" smtClean="0">
                <a:ln w="6600">
                  <a:solidFill>
                    <a:schemeClr val="accent2"/>
                  </a:solidFill>
                  <a:prstDash val="solid"/>
                </a:ln>
                <a:solidFill>
                  <a:schemeClr val="accent6">
                    <a:lumMod val="75000"/>
                  </a:schemeClr>
                </a:solidFill>
                <a:effectLst>
                  <a:outerShdw dist="38100" dir="2700000" algn="tl" rotWithShape="0">
                    <a:schemeClr val="accent2"/>
                  </a:outerShdw>
                </a:effectLst>
              </a:rPr>
              <a:t>2019-2020 </a:t>
            </a:r>
            <a:r>
              <a:rPr lang="uk-UA" b="1" dirty="0">
                <a:ln w="6600">
                  <a:solidFill>
                    <a:schemeClr val="accent2"/>
                  </a:solidFill>
                  <a:prstDash val="solid"/>
                </a:ln>
                <a:solidFill>
                  <a:schemeClr val="accent6">
                    <a:lumMod val="75000"/>
                  </a:schemeClr>
                </a:solidFill>
                <a:effectLst>
                  <a:outerShdw dist="38100" dir="2700000" algn="tl" rotWithShape="0">
                    <a:schemeClr val="accent2"/>
                  </a:outerShdw>
                </a:effectLst>
              </a:rPr>
              <a:t>навчального року</a:t>
            </a:r>
            <a:endParaRPr lang="uk-UA" dirty="0"/>
          </a:p>
        </p:txBody>
      </p:sp>
      <p:sp>
        <p:nvSpPr>
          <p:cNvPr id="4" name="Прямокутник 3"/>
          <p:cNvSpPr/>
          <p:nvPr/>
        </p:nvSpPr>
        <p:spPr>
          <a:xfrm>
            <a:off x="2267744" y="4582309"/>
            <a:ext cx="4572000" cy="646331"/>
          </a:xfrm>
          <a:prstGeom prst="rect">
            <a:avLst/>
          </a:prstGeom>
        </p:spPr>
        <p:txBody>
          <a:bodyPr>
            <a:spAutoFit/>
          </a:bodyPr>
          <a:lstStyle/>
          <a:p>
            <a:r>
              <a:rPr lang="uk-UA" dirty="0" smtClean="0">
                <a:ln w="0"/>
                <a:solidFill>
                  <a:schemeClr val="accent1"/>
                </a:solidFill>
                <a:effectLst>
                  <a:outerShdw blurRad="38100" dist="25400" dir="5400000" algn="ctr" rotWithShape="0">
                    <a:srgbClr val="6E747A">
                      <a:alpha val="43000"/>
                    </a:srgbClr>
                  </a:outerShdw>
                </a:effectLst>
              </a:rPr>
              <a:t>       Підготувала заступника </a:t>
            </a:r>
            <a:r>
              <a:rPr lang="uk-UA" dirty="0">
                <a:ln w="0"/>
                <a:solidFill>
                  <a:schemeClr val="accent1"/>
                </a:solidFill>
                <a:effectLst>
                  <a:outerShdw blurRad="38100" dist="25400" dir="5400000" algn="ctr" rotWithShape="0">
                    <a:srgbClr val="6E747A">
                      <a:alpha val="43000"/>
                    </a:srgbClr>
                  </a:outerShdw>
                </a:effectLst>
              </a:rPr>
              <a:t>директора з НВР: </a:t>
            </a:r>
          </a:p>
          <a:p>
            <a:pPr algn="r"/>
            <a:r>
              <a:rPr lang="uk-UA" dirty="0" smtClean="0">
                <a:ln w="0"/>
                <a:solidFill>
                  <a:schemeClr val="accent1"/>
                </a:solidFill>
                <a:effectLst>
                  <a:outerShdw blurRad="38100" dist="25400" dir="5400000" algn="ctr" rotWithShape="0">
                    <a:srgbClr val="6E747A">
                      <a:alpha val="43000"/>
                    </a:srgbClr>
                  </a:outerShdw>
                </a:effectLst>
              </a:rPr>
              <a:t>Т.І</a:t>
            </a:r>
            <a:r>
              <a:rPr lang="uk-UA" dirty="0">
                <a:ln w="0"/>
                <a:solidFill>
                  <a:schemeClr val="accent1"/>
                </a:solidFill>
                <a:effectLst>
                  <a:outerShdw blurRad="38100" dist="25400" dir="5400000" algn="ctr" rotWithShape="0">
                    <a:srgbClr val="6E747A">
                      <a:alpha val="43000"/>
                    </a:srgbClr>
                  </a:outerShdw>
                </a:effectLst>
              </a:rPr>
              <a:t>. </a:t>
            </a:r>
            <a:r>
              <a:rPr lang="uk-UA" dirty="0" smtClean="0">
                <a:ln w="0"/>
                <a:solidFill>
                  <a:schemeClr val="accent1"/>
                </a:solidFill>
                <a:effectLst>
                  <a:outerShdw blurRad="38100" dist="25400" dir="5400000" algn="ctr" rotWithShape="0">
                    <a:srgbClr val="6E747A">
                      <a:alpha val="43000"/>
                    </a:srgbClr>
                  </a:outerShdw>
                </a:effectLst>
              </a:rPr>
              <a:t>Бубряк</a:t>
            </a:r>
          </a:p>
        </p:txBody>
      </p:sp>
    </p:spTree>
    <p:extLst>
      <p:ext uri="{BB962C8B-B14F-4D97-AF65-F5344CB8AC3E}">
        <p14:creationId xmlns:p14="http://schemas.microsoft.com/office/powerpoint/2010/main" val="16885051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u="sng" dirty="0" smtClean="0">
                <a:solidFill>
                  <a:schemeClr val="accent2">
                    <a:lumMod val="75000"/>
                  </a:schemeClr>
                </a:solidFill>
                <a:latin typeface="Times New Roman"/>
                <a:ea typeface="Times New Roman"/>
              </a:rPr>
              <a:t>Методика «Визначення соціальної спрямованості особистості» </a:t>
            </a:r>
            <a:endParaRPr lang="ru-RU" dirty="0"/>
          </a:p>
        </p:txBody>
      </p:sp>
      <p:sp>
        <p:nvSpPr>
          <p:cNvPr id="4" name="Содержимое 3"/>
          <p:cNvSpPr>
            <a:spLocks noGrp="1"/>
          </p:cNvSpPr>
          <p:nvPr>
            <p:ph sz="half" idx="2"/>
          </p:nvPr>
        </p:nvSpPr>
        <p:spPr>
          <a:xfrm>
            <a:off x="1403648" y="1417638"/>
            <a:ext cx="7560840" cy="5179714"/>
          </a:xfrm>
        </p:spPr>
        <p:txBody>
          <a:bodyPr>
            <a:normAutofit fontScale="25000" lnSpcReduction="20000"/>
          </a:bodyPr>
          <a:lstStyle/>
          <a:p>
            <a:pPr marL="0" indent="0">
              <a:spcAft>
                <a:spcPts val="0"/>
              </a:spcAft>
              <a:buNone/>
            </a:pPr>
            <a:r>
              <a:rPr lang="uk-UA" sz="2000" b="1" u="sng" dirty="0" smtClean="0">
                <a:solidFill>
                  <a:srgbClr val="0070C0"/>
                </a:solidFill>
              </a:rPr>
              <a:t> </a:t>
            </a:r>
            <a:r>
              <a:rPr lang="uk-UA" sz="6400" b="1" u="sng" dirty="0" smtClean="0">
                <a:solidFill>
                  <a:srgbClr val="0070C0"/>
                </a:solidFill>
                <a:latin typeface="Times New Roman" panose="02020603050405020304" pitchFamily="18" charset="0"/>
                <a:cs typeface="Times New Roman" panose="02020603050405020304" pitchFamily="18" charset="0"/>
              </a:rPr>
              <a:t>Соціальний тип </a:t>
            </a:r>
            <a:r>
              <a:rPr lang="uk-UA" sz="6400" b="1" i="1" dirty="0" smtClean="0">
                <a:solidFill>
                  <a:srgbClr val="0070C0"/>
                </a:solidFill>
                <a:latin typeface="Times New Roman" panose="02020603050405020304" pitchFamily="18" charset="0"/>
                <a:cs typeface="Times New Roman" panose="02020603050405020304" pitchFamily="18" charset="0"/>
              </a:rPr>
              <a:t>–</a:t>
            </a:r>
            <a:r>
              <a:rPr lang="uk-UA" sz="6400" i="1" dirty="0" smtClean="0">
                <a:solidFill>
                  <a:srgbClr val="0070C0"/>
                </a:solidFill>
                <a:latin typeface="Times New Roman" panose="02020603050405020304" pitchFamily="18" charset="0"/>
                <a:cs typeface="Times New Roman" panose="02020603050405020304" pitchFamily="18" charset="0"/>
              </a:rPr>
              <a:t> володіє соціальними уміннями (умінням спілкуватись, прагненням лідерства, потребами у численних соціальних контактах).</a:t>
            </a:r>
          </a:p>
          <a:p>
            <a:pPr marL="0" indent="0">
              <a:spcAft>
                <a:spcPts val="0"/>
              </a:spcAft>
              <a:buNone/>
            </a:pPr>
            <a:r>
              <a:rPr lang="uk-UA" sz="6400" i="1" dirty="0" smtClean="0">
                <a:solidFill>
                  <a:srgbClr val="0070C0"/>
                </a:solidFill>
                <a:latin typeface="Times New Roman" panose="02020603050405020304" pitchFamily="18" charset="0"/>
                <a:cs typeface="Times New Roman" panose="02020603050405020304" pitchFamily="18" charset="0"/>
              </a:rPr>
              <a:t> У структурі інтелекту виражені вербальні здібності. Риси його характеру: прагнення повчати і виховувати, психологічна спрямованість на людину, гуманність, здатність до співпереживання та співчуття. Проблеми вирішує спираючись на емоції, почуття, уміння спілкуватись. </a:t>
            </a:r>
          </a:p>
          <a:p>
            <a:pPr marL="0" indent="0">
              <a:buNone/>
            </a:pPr>
            <a:r>
              <a:rPr lang="uk-UA" sz="6400" b="1" u="sng" dirty="0">
                <a:solidFill>
                  <a:srgbClr val="C00000"/>
                </a:solidFill>
                <a:latin typeface="Times New Roman" panose="02020603050405020304" pitchFamily="18" charset="0"/>
                <a:cs typeface="Times New Roman" panose="02020603050405020304" pitchFamily="18" charset="0"/>
              </a:rPr>
              <a:t>Реалістичний тип </a:t>
            </a:r>
            <a:r>
              <a:rPr lang="uk-UA" sz="6400" b="1" i="1" dirty="0">
                <a:solidFill>
                  <a:srgbClr val="C00000"/>
                </a:solidFill>
                <a:latin typeface="Times New Roman" panose="02020603050405020304" pitchFamily="18" charset="0"/>
                <a:cs typeface="Times New Roman" panose="02020603050405020304" pitchFamily="18" charset="0"/>
              </a:rPr>
              <a:t>–</a:t>
            </a:r>
            <a:r>
              <a:rPr lang="uk-UA" sz="6400" i="1" dirty="0">
                <a:solidFill>
                  <a:srgbClr val="C00000"/>
                </a:solidFill>
                <a:latin typeface="Times New Roman" panose="02020603050405020304" pitchFamily="18" charset="0"/>
                <a:cs typeface="Times New Roman" panose="02020603050405020304" pitchFamily="18" charset="0"/>
              </a:rPr>
              <a:t> «Чоловічий тип». Орієнтований  на сьогодення, емоційно стабільний, який займається конкретними об'єктами (речами, інструментами, машинами). Обирає заняття , які вимагають моторних навичок (постійний рух), спритності. Віддає перевагу професіям з конкретними завданнями: механік, водій, електрик, інженер, агроном.</a:t>
            </a:r>
            <a:endParaRPr lang="ru-RU" sz="6400" i="1" dirty="0">
              <a:solidFill>
                <a:srgbClr val="C00000"/>
              </a:solidFill>
              <a:latin typeface="Times New Roman" panose="02020603050405020304" pitchFamily="18" charset="0"/>
              <a:cs typeface="Times New Roman" panose="02020603050405020304" pitchFamily="18" charset="0"/>
            </a:endParaRPr>
          </a:p>
          <a:p>
            <a:pPr marL="0" indent="0">
              <a:buNone/>
            </a:pPr>
            <a:r>
              <a:rPr lang="uk-UA" sz="6400" b="1" u="sng" dirty="0">
                <a:solidFill>
                  <a:srgbClr val="00B050"/>
                </a:solidFill>
                <a:latin typeface="Times New Roman" panose="02020603050405020304" pitchFamily="18" charset="0"/>
                <a:cs typeface="Times New Roman" panose="02020603050405020304" pitchFamily="18" charset="0"/>
              </a:rPr>
              <a:t>Артистичний тип  </a:t>
            </a:r>
            <a:r>
              <a:rPr lang="uk-UA" sz="6400" i="1" dirty="0">
                <a:solidFill>
                  <a:srgbClr val="00B050"/>
                </a:solidFill>
                <a:latin typeface="Times New Roman" panose="02020603050405020304" pitchFamily="18" charset="0"/>
                <a:cs typeface="Times New Roman" panose="02020603050405020304" pitchFamily="18" charset="0"/>
              </a:rPr>
              <a:t>– у стосунках з оточенням спирається на свої емоції, уяву, інтуїцію, має складний погляд на життя. Риси характеру: незалежність у прийнятті рішень, оригінальність мислення. Добре розвинені моторні і вербальні здібності, сприйняття. Для представників цього типу є характерним високий життєвий ідеал з утвердженням свого «Я». Він не соціальний у тому понятті, що недотримується умовностей суспільства, зазвичай не живе за правилами і традиціями. Високий рівень </a:t>
            </a:r>
            <a:r>
              <a:rPr lang="uk-UA" sz="6400" i="1" dirty="0" err="1">
                <a:solidFill>
                  <a:srgbClr val="00B050"/>
                </a:solidFill>
                <a:latin typeface="Times New Roman" panose="02020603050405020304" pitchFamily="18" charset="0"/>
                <a:cs typeface="Times New Roman" panose="02020603050405020304" pitchFamily="18" charset="0"/>
              </a:rPr>
              <a:t>екстравертованості</a:t>
            </a:r>
            <a:r>
              <a:rPr lang="uk-UA" sz="6400" i="1" dirty="0">
                <a:solidFill>
                  <a:srgbClr val="00B050"/>
                </a:solidFill>
                <a:latin typeface="Times New Roman" panose="02020603050405020304" pitchFamily="18" charset="0"/>
                <a:cs typeface="Times New Roman" panose="02020603050405020304" pitchFamily="18" charset="0"/>
              </a:rPr>
              <a:t>. </a:t>
            </a:r>
            <a:endParaRPr lang="ru-RU" sz="6400" i="1" dirty="0">
              <a:solidFill>
                <a:srgbClr val="00B050"/>
              </a:solidFill>
              <a:latin typeface="Times New Roman" panose="02020603050405020304" pitchFamily="18" charset="0"/>
              <a:cs typeface="Times New Roman" panose="02020603050405020304" pitchFamily="18" charset="0"/>
            </a:endParaRPr>
          </a:p>
          <a:p>
            <a:pPr marL="0" lvl="0" indent="0">
              <a:buNone/>
            </a:pPr>
            <a:r>
              <a:rPr lang="uk-UA" sz="6400" b="1" u="sng" dirty="0">
                <a:solidFill>
                  <a:schemeClr val="accent6">
                    <a:lumMod val="50000"/>
                  </a:schemeClr>
                </a:solidFill>
                <a:latin typeface="Times New Roman" pitchFamily="18" charset="0"/>
                <a:cs typeface="Times New Roman" pitchFamily="18" charset="0"/>
              </a:rPr>
              <a:t>Конвенціальний  тип </a:t>
            </a:r>
            <a:r>
              <a:rPr lang="uk-UA" sz="6400" b="1" i="1" u="sng" dirty="0" smtClean="0">
                <a:solidFill>
                  <a:schemeClr val="accent6">
                    <a:lumMod val="50000"/>
                  </a:schemeClr>
                </a:solidFill>
                <a:latin typeface="Times New Roman" pitchFamily="18" charset="0"/>
                <a:cs typeface="Times New Roman" pitchFamily="18" charset="0"/>
              </a:rPr>
              <a:t>– </a:t>
            </a:r>
            <a:r>
              <a:rPr lang="uk-UA" sz="6400" i="1" dirty="0" smtClean="0">
                <a:solidFill>
                  <a:schemeClr val="accent6">
                    <a:lumMod val="50000"/>
                  </a:schemeClr>
                </a:solidFill>
                <a:latin typeface="Times New Roman" pitchFamily="18" charset="0"/>
                <a:cs typeface="Times New Roman" pitchFamily="18" charset="0"/>
              </a:rPr>
              <a:t>віддає </a:t>
            </a:r>
            <a:r>
              <a:rPr lang="uk-UA" sz="6400" i="1" dirty="0">
                <a:solidFill>
                  <a:schemeClr val="accent6">
                    <a:lumMod val="50000"/>
                  </a:schemeClr>
                </a:solidFill>
                <a:latin typeface="Times New Roman" pitchFamily="18" charset="0"/>
                <a:cs typeface="Times New Roman" pitchFamily="18" charset="0"/>
              </a:rPr>
              <a:t>перевагу чітко структурованій  діяльності, роботі за інструкцією, певним алгоритмом Підхід до проблем є стереотипним. Не проявляє критичності, оригінальності. Риси характеру: консерватизм, залежність, ригідність (не любить зміну діяльності). Має здібності до переробки конкретної рутинної (цифрової) інформації. У поведінці і спілкуванні  дотримується стереотипів, добре наслідує звичаї. Поганий організатор і керівник. Частіше переважають невербальні здібності.  </a:t>
            </a:r>
            <a:endParaRPr lang="ru-RU" sz="6400" i="1" dirty="0">
              <a:solidFill>
                <a:schemeClr val="accent6">
                  <a:lumMod val="50000"/>
                </a:schemeClr>
              </a:solidFill>
              <a:latin typeface="Times New Roman" panose="02020603050405020304" pitchFamily="18" charset="0"/>
              <a:cs typeface="Times New Roman" panose="02020603050405020304" pitchFamily="18" charset="0"/>
            </a:endParaRPr>
          </a:p>
          <a:p>
            <a:pPr marL="0" indent="0">
              <a:spcAft>
                <a:spcPts val="0"/>
              </a:spcAft>
              <a:buNone/>
            </a:pPr>
            <a:endParaRPr lang="ru-RU" sz="6400" dirty="0"/>
          </a:p>
        </p:txBody>
      </p:sp>
    </p:spTree>
    <p:extLst>
      <p:ext uri="{BB962C8B-B14F-4D97-AF65-F5344CB8AC3E}">
        <p14:creationId xmlns:p14="http://schemas.microsoft.com/office/powerpoint/2010/main" val="1260538786"/>
      </p:ext>
    </p:extLst>
  </p:cSld>
  <p:clrMapOvr>
    <a:masterClrMapping/>
  </p:clrMapOvr>
  <p:transition>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1604" y="274638"/>
            <a:ext cx="7115196" cy="706090"/>
          </a:xfrm>
        </p:spPr>
        <p:txBody>
          <a:bodyPr/>
          <a:lstStyle/>
          <a:p>
            <a:r>
              <a:rPr lang="uk-UA" b="1" u="sng" dirty="0" smtClean="0">
                <a:solidFill>
                  <a:srgbClr val="C0504D">
                    <a:lumMod val="75000"/>
                  </a:srgbClr>
                </a:solidFill>
                <a:latin typeface="Monotype Corsiva" pitchFamily="66" charset="0"/>
                <a:ea typeface="Times New Roman"/>
              </a:rPr>
              <a:t>Тест   «Квадрат  інтересів». </a:t>
            </a:r>
            <a:endParaRPr lang="ru-RU" dirty="0"/>
          </a:p>
        </p:txBody>
      </p:sp>
      <p:sp>
        <p:nvSpPr>
          <p:cNvPr id="4" name="Содержимое 3"/>
          <p:cNvSpPr>
            <a:spLocks noGrp="1"/>
          </p:cNvSpPr>
          <p:nvPr>
            <p:ph sz="half" idx="2"/>
          </p:nvPr>
        </p:nvSpPr>
        <p:spPr>
          <a:xfrm>
            <a:off x="1115616" y="989542"/>
            <a:ext cx="7848872" cy="5679818"/>
          </a:xfrm>
        </p:spPr>
        <p:txBody>
          <a:bodyPr>
            <a:noAutofit/>
          </a:bodyPr>
          <a:lstStyle/>
          <a:p>
            <a:pPr marL="0" indent="0">
              <a:buNone/>
            </a:pPr>
            <a:r>
              <a:rPr lang="uk-UA" sz="1400" b="1" u="sng" dirty="0" smtClean="0">
                <a:solidFill>
                  <a:srgbClr val="FF0000"/>
                </a:solidFill>
                <a:latin typeface="Times New Roman" panose="02020603050405020304" pitchFamily="18" charset="0"/>
                <a:cs typeface="Times New Roman" panose="02020603050405020304" pitchFamily="18" charset="0"/>
              </a:rPr>
              <a:t>Категорія «знакова система»</a:t>
            </a:r>
            <a:endParaRPr lang="ru-RU" sz="1400" b="1" dirty="0" smtClean="0">
              <a:solidFill>
                <a:srgbClr val="FF0000"/>
              </a:solidFill>
              <a:latin typeface="Times New Roman" panose="02020603050405020304" pitchFamily="18" charset="0"/>
              <a:cs typeface="Times New Roman" panose="02020603050405020304" pitchFamily="18" charset="0"/>
            </a:endParaRPr>
          </a:p>
          <a:p>
            <a:pPr algn="ctr">
              <a:buNone/>
            </a:pPr>
            <a:r>
              <a:rPr lang="uk-UA" sz="1400" dirty="0" smtClean="0">
                <a:latin typeface="Times New Roman" panose="02020603050405020304" pitchFamily="18" charset="0"/>
                <a:cs typeface="Times New Roman" panose="02020603050405020304" pitchFamily="18" charset="0"/>
              </a:rPr>
              <a:t>    До професій категорії «знакова система» належать професії. об'єктом праці яких є різні знаки: цифри, малюнки, схеми, фізичні та хімічні символи, ноти тощо. Це наприклад професії програміста, топографа, бібліографа, економіста, перекладача художньої та наукової літератури та інші. Людина, яка працює зі знаками, повинна володіти гарним абстрактним мисленням, відтворювальною уявою, уміти добре зосередитись, мати стійку увагу, бути посидючою</a:t>
            </a:r>
          </a:p>
          <a:p>
            <a:pPr marL="0" lvl="0" indent="0">
              <a:buNone/>
            </a:pPr>
            <a:r>
              <a:rPr lang="uk-UA" sz="1400" b="1" u="sng" dirty="0">
                <a:solidFill>
                  <a:srgbClr val="FF0000"/>
                </a:solidFill>
                <a:latin typeface="Times New Roman" panose="02020603050405020304" pitchFamily="18" charset="0"/>
                <a:ea typeface="Times New Roman"/>
                <a:cs typeface="Times New Roman" panose="02020603050405020304" pitchFamily="18" charset="0"/>
              </a:rPr>
              <a:t>Категорія «людина - людина»</a:t>
            </a:r>
            <a:r>
              <a:rPr lang="ru-RU" sz="1400" b="1" u="sng" dirty="0">
                <a:solidFill>
                  <a:srgbClr val="FF0000"/>
                </a:solidFill>
                <a:latin typeface="Times New Roman" panose="02020603050405020304" pitchFamily="18" charset="0"/>
                <a:ea typeface="Times New Roman"/>
                <a:cs typeface="Times New Roman" panose="02020603050405020304" pitchFamily="18" charset="0"/>
              </a:rPr>
              <a:t>  </a:t>
            </a:r>
            <a:endParaRPr lang="uk-UA" sz="1400" b="1" u="sng" dirty="0">
              <a:solidFill>
                <a:srgbClr val="FF0000"/>
              </a:solidFill>
              <a:latin typeface="Times New Roman" panose="02020603050405020304" pitchFamily="18" charset="0"/>
              <a:ea typeface="Times New Roman"/>
              <a:cs typeface="Times New Roman" panose="02020603050405020304" pitchFamily="18" charset="0"/>
            </a:endParaRPr>
          </a:p>
          <a:p>
            <a:pPr marL="0" indent="0" algn="ctr">
              <a:spcAft>
                <a:spcPts val="0"/>
              </a:spcAft>
              <a:buNone/>
            </a:pPr>
            <a:r>
              <a:rPr lang="uk-UA" sz="1400" dirty="0" smtClean="0">
                <a:latin typeface="Times New Roman" panose="02020603050405020304" pitchFamily="18" charset="0"/>
                <a:ea typeface="Times New Roman"/>
                <a:cs typeface="Times New Roman" panose="02020603050405020304" pitchFamily="18" charset="0"/>
              </a:rPr>
              <a:t>      Професії </a:t>
            </a:r>
            <a:r>
              <a:rPr lang="uk-UA" sz="1400" dirty="0">
                <a:latin typeface="Times New Roman" panose="02020603050405020304" pitchFamily="18" charset="0"/>
                <a:ea typeface="Times New Roman"/>
                <a:cs typeface="Times New Roman" panose="02020603050405020304" pitchFamily="18" charset="0"/>
              </a:rPr>
              <a:t>категорії «людина» спрямовані на процеси навчання, виховання, управління, </a:t>
            </a:r>
            <a:r>
              <a:rPr lang="uk-UA" sz="1400" dirty="0" smtClean="0">
                <a:latin typeface="Times New Roman" panose="02020603050405020304" pitchFamily="18" charset="0"/>
                <a:ea typeface="Times New Roman"/>
                <a:cs typeface="Times New Roman" panose="02020603050405020304" pitchFamily="18" charset="0"/>
              </a:rPr>
              <a:t>   медичне </a:t>
            </a:r>
            <a:r>
              <a:rPr lang="uk-UA" sz="1400" dirty="0">
                <a:latin typeface="Times New Roman" panose="02020603050405020304" pitchFamily="18" charset="0"/>
                <a:ea typeface="Times New Roman"/>
                <a:cs typeface="Times New Roman" panose="02020603050405020304" pitchFamily="18" charset="0"/>
              </a:rPr>
              <a:t>та торгове обслуговування інших людей. Приклад таких професій: екскурсовод, лікар, продавець. офіціант, викладач тощо. Зрозуміло, що важливим у роботі професій цього типу є: потреба у спілкуванні, уміння розбиратись у людських взаєминах, гарна пам'ять. Терпіння, сталий настрій у процесі роботи з людьми.</a:t>
            </a:r>
            <a:endParaRPr lang="ru-RU" sz="1400" dirty="0">
              <a:latin typeface="Times New Roman" panose="02020603050405020304" pitchFamily="18" charset="0"/>
              <a:ea typeface="Times New Roman"/>
              <a:cs typeface="Times New Roman" panose="02020603050405020304" pitchFamily="18" charset="0"/>
            </a:endParaRPr>
          </a:p>
          <a:p>
            <a:pPr marL="0" indent="0">
              <a:spcAft>
                <a:spcPts val="0"/>
              </a:spcAft>
              <a:buNone/>
            </a:pPr>
            <a:r>
              <a:rPr lang="uk-UA" sz="1400" b="1" u="sng" dirty="0">
                <a:solidFill>
                  <a:srgbClr val="FF0000"/>
                </a:solidFill>
                <a:latin typeface="Times New Roman" panose="02020603050405020304" pitchFamily="18" charset="0"/>
                <a:ea typeface="Times New Roman"/>
                <a:cs typeface="Times New Roman" panose="02020603050405020304" pitchFamily="18" charset="0"/>
              </a:rPr>
              <a:t>Категорія «людина - техніка»</a:t>
            </a:r>
            <a:endParaRPr lang="ru-RU" sz="1400" u="sng" dirty="0">
              <a:solidFill>
                <a:srgbClr val="FF0000"/>
              </a:solidFill>
              <a:latin typeface="Times New Roman" panose="02020603050405020304" pitchFamily="18" charset="0"/>
              <a:ea typeface="Times New Roman"/>
              <a:cs typeface="Times New Roman" panose="02020603050405020304" pitchFamily="18" charset="0"/>
            </a:endParaRPr>
          </a:p>
          <a:p>
            <a:pPr marL="0" indent="0" algn="ctr">
              <a:buNone/>
            </a:pPr>
            <a:r>
              <a:rPr lang="uk-UA" sz="1400" dirty="0">
                <a:latin typeface="Times New Roman" panose="02020603050405020304" pitchFamily="18" charset="0"/>
                <a:ea typeface="Times New Roman"/>
                <a:cs typeface="Times New Roman" panose="02020603050405020304" pitchFamily="18" charset="0"/>
              </a:rPr>
              <a:t>Категорія «Техніка» використовує різноманітну техніку як предмет праці. Сюди належать всі професії, пов'язані з обслуговуванням техніки, її ремонтом, установкою і налагодженням, виробництвом  та збиранням обладнання (водій, механік, слюсар тощо.) Людина, яка працює з технікою, має відзначатись високою виконавчою дисципліною та акуратністю, мати творчий потенціал, практичне мислення, технічну уяву.</a:t>
            </a:r>
            <a:endParaRPr lang="ru-RU" sz="1400" dirty="0">
              <a:latin typeface="Times New Roman" panose="02020603050405020304" pitchFamily="18" charset="0"/>
              <a:cs typeface="Times New Roman" panose="02020603050405020304" pitchFamily="18" charset="0"/>
            </a:endParaRPr>
          </a:p>
          <a:p>
            <a:pPr indent="0">
              <a:spcAft>
                <a:spcPts val="0"/>
              </a:spcAft>
              <a:buNone/>
            </a:pPr>
            <a:r>
              <a:rPr lang="uk-UA" sz="1400" b="1" u="sng" dirty="0">
                <a:solidFill>
                  <a:srgbClr val="FF0000"/>
                </a:solidFill>
                <a:latin typeface="Times New Roman" panose="02020603050405020304" pitchFamily="18" charset="0"/>
                <a:ea typeface="Times New Roman"/>
                <a:cs typeface="Times New Roman" panose="02020603050405020304" pitchFamily="18" charset="0"/>
              </a:rPr>
              <a:t>Категорія – «художній образ» </a:t>
            </a:r>
            <a:endParaRPr lang="ru-RU" sz="1400" b="1" u="sng" dirty="0">
              <a:solidFill>
                <a:srgbClr val="FF0000"/>
              </a:solidFill>
              <a:latin typeface="Times New Roman" panose="02020603050405020304" pitchFamily="18" charset="0"/>
              <a:ea typeface="Times New Roman"/>
              <a:cs typeface="Times New Roman" panose="02020603050405020304" pitchFamily="18" charset="0"/>
            </a:endParaRPr>
          </a:p>
          <a:p>
            <a:pPr marL="0" indent="0" algn="ctr">
              <a:spcAft>
                <a:spcPts val="0"/>
              </a:spcAft>
              <a:buNone/>
            </a:pPr>
            <a:r>
              <a:rPr lang="uk-UA" sz="1400" b="1" dirty="0">
                <a:latin typeface="Times New Roman" panose="02020603050405020304" pitchFamily="18" charset="0"/>
                <a:ea typeface="Times New Roman"/>
                <a:cs typeface="Times New Roman" panose="02020603050405020304" pitchFamily="18" charset="0"/>
              </a:rPr>
              <a:t> </a:t>
            </a:r>
            <a:r>
              <a:rPr lang="uk-UA" sz="1400" dirty="0">
                <a:latin typeface="Times New Roman" panose="02020603050405020304" pitchFamily="18" charset="0"/>
                <a:ea typeface="Times New Roman"/>
                <a:cs typeface="Times New Roman" panose="02020603050405020304" pitchFamily="18" charset="0"/>
              </a:rPr>
              <a:t>Професії пов'язані з образотворчою, музичною, художньою діяльністю належать до типу «Художній образ». Це професії модельєра, художника, фотографа, настроювача музичних інструментів. З-поміж найважливіших вимог до них виділяють: здібності до мистецтва, творчу уяву, образне мислення, працелюбність, цілеспрямованість.</a:t>
            </a:r>
            <a:endParaRPr lang="ru-RU" sz="1400" dirty="0">
              <a:latin typeface="Times New Roman" panose="02020603050405020304" pitchFamily="18" charset="0"/>
              <a:ea typeface="Times New Roman"/>
              <a:cs typeface="Times New Roman" panose="02020603050405020304" pitchFamily="18" charset="0"/>
            </a:endParaRPr>
          </a:p>
          <a:p>
            <a:endParaRPr lang="ru-RU" sz="2000" dirty="0"/>
          </a:p>
          <a:p>
            <a:pPr>
              <a:buNone/>
            </a:pPr>
            <a:endParaRPr lang="ru-RU" sz="2000" dirty="0"/>
          </a:p>
        </p:txBody>
      </p:sp>
    </p:spTree>
    <p:extLst>
      <p:ext uri="{BB962C8B-B14F-4D97-AF65-F5344CB8AC3E}">
        <p14:creationId xmlns:p14="http://schemas.microsoft.com/office/powerpoint/2010/main" val="2298848954"/>
      </p:ext>
    </p:extLst>
  </p:cSld>
  <p:clrMapOvr>
    <a:masterClrMapping/>
  </p:clrMapOvr>
  <p:transition>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692695"/>
            <a:ext cx="7115196" cy="971683"/>
          </a:xfrm>
        </p:spPr>
        <p:txBody>
          <a:bodyPr>
            <a:normAutofit/>
          </a:bodyPr>
          <a:lstStyle/>
          <a:p>
            <a:r>
              <a:rPr lang="uk-UA" sz="2000" b="1" dirty="0" smtClean="0">
                <a:ln w="6600">
                  <a:solidFill>
                    <a:schemeClr val="accent2"/>
                  </a:solidFill>
                  <a:prstDash val="solid"/>
                </a:ln>
                <a:solidFill>
                  <a:srgbClr val="00B050"/>
                </a:solidFill>
                <a:effectLst>
                  <a:outerShdw dist="38100" dir="2700000" algn="tl" rotWithShape="0">
                    <a:schemeClr val="accent2"/>
                  </a:outerShdw>
                </a:effectLst>
              </a:rPr>
              <a:t>Майстер </a:t>
            </a:r>
            <a:r>
              <a:rPr lang="uk-UA" sz="2000" b="1" dirty="0" smtClean="0">
                <a:ln w="6600">
                  <a:solidFill>
                    <a:schemeClr val="accent2"/>
                  </a:solidFill>
                  <a:prstDash val="solid"/>
                </a:ln>
                <a:solidFill>
                  <a:srgbClr val="00B050"/>
                </a:solidFill>
                <a:effectLst>
                  <a:outerShdw dist="38100" dir="2700000" algn="tl" rotWithShape="0">
                    <a:schemeClr val="accent2"/>
                  </a:outerShdw>
                </a:effectLst>
              </a:rPr>
              <a:t>клас, </a:t>
            </a:r>
            <a:r>
              <a:rPr lang="uk-UA" sz="2000" b="1" dirty="0" smtClean="0">
                <a:ln w="6600">
                  <a:solidFill>
                    <a:schemeClr val="accent2"/>
                  </a:solidFill>
                  <a:prstDash val="solid"/>
                </a:ln>
                <a:solidFill>
                  <a:srgbClr val="00B050"/>
                </a:solidFill>
                <a:effectLst>
                  <a:outerShdw dist="38100" dir="2700000" algn="tl" rotWithShape="0">
                    <a:schemeClr val="accent2"/>
                  </a:outerShdw>
                </a:effectLst>
              </a:rPr>
              <a:t>з профорієнтаційною </a:t>
            </a:r>
            <a:r>
              <a:rPr lang="uk-UA" sz="2000" b="1" dirty="0" smtClean="0">
                <a:ln w="6600">
                  <a:solidFill>
                    <a:schemeClr val="accent2"/>
                  </a:solidFill>
                  <a:prstDash val="solid"/>
                </a:ln>
                <a:solidFill>
                  <a:srgbClr val="00B050"/>
                </a:solidFill>
                <a:effectLst>
                  <a:outerShdw dist="38100" dir="2700000" algn="tl" rotWithShape="0">
                    <a:schemeClr val="accent2"/>
                  </a:outerShdw>
                </a:effectLst>
              </a:rPr>
              <a:t>метою, </a:t>
            </a:r>
            <a:r>
              <a:rPr lang="uk-UA" sz="2000" b="1" dirty="0" smtClean="0">
                <a:ln w="6600">
                  <a:solidFill>
                    <a:schemeClr val="accent2"/>
                  </a:solidFill>
                  <a:prstDash val="solid"/>
                </a:ln>
                <a:solidFill>
                  <a:srgbClr val="00B050"/>
                </a:solidFill>
                <a:effectLst>
                  <a:outerShdw dist="38100" dir="2700000" algn="tl" rotWithShape="0">
                    <a:schemeClr val="accent2"/>
                  </a:outerShdw>
                </a:effectLst>
              </a:rPr>
              <a:t>від друзів-волонтерів</a:t>
            </a:r>
            <a:endParaRPr lang="uk-UA" sz="2000" b="1" dirty="0">
              <a:ln w="6600">
                <a:solidFill>
                  <a:schemeClr val="accent2"/>
                </a:solidFill>
                <a:prstDash val="solid"/>
              </a:ln>
              <a:solidFill>
                <a:srgbClr val="00B050"/>
              </a:solidFill>
              <a:effectLst>
                <a:outerShdw dist="38100" dir="2700000" algn="tl" rotWithShape="0">
                  <a:schemeClr val="accent2"/>
                </a:outerShdw>
              </a:effectLst>
            </a:endParaRPr>
          </a:p>
        </p:txBody>
      </p:sp>
      <p:pic>
        <p:nvPicPr>
          <p:cNvPr id="5" name="Місце для вмісту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27584" y="1664379"/>
            <a:ext cx="3527425" cy="2645568"/>
          </a:xfrm>
          <a:prstGeom prst="rect">
            <a:avLst/>
          </a:prstGeom>
          <a:ln>
            <a:noFill/>
          </a:ln>
          <a:effectLst>
            <a:softEdge rad="112500"/>
          </a:effectLst>
        </p:spPr>
      </p:pic>
      <p:pic>
        <p:nvPicPr>
          <p:cNvPr id="6" name="Місце для вмісту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29202" y="1664379"/>
            <a:ext cx="3527425" cy="2645568"/>
          </a:xfrm>
          <a:prstGeom prst="rect">
            <a:avLst/>
          </a:prstGeom>
          <a:ln>
            <a:noFill/>
          </a:ln>
          <a:effectLst>
            <a:softEdge rad="112500"/>
          </a:effectLst>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5816" y="4077072"/>
            <a:ext cx="3360374" cy="2520280"/>
          </a:xfrm>
          <a:prstGeom prst="rect">
            <a:avLst/>
          </a:prstGeom>
          <a:ln>
            <a:noFill/>
          </a:ln>
          <a:effectLst>
            <a:softEdge rad="112500"/>
          </a:effectLst>
        </p:spPr>
      </p:pic>
    </p:spTree>
    <p:extLst>
      <p:ext uri="{BB962C8B-B14F-4D97-AF65-F5344CB8AC3E}">
        <p14:creationId xmlns:p14="http://schemas.microsoft.com/office/powerpoint/2010/main" val="35992065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smtClean="0">
                <a:ln w="6600">
                  <a:solidFill>
                    <a:schemeClr val="accent2"/>
                  </a:solidFill>
                  <a:prstDash val="solid"/>
                </a:ln>
                <a:solidFill>
                  <a:srgbClr val="00B050"/>
                </a:solidFill>
                <a:effectLst>
                  <a:outerShdw dist="38100" dir="2700000" algn="tl" rotWithShape="0">
                    <a:schemeClr val="accent2"/>
                  </a:outerShdw>
                </a:effectLst>
              </a:rPr>
              <a:t>Майстер клас від  </a:t>
            </a:r>
            <a:br>
              <a:rPr lang="uk-UA" b="1" dirty="0" smtClean="0">
                <a:ln w="6600">
                  <a:solidFill>
                    <a:schemeClr val="accent2"/>
                  </a:solidFill>
                  <a:prstDash val="solid"/>
                </a:ln>
                <a:solidFill>
                  <a:srgbClr val="00B050"/>
                </a:solidFill>
                <a:effectLst>
                  <a:outerShdw dist="38100" dir="2700000" algn="tl" rotWithShape="0">
                    <a:schemeClr val="accent2"/>
                  </a:outerShdw>
                </a:effectLst>
              </a:rPr>
            </a:br>
            <a:r>
              <a:rPr lang="uk-UA" b="1" dirty="0" smtClean="0">
                <a:ln w="6600">
                  <a:solidFill>
                    <a:schemeClr val="accent2"/>
                  </a:solidFill>
                  <a:prstDash val="solid"/>
                </a:ln>
                <a:solidFill>
                  <a:srgbClr val="00B050"/>
                </a:solidFill>
                <a:effectLst>
                  <a:outerShdw dist="38100" dir="2700000" algn="tl" rotWithShape="0">
                    <a:schemeClr val="accent2"/>
                  </a:outerShdw>
                </a:effectLst>
              </a:rPr>
              <a:t>«Порядного ґазди»</a:t>
            </a:r>
            <a:endParaRPr lang="uk-UA" b="1" dirty="0">
              <a:ln w="6600">
                <a:solidFill>
                  <a:schemeClr val="accent2"/>
                </a:solidFill>
                <a:prstDash val="solid"/>
              </a:ln>
              <a:solidFill>
                <a:srgbClr val="00B050"/>
              </a:solidFill>
              <a:effectLst>
                <a:outerShdw dist="38100" dir="2700000" algn="tl" rotWithShape="0">
                  <a:schemeClr val="accent2"/>
                </a:outerShdw>
              </a:effectLst>
            </a:endParaRPr>
          </a:p>
        </p:txBody>
      </p:sp>
      <p:pic>
        <p:nvPicPr>
          <p:cNvPr id="5" name="Місце для вмісту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75034" y="1732055"/>
            <a:ext cx="3527425" cy="17637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Місце для вмісту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292080" y="1628800"/>
            <a:ext cx="3527425" cy="17637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8176" y="4005064"/>
            <a:ext cx="3635896" cy="18179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9664" y="3915054"/>
            <a:ext cx="3995936" cy="19979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91105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1604" y="274638"/>
            <a:ext cx="7115196" cy="562074"/>
          </a:xfrm>
        </p:spPr>
        <p:txBody>
          <a:bodyPr>
            <a:normAutofit/>
          </a:bodyPr>
          <a:lstStyle/>
          <a:p>
            <a:r>
              <a:rPr lang="uk-UA" sz="2400" b="1" dirty="0" smtClean="0">
                <a:ln w="6600">
                  <a:solidFill>
                    <a:schemeClr val="accent2"/>
                  </a:solidFill>
                  <a:prstDash val="solid"/>
                </a:ln>
                <a:solidFill>
                  <a:srgbClr val="00B050"/>
                </a:solidFill>
                <a:effectLst>
                  <a:outerShdw dist="38100" dir="2700000" algn="tl" rotWithShape="0">
                    <a:schemeClr val="accent2"/>
                  </a:outerShdw>
                </a:effectLst>
              </a:rPr>
              <a:t>Трудова діяльність: краса своїми руками</a:t>
            </a:r>
            <a:endParaRPr lang="uk-UA" sz="2400" dirty="0">
              <a:solidFill>
                <a:srgbClr val="00B050"/>
              </a:solidFill>
            </a:endParaRPr>
          </a:p>
        </p:txBody>
      </p:sp>
      <p:pic>
        <p:nvPicPr>
          <p:cNvPr id="5" name="Місце для вмісту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42814" y="1196752"/>
            <a:ext cx="3394472" cy="4525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Місце для вмісту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292328" y="1196752"/>
            <a:ext cx="3394472" cy="4525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2040" y="3823617"/>
            <a:ext cx="2249854" cy="29998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6274" y="3753691"/>
            <a:ext cx="2301720" cy="3068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43567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smtClean="0">
                <a:ln w="6600">
                  <a:solidFill>
                    <a:schemeClr val="accent2"/>
                  </a:solidFill>
                  <a:prstDash val="solid"/>
                </a:ln>
                <a:solidFill>
                  <a:srgbClr val="00B050"/>
                </a:solidFill>
                <a:effectLst>
                  <a:outerShdw dist="38100" dir="2700000" algn="tl" rotWithShape="0">
                    <a:schemeClr val="accent2"/>
                  </a:outerShdw>
                </a:effectLst>
              </a:rPr>
              <a:t>Гра-</a:t>
            </a:r>
            <a:r>
              <a:rPr lang="uk-UA" b="1" dirty="0" err="1" smtClean="0">
                <a:ln w="6600">
                  <a:solidFill>
                    <a:schemeClr val="accent2"/>
                  </a:solidFill>
                  <a:prstDash val="solid"/>
                </a:ln>
                <a:solidFill>
                  <a:srgbClr val="00B050"/>
                </a:solidFill>
                <a:effectLst>
                  <a:outerShdw dist="38100" dir="2700000" algn="tl" rotWithShape="0">
                    <a:schemeClr val="accent2"/>
                  </a:outerShdw>
                </a:effectLst>
              </a:rPr>
              <a:t>квест</a:t>
            </a:r>
            <a:r>
              <a:rPr lang="uk-UA" b="1" dirty="0" smtClean="0">
                <a:ln w="6600">
                  <a:solidFill>
                    <a:schemeClr val="accent2"/>
                  </a:solidFill>
                  <a:prstDash val="solid"/>
                </a:ln>
                <a:solidFill>
                  <a:srgbClr val="00B050"/>
                </a:solidFill>
                <a:effectLst>
                  <a:outerShdw dist="38100" dir="2700000" algn="tl" rotWithShape="0">
                    <a:schemeClr val="accent2"/>
                  </a:outerShdw>
                </a:effectLst>
              </a:rPr>
              <a:t> </a:t>
            </a:r>
            <a:br>
              <a:rPr lang="uk-UA" b="1" dirty="0" smtClean="0">
                <a:ln w="6600">
                  <a:solidFill>
                    <a:schemeClr val="accent2"/>
                  </a:solidFill>
                  <a:prstDash val="solid"/>
                </a:ln>
                <a:solidFill>
                  <a:srgbClr val="00B050"/>
                </a:solidFill>
                <a:effectLst>
                  <a:outerShdw dist="38100" dir="2700000" algn="tl" rotWithShape="0">
                    <a:schemeClr val="accent2"/>
                  </a:outerShdw>
                </a:effectLst>
              </a:rPr>
            </a:br>
            <a:r>
              <a:rPr lang="uk-UA" b="1" dirty="0" smtClean="0">
                <a:ln w="6600">
                  <a:solidFill>
                    <a:schemeClr val="accent2"/>
                  </a:solidFill>
                  <a:prstDash val="solid"/>
                </a:ln>
                <a:solidFill>
                  <a:srgbClr val="00B050"/>
                </a:solidFill>
                <a:effectLst>
                  <a:outerShdw dist="38100" dir="2700000" algn="tl" rotWithShape="0">
                    <a:schemeClr val="accent2"/>
                  </a:outerShdw>
                </a:effectLst>
              </a:rPr>
              <a:t>«Мандрівка у світ професій»</a:t>
            </a:r>
            <a:endParaRPr lang="uk-UA" b="1" dirty="0">
              <a:ln w="6600">
                <a:solidFill>
                  <a:schemeClr val="accent2"/>
                </a:solidFill>
                <a:prstDash val="solid"/>
              </a:ln>
              <a:solidFill>
                <a:srgbClr val="00B050"/>
              </a:solidFill>
              <a:effectLst>
                <a:outerShdw dist="38100" dir="2700000" algn="tl" rotWithShape="0">
                  <a:schemeClr val="accent2"/>
                </a:outerShdw>
              </a:effectLst>
            </a:endParaRPr>
          </a:p>
        </p:txBody>
      </p:sp>
      <p:pic>
        <p:nvPicPr>
          <p:cNvPr id="5" name="Місце для вмісту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39552" y="1844824"/>
            <a:ext cx="3968442" cy="22322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Місце для вмісту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18358" y="1838394"/>
            <a:ext cx="3968442" cy="22322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5816" y="4221088"/>
            <a:ext cx="4116917" cy="23157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28760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1604" y="274638"/>
            <a:ext cx="7115196" cy="1354162"/>
          </a:xfrm>
        </p:spPr>
        <p:txBody>
          <a:bodyPr>
            <a:noAutofit/>
          </a:bodyPr>
          <a:lstStyle/>
          <a:p>
            <a:r>
              <a:rPr lang="uk-UA" sz="2000" b="1" dirty="0" smtClean="0">
                <a:ln w="6600">
                  <a:solidFill>
                    <a:schemeClr val="accent2"/>
                  </a:solidFill>
                  <a:prstDash val="solid"/>
                </a:ln>
                <a:solidFill>
                  <a:srgbClr val="00B050"/>
                </a:solidFill>
                <a:effectLst>
                  <a:outerShdw dist="38100" dir="2700000" algn="tl" rotWithShape="0">
                    <a:schemeClr val="accent2"/>
                  </a:outerShdw>
                </a:effectLst>
              </a:rPr>
              <a:t>Найкраще, що є у житті, - це займатися справою, яка того варта.</a:t>
            </a:r>
            <a:br>
              <a:rPr lang="uk-UA" sz="2000" b="1" dirty="0" smtClean="0">
                <a:ln w="6600">
                  <a:solidFill>
                    <a:schemeClr val="accent2"/>
                  </a:solidFill>
                  <a:prstDash val="solid"/>
                </a:ln>
                <a:solidFill>
                  <a:srgbClr val="00B050"/>
                </a:solidFill>
                <a:effectLst>
                  <a:outerShdw dist="38100" dir="2700000" algn="tl" rotWithShape="0">
                    <a:schemeClr val="accent2"/>
                  </a:outerShdw>
                </a:effectLst>
              </a:rPr>
            </a:br>
            <a:r>
              <a:rPr lang="uk-UA" sz="2000" b="1" dirty="0" smtClean="0">
                <a:ln w="6600">
                  <a:solidFill>
                    <a:schemeClr val="accent2"/>
                  </a:solidFill>
                  <a:prstDash val="solid"/>
                </a:ln>
                <a:solidFill>
                  <a:srgbClr val="00B050"/>
                </a:solidFill>
                <a:effectLst>
                  <a:outerShdw dist="38100" dir="2700000" algn="tl" rotWithShape="0">
                    <a:schemeClr val="accent2"/>
                  </a:outerShdw>
                </a:effectLst>
              </a:rPr>
              <a:t>Теодор Рузвельт</a:t>
            </a:r>
            <a:endParaRPr lang="uk-UA" sz="2000" b="1" dirty="0">
              <a:ln w="6600">
                <a:solidFill>
                  <a:schemeClr val="accent2"/>
                </a:solidFill>
                <a:prstDash val="solid"/>
              </a:ln>
              <a:solidFill>
                <a:srgbClr val="00B050"/>
              </a:solidFill>
              <a:effectLst>
                <a:outerShdw dist="38100" dir="2700000" algn="tl" rotWithShape="0">
                  <a:schemeClr val="accent2"/>
                </a:outerShdw>
              </a:effectLst>
            </a:endParaRPr>
          </a:p>
        </p:txBody>
      </p:sp>
      <p:pic>
        <p:nvPicPr>
          <p:cNvPr id="5" name="Місце для вмісту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94082" y="1744182"/>
            <a:ext cx="2816314" cy="21168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Місце для вмісту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235647" y="3040074"/>
            <a:ext cx="2880320" cy="19841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194" y="4032162"/>
            <a:ext cx="2748264" cy="20157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Прямокутник 8"/>
          <p:cNvSpPr/>
          <p:nvPr/>
        </p:nvSpPr>
        <p:spPr>
          <a:xfrm>
            <a:off x="2937458" y="1744182"/>
            <a:ext cx="3312368" cy="4801314"/>
          </a:xfrm>
          <a:prstGeom prst="rect">
            <a:avLst/>
          </a:prstGeom>
        </p:spPr>
        <p:txBody>
          <a:bodyPr wrap="square">
            <a:spAutoFit/>
          </a:bodyPr>
          <a:lstStyle/>
          <a:p>
            <a:pPr algn="ctr"/>
            <a:r>
              <a:rPr lang="uk-UA" i="1" dirty="0">
                <a:latin typeface="Arial" panose="020B0604020202020204" pitchFamily="34" charset="0"/>
              </a:rPr>
              <a:t>Кожна людина має свій творчий стиль. Важливо оцінити творчий почерк </a:t>
            </a:r>
            <a:r>
              <a:rPr lang="uk-UA" i="1" dirty="0" smtClean="0">
                <a:latin typeface="Arial" panose="020B0604020202020204" pitchFamily="34" charset="0"/>
              </a:rPr>
              <a:t>вихованця, </a:t>
            </a:r>
            <a:r>
              <a:rPr lang="uk-UA" i="1" dirty="0">
                <a:latin typeface="Arial" panose="020B0604020202020204" pitchFamily="34" charset="0"/>
              </a:rPr>
              <a:t>розпізнати його індивідуальні особливості й формувати навики та вміння управління творчим процесом. </a:t>
            </a:r>
            <a:endParaRPr lang="uk-UA" i="1" dirty="0" smtClean="0">
              <a:latin typeface="Arial" panose="020B0604020202020204" pitchFamily="34" charset="0"/>
            </a:endParaRPr>
          </a:p>
          <a:p>
            <a:pPr algn="ctr"/>
            <a:r>
              <a:rPr lang="uk-UA" i="1" dirty="0" smtClean="0">
                <a:latin typeface="Arial" panose="020B0604020202020204" pitchFamily="34" charset="0"/>
              </a:rPr>
              <a:t>Важливо</a:t>
            </a:r>
            <a:r>
              <a:rPr lang="uk-UA" i="1" dirty="0">
                <a:latin typeface="Arial" panose="020B0604020202020204" pitchFamily="34" charset="0"/>
              </a:rPr>
              <a:t>, щоб за роки навчання </a:t>
            </a:r>
            <a:r>
              <a:rPr lang="uk-UA" i="1" dirty="0" smtClean="0">
                <a:latin typeface="Arial" panose="020B0604020202020204" pitchFamily="34" charset="0"/>
              </a:rPr>
              <a:t>дитина </a:t>
            </a:r>
            <a:r>
              <a:rPr lang="uk-UA" i="1" dirty="0">
                <a:latin typeface="Arial" panose="020B0604020202020204" pitchFamily="34" charset="0"/>
              </a:rPr>
              <a:t>навчилася вирішувати навчальні та життєві задачі творчо, а до навчання "пізнала себе" - оцінила свої слабкі та сильні сторони для прийняття найголовнішого в житті - </a:t>
            </a:r>
            <a:r>
              <a:rPr lang="uk-UA" b="1" i="1" u="sng" dirty="0">
                <a:latin typeface="Arial" panose="020B0604020202020204" pitchFamily="34" charset="0"/>
              </a:rPr>
              <a:t>Ким та Яким бути.</a:t>
            </a:r>
            <a:endParaRPr lang="uk-UA" b="1" i="1" u="sng" dirty="0"/>
          </a:p>
        </p:txBody>
      </p:sp>
    </p:spTree>
    <p:extLst>
      <p:ext uri="{BB962C8B-B14F-4D97-AF65-F5344CB8AC3E}">
        <p14:creationId xmlns:p14="http://schemas.microsoft.com/office/powerpoint/2010/main" val="11748833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619672" y="980728"/>
            <a:ext cx="7115196" cy="1143000"/>
          </a:xfrm>
        </p:spPr>
        <p:txBody>
          <a:bodyPr>
            <a:prstTxWarp prst="textWave1">
              <a:avLst/>
            </a:prstTxWarp>
          </a:bodyPr>
          <a:lstStyle/>
          <a:p>
            <a:r>
              <a:rPr lang="uk-UA" b="1" dirty="0" smtClean="0">
                <a:ln w="6600">
                  <a:solidFill>
                    <a:schemeClr val="accent2"/>
                  </a:solidFill>
                  <a:prstDash val="solid"/>
                </a:ln>
                <a:solidFill>
                  <a:srgbClr val="00B050"/>
                </a:solidFill>
                <a:effectLst>
                  <a:outerShdw dist="38100" dir="2700000" algn="tl" rotWithShape="0">
                    <a:schemeClr val="accent2"/>
                  </a:outerShdw>
                </a:effectLst>
              </a:rPr>
              <a:t>ДЯКУЮ ЗА УВАГУ!</a:t>
            </a:r>
            <a:endParaRPr lang="uk-UA" b="1" dirty="0">
              <a:ln w="6600">
                <a:solidFill>
                  <a:schemeClr val="accent2"/>
                </a:solidFill>
                <a:prstDash val="solid"/>
              </a:ln>
              <a:solidFill>
                <a:srgbClr val="00B050"/>
              </a:solidFill>
              <a:effectLst>
                <a:outerShdw dist="38100" dir="2700000" algn="tl" rotWithShape="0">
                  <a:schemeClr val="accent2"/>
                </a:outerShdw>
              </a:effectLst>
            </a:endParaRPr>
          </a:p>
        </p:txBody>
      </p:sp>
      <p:pic>
        <p:nvPicPr>
          <p:cNvPr id="7" name="Місце для вмісту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43808" y="2123728"/>
            <a:ext cx="4908368" cy="3681276"/>
          </a:xfrm>
          <a:prstGeom prst="rect">
            <a:avLst/>
          </a:prstGeom>
          <a:ln>
            <a:noFill/>
          </a:ln>
          <a:effectLst>
            <a:softEdge rad="112500"/>
          </a:effectLst>
        </p:spPr>
      </p:pic>
    </p:spTree>
    <p:extLst>
      <p:ext uri="{BB962C8B-B14F-4D97-AF65-F5344CB8AC3E}">
        <p14:creationId xmlns:p14="http://schemas.microsoft.com/office/powerpoint/2010/main" val="2608728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116305" y="3789040"/>
            <a:ext cx="3810000" cy="2857500"/>
          </a:xfrm>
          <a:prstGeom prst="rect">
            <a:avLst/>
          </a:prstGeom>
        </p:spPr>
      </p:pic>
      <p:sp>
        <p:nvSpPr>
          <p:cNvPr id="2" name="Заголовок 1"/>
          <p:cNvSpPr>
            <a:spLocks noGrp="1"/>
          </p:cNvSpPr>
          <p:nvPr>
            <p:ph type="title"/>
          </p:nvPr>
        </p:nvSpPr>
        <p:spPr>
          <a:xfrm>
            <a:off x="1571604" y="274638"/>
            <a:ext cx="7115196" cy="1642194"/>
          </a:xfrm>
        </p:spPr>
        <p:txBody>
          <a:bodyPr>
            <a:noAutofit/>
          </a:bodyPr>
          <a:lstStyle/>
          <a:p>
            <a:r>
              <a:rPr lang="uk-UA" sz="2000" b="1" dirty="0">
                <a:ln w="6600">
                  <a:solidFill>
                    <a:schemeClr val="accent2"/>
                  </a:solidFill>
                  <a:prstDash val="solid"/>
                </a:ln>
                <a:solidFill>
                  <a:srgbClr val="00B050"/>
                </a:solidFill>
                <a:effectLst>
                  <a:outerShdw dist="38100" dir="2700000" algn="tl" rotWithShape="0">
                    <a:schemeClr val="accent2"/>
                  </a:outerShdw>
                </a:effectLst>
              </a:rPr>
              <a:t>Життєва компетентність </a:t>
            </a:r>
            <a:r>
              <a:rPr lang="uk-UA" sz="2000" b="1" dirty="0" smtClean="0">
                <a:ln w="6600">
                  <a:solidFill>
                    <a:schemeClr val="accent2"/>
                  </a:solidFill>
                  <a:prstDash val="solid"/>
                </a:ln>
                <a:solidFill>
                  <a:srgbClr val="00B050"/>
                </a:solidFill>
                <a:effectLst>
                  <a:outerShdw dist="38100" dir="2700000" algn="tl" rotWithShape="0">
                    <a:schemeClr val="accent2"/>
                  </a:outerShdw>
                </a:effectLst>
              </a:rPr>
              <a:t>дитини– </a:t>
            </a:r>
            <a:r>
              <a:rPr lang="uk-UA" sz="2000" b="1" dirty="0">
                <a:ln w="6600">
                  <a:solidFill>
                    <a:schemeClr val="accent2"/>
                  </a:solidFill>
                  <a:prstDash val="solid"/>
                </a:ln>
                <a:solidFill>
                  <a:srgbClr val="00B050"/>
                </a:solidFill>
                <a:effectLst>
                  <a:outerShdw dist="38100" dir="2700000" algn="tl" rotWithShape="0">
                    <a:schemeClr val="accent2"/>
                  </a:outerShdw>
                </a:effectLst>
              </a:rPr>
              <a:t>уміння вчитися впродовж життя, </a:t>
            </a:r>
            <a:r>
              <a:rPr lang="uk-UA" sz="2000" b="1" dirty="0" smtClean="0">
                <a:ln w="6600">
                  <a:solidFill>
                    <a:schemeClr val="accent2"/>
                  </a:solidFill>
                  <a:prstDash val="solid"/>
                </a:ln>
                <a:solidFill>
                  <a:srgbClr val="00B050"/>
                </a:solidFill>
                <a:effectLst>
                  <a:outerShdw dist="38100" dir="2700000" algn="tl" rotWithShape="0">
                    <a:schemeClr val="accent2"/>
                  </a:outerShdw>
                </a:effectLst>
              </a:rPr>
              <a:t>передбачає </a:t>
            </a:r>
            <a:r>
              <a:rPr lang="uk-UA" sz="2000" b="1" dirty="0">
                <a:ln w="6600">
                  <a:solidFill>
                    <a:schemeClr val="accent2"/>
                  </a:solidFill>
                  <a:prstDash val="solid"/>
                </a:ln>
                <a:solidFill>
                  <a:srgbClr val="00B050"/>
                </a:solidFill>
                <a:effectLst>
                  <a:outerShdw dist="38100" dir="2700000" algn="tl" rotWithShape="0">
                    <a:schemeClr val="accent2"/>
                  </a:outerShdw>
                </a:effectLst>
              </a:rPr>
              <a:t>формування вміння вибудовувати свою освітньо-професійну траєкторію. </a:t>
            </a:r>
          </a:p>
        </p:txBody>
      </p:sp>
      <p:sp>
        <p:nvSpPr>
          <p:cNvPr id="3" name="Місце для вмісту 2"/>
          <p:cNvSpPr>
            <a:spLocks noGrp="1"/>
          </p:cNvSpPr>
          <p:nvPr>
            <p:ph idx="1"/>
          </p:nvPr>
        </p:nvSpPr>
        <p:spPr>
          <a:xfrm>
            <a:off x="1571604" y="2060848"/>
            <a:ext cx="5808708" cy="4525963"/>
          </a:xfrm>
        </p:spPr>
        <p:txBody>
          <a:bodyPr>
            <a:normAutofit fontScale="70000" lnSpcReduction="20000"/>
          </a:bodyPr>
          <a:lstStyle/>
          <a:p>
            <a:pPr marL="0" indent="0" algn="ctr">
              <a:buNone/>
            </a:pPr>
            <a:r>
              <a:rPr lang="uk-UA" i="1" dirty="0" smtClean="0"/>
              <a:t>Завдання </a:t>
            </a:r>
            <a:r>
              <a:rPr lang="uk-UA" i="1" dirty="0"/>
              <a:t>профорієнтаційної роботи у </a:t>
            </a:r>
            <a:r>
              <a:rPr lang="uk-UA" i="1" dirty="0" smtClean="0"/>
              <a:t>сучасному освітньому закладі полягає не </a:t>
            </a:r>
            <a:r>
              <a:rPr lang="uk-UA" i="1" dirty="0"/>
              <a:t>тільки в ознайомленні </a:t>
            </a:r>
            <a:r>
              <a:rPr lang="uk-UA" i="1" dirty="0" smtClean="0"/>
              <a:t>дітей </a:t>
            </a:r>
            <a:r>
              <a:rPr lang="uk-UA" i="1" dirty="0"/>
              <a:t>з професіями та правилами їх вибору, а й у вихованні спрямованості на самопізнання як основу професійного самовизначення; формування вміння аналізувати свої здібності, </a:t>
            </a:r>
            <a:r>
              <a:rPr lang="uk-UA" i="1" dirty="0" err="1"/>
              <a:t>співставляти</a:t>
            </a:r>
            <a:r>
              <a:rPr lang="uk-UA" i="1" dirty="0"/>
              <a:t> їх з вимогами конкретної професії, планувати власну траєкторію оволодіння професією, розвивати власні професійно важливі якості особистості. </a:t>
            </a:r>
          </a:p>
        </p:txBody>
      </p:sp>
    </p:spTree>
    <p:extLst>
      <p:ext uri="{BB962C8B-B14F-4D97-AF65-F5344CB8AC3E}">
        <p14:creationId xmlns:p14="http://schemas.microsoft.com/office/powerpoint/2010/main" val="16534787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1604" y="274638"/>
            <a:ext cx="7115196" cy="1714202"/>
          </a:xfrm>
        </p:spPr>
        <p:txBody>
          <a:bodyPr>
            <a:noAutofit/>
          </a:bodyPr>
          <a:lstStyle/>
          <a:p>
            <a:r>
              <a:rPr lang="uk-UA" sz="1800" b="1" dirty="0">
                <a:ln w="6600">
                  <a:solidFill>
                    <a:schemeClr val="accent2"/>
                  </a:solidFill>
                  <a:prstDash val="solid"/>
                </a:ln>
                <a:solidFill>
                  <a:srgbClr val="00B050"/>
                </a:solidFill>
                <a:effectLst>
                  <a:outerShdw dist="38100" dir="2700000" algn="tl" rotWithShape="0">
                    <a:schemeClr val="accent2"/>
                  </a:outerShdw>
                </a:effectLst>
              </a:rPr>
              <a:t>Профорієнтаційна робота в </a:t>
            </a:r>
            <a:r>
              <a:rPr lang="uk-UA" sz="1800" b="1" dirty="0" smtClean="0">
                <a:ln w="6600">
                  <a:solidFill>
                    <a:schemeClr val="accent2"/>
                  </a:solidFill>
                  <a:prstDash val="solid"/>
                </a:ln>
                <a:solidFill>
                  <a:srgbClr val="00B050"/>
                </a:solidFill>
                <a:effectLst>
                  <a:outerShdw dist="38100" dir="2700000" algn="tl" rotWithShape="0">
                    <a:schemeClr val="accent2"/>
                  </a:outerShdw>
                </a:effectLst>
              </a:rPr>
              <a:t>освітньому закладі має </a:t>
            </a:r>
            <a:r>
              <a:rPr lang="uk-UA" sz="1800" b="1" dirty="0">
                <a:ln w="6600">
                  <a:solidFill>
                    <a:schemeClr val="accent2"/>
                  </a:solidFill>
                  <a:prstDash val="solid"/>
                </a:ln>
                <a:solidFill>
                  <a:srgbClr val="00B050"/>
                </a:solidFill>
                <a:effectLst>
                  <a:outerShdw dist="38100" dir="2700000" algn="tl" rotWithShape="0">
                    <a:schemeClr val="accent2"/>
                  </a:outerShdw>
                </a:effectLst>
              </a:rPr>
              <a:t>бути системною. Тому діяльність педагогічного колективу повинна бути злагодженою і керованою. </a:t>
            </a:r>
            <a:r>
              <a:rPr lang="uk-UA" sz="1800" b="1" dirty="0" smtClean="0">
                <a:ln w="6600">
                  <a:solidFill>
                    <a:schemeClr val="accent2"/>
                  </a:solidFill>
                  <a:prstDash val="solid"/>
                </a:ln>
                <a:solidFill>
                  <a:srgbClr val="00B050"/>
                </a:solidFill>
                <a:effectLst>
                  <a:outerShdw dist="38100" dir="2700000" algn="tl" rotWithShape="0">
                    <a:schemeClr val="accent2"/>
                  </a:outerShdw>
                </a:effectLst>
              </a:rPr>
              <a:t/>
            </a:r>
            <a:br>
              <a:rPr lang="uk-UA" sz="1800" b="1" dirty="0" smtClean="0">
                <a:ln w="6600">
                  <a:solidFill>
                    <a:schemeClr val="accent2"/>
                  </a:solidFill>
                  <a:prstDash val="solid"/>
                </a:ln>
                <a:solidFill>
                  <a:srgbClr val="00B050"/>
                </a:solidFill>
                <a:effectLst>
                  <a:outerShdw dist="38100" dir="2700000" algn="tl" rotWithShape="0">
                    <a:schemeClr val="accent2"/>
                  </a:outerShdw>
                </a:effectLst>
              </a:rPr>
            </a:br>
            <a:r>
              <a:rPr lang="uk-UA" sz="1800" b="1" dirty="0" smtClean="0">
                <a:ln w="6600">
                  <a:solidFill>
                    <a:schemeClr val="accent2"/>
                  </a:solidFill>
                  <a:prstDash val="solid"/>
                </a:ln>
                <a:solidFill>
                  <a:srgbClr val="00B050"/>
                </a:solidFill>
                <a:effectLst>
                  <a:outerShdw dist="38100" dir="2700000" algn="tl" rotWithShape="0">
                    <a:schemeClr val="accent2"/>
                  </a:outerShdw>
                </a:effectLst>
              </a:rPr>
              <a:t>Так</a:t>
            </a:r>
            <a:r>
              <a:rPr lang="uk-UA" sz="1800" b="1" dirty="0">
                <a:ln w="6600">
                  <a:solidFill>
                    <a:schemeClr val="accent2"/>
                  </a:solidFill>
                  <a:prstDash val="solid"/>
                </a:ln>
                <a:solidFill>
                  <a:srgbClr val="00B050"/>
                </a:solidFill>
                <a:effectLst>
                  <a:outerShdw dist="38100" dir="2700000" algn="tl" rotWithShape="0">
                    <a:schemeClr val="accent2"/>
                  </a:outerShdw>
                </a:effectLst>
              </a:rPr>
              <a:t>, координатором профорієнтації є заступник директора з </a:t>
            </a:r>
            <a:r>
              <a:rPr lang="uk-UA" sz="1800" b="1" dirty="0" smtClean="0">
                <a:ln w="6600">
                  <a:solidFill>
                    <a:schemeClr val="accent2"/>
                  </a:solidFill>
                  <a:prstDash val="solid"/>
                </a:ln>
                <a:solidFill>
                  <a:srgbClr val="00B050"/>
                </a:solidFill>
                <a:effectLst>
                  <a:outerShdw dist="38100" dir="2700000" algn="tl" rotWithShape="0">
                    <a:schemeClr val="accent2"/>
                  </a:outerShdw>
                </a:effectLst>
              </a:rPr>
              <a:t>навчально-виховної </a:t>
            </a:r>
            <a:r>
              <a:rPr lang="uk-UA" sz="1800" b="1" dirty="0">
                <a:ln w="6600">
                  <a:solidFill>
                    <a:schemeClr val="accent2"/>
                  </a:solidFill>
                  <a:prstDash val="solid"/>
                </a:ln>
                <a:solidFill>
                  <a:srgbClr val="00B050"/>
                </a:solidFill>
                <a:effectLst>
                  <a:outerShdw dist="38100" dir="2700000" algn="tl" rotWithShape="0">
                    <a:schemeClr val="accent2"/>
                  </a:outerShdw>
                </a:effectLst>
              </a:rPr>
              <a:t>роботи, </a:t>
            </a:r>
            <a:r>
              <a:rPr lang="en-US" sz="1800" b="1" dirty="0" smtClean="0">
                <a:ln w="6600">
                  <a:solidFill>
                    <a:schemeClr val="accent2"/>
                  </a:solidFill>
                  <a:prstDash val="solid"/>
                </a:ln>
                <a:solidFill>
                  <a:srgbClr val="00B050"/>
                </a:solidFill>
                <a:effectLst>
                  <a:outerShdw dist="38100" dir="2700000" algn="tl" rotWithShape="0">
                    <a:schemeClr val="accent2"/>
                  </a:outerShdw>
                </a:effectLst>
              </a:rPr>
              <a:t/>
            </a:r>
            <a:br>
              <a:rPr lang="en-US" sz="1800" b="1" dirty="0" smtClean="0">
                <a:ln w="6600">
                  <a:solidFill>
                    <a:schemeClr val="accent2"/>
                  </a:solidFill>
                  <a:prstDash val="solid"/>
                </a:ln>
                <a:solidFill>
                  <a:srgbClr val="00B050"/>
                </a:solidFill>
                <a:effectLst>
                  <a:outerShdw dist="38100" dir="2700000" algn="tl" rotWithShape="0">
                    <a:schemeClr val="accent2"/>
                  </a:outerShdw>
                </a:effectLst>
              </a:rPr>
            </a:br>
            <a:r>
              <a:rPr lang="uk-UA" sz="1800" b="1" dirty="0" smtClean="0">
                <a:ln w="6600">
                  <a:solidFill>
                    <a:schemeClr val="accent2"/>
                  </a:solidFill>
                  <a:prstDash val="solid"/>
                </a:ln>
                <a:solidFill>
                  <a:srgbClr val="00B050"/>
                </a:solidFill>
                <a:effectLst>
                  <a:outerShdw dist="38100" dir="2700000" algn="tl" rotWithShape="0">
                    <a:schemeClr val="accent2"/>
                  </a:outerShdw>
                </a:effectLst>
              </a:rPr>
              <a:t>функціями </a:t>
            </a:r>
            <a:r>
              <a:rPr lang="uk-UA" sz="1800" b="1" dirty="0">
                <a:ln w="6600">
                  <a:solidFill>
                    <a:schemeClr val="accent2"/>
                  </a:solidFill>
                  <a:prstDash val="solid"/>
                </a:ln>
                <a:solidFill>
                  <a:srgbClr val="00B050"/>
                </a:solidFill>
                <a:effectLst>
                  <a:outerShdw dist="38100" dir="2700000" algn="tl" rotWithShape="0">
                    <a:schemeClr val="accent2"/>
                  </a:outerShdw>
                </a:effectLst>
              </a:rPr>
              <a:t>якого є: </a:t>
            </a:r>
          </a:p>
        </p:txBody>
      </p:sp>
      <p:sp>
        <p:nvSpPr>
          <p:cNvPr id="3" name="Місце для вмісту 2"/>
          <p:cNvSpPr>
            <a:spLocks noGrp="1"/>
          </p:cNvSpPr>
          <p:nvPr>
            <p:ph idx="1"/>
          </p:nvPr>
        </p:nvSpPr>
        <p:spPr>
          <a:xfrm>
            <a:off x="1542012" y="1988840"/>
            <a:ext cx="7115196" cy="4525963"/>
          </a:xfrm>
        </p:spPr>
        <p:txBody>
          <a:bodyPr>
            <a:normAutofit/>
          </a:bodyPr>
          <a:lstStyle/>
          <a:p>
            <a:r>
              <a:rPr lang="uk-UA" sz="1600" dirty="0" smtClean="0"/>
              <a:t>Вироблення </a:t>
            </a:r>
            <a:r>
              <a:rPr lang="uk-UA" sz="1600" dirty="0"/>
              <a:t>стратегії взаємодії суб'єктів, відповідальних за педагогічну підтримку самовизначення </a:t>
            </a:r>
            <a:r>
              <a:rPr lang="uk-UA" sz="1600" dirty="0" smtClean="0"/>
              <a:t>вихованців; </a:t>
            </a:r>
          </a:p>
          <a:p>
            <a:r>
              <a:rPr lang="uk-UA" sz="1600" dirty="0" smtClean="0"/>
              <a:t>Налагодження </a:t>
            </a:r>
            <a:r>
              <a:rPr lang="uk-UA" sz="1600" dirty="0" err="1"/>
              <a:t>зв'язків</a:t>
            </a:r>
            <a:r>
              <a:rPr lang="uk-UA" sz="1600" dirty="0"/>
              <a:t> </a:t>
            </a:r>
            <a:r>
              <a:rPr lang="uk-UA" sz="1600" dirty="0" smtClean="0"/>
              <a:t>освітнього </a:t>
            </a:r>
            <a:r>
              <a:rPr lang="uk-UA" sz="1600" dirty="0"/>
              <a:t>закладу з соціальними службами, громадськими організаціями, центрами зайнятості населення, які впливають на самовизначення </a:t>
            </a:r>
            <a:r>
              <a:rPr lang="uk-UA" sz="1600" dirty="0" smtClean="0"/>
              <a:t>вихованців;</a:t>
            </a:r>
          </a:p>
          <a:p>
            <a:r>
              <a:rPr lang="uk-UA" sz="1600" dirty="0" smtClean="0"/>
              <a:t>Планування </a:t>
            </a:r>
            <a:r>
              <a:rPr lang="uk-UA" sz="1600" dirty="0"/>
              <a:t>роботи педагогічного колективу з формування готовності </a:t>
            </a:r>
            <a:r>
              <a:rPr lang="uk-UA" sz="1600" dirty="0" smtClean="0"/>
              <a:t>вихованців </a:t>
            </a:r>
            <a:r>
              <a:rPr lang="uk-UA" sz="1600" dirty="0"/>
              <a:t>до профільного та професійного самовизначення; </a:t>
            </a:r>
            <a:endParaRPr lang="uk-UA" sz="1600" dirty="0" smtClean="0"/>
          </a:p>
          <a:p>
            <a:r>
              <a:rPr lang="uk-UA" sz="1600" dirty="0" smtClean="0"/>
              <a:t>Здійснення </a:t>
            </a:r>
            <a:r>
              <a:rPr lang="uk-UA" sz="1600" dirty="0"/>
              <a:t>аналізу і корекції діяльності педагогічного колективу </a:t>
            </a:r>
            <a:endParaRPr lang="uk-UA" sz="1600" dirty="0" smtClean="0"/>
          </a:p>
          <a:p>
            <a:r>
              <a:rPr lang="uk-UA" sz="1600" dirty="0" smtClean="0"/>
              <a:t>Проведення </a:t>
            </a:r>
            <a:r>
              <a:rPr lang="uk-UA" sz="1600" dirty="0"/>
              <a:t>педагогічних рад з проблеми профільного та професійного самовизначення </a:t>
            </a:r>
            <a:r>
              <a:rPr lang="uk-UA" sz="1600" dirty="0" smtClean="0"/>
              <a:t>старших вихованців;</a:t>
            </a:r>
          </a:p>
          <a:p>
            <a:r>
              <a:rPr lang="uk-UA" sz="1600" dirty="0" smtClean="0"/>
              <a:t>Організація </a:t>
            </a:r>
            <a:r>
              <a:rPr lang="uk-UA" sz="1600" dirty="0"/>
              <a:t>системи підвищення кваліфікації </a:t>
            </a:r>
            <a:r>
              <a:rPr lang="uk-UA" sz="1600" dirty="0" smtClean="0"/>
              <a:t>вихователів, практичного психолога </a:t>
            </a:r>
            <a:r>
              <a:rPr lang="uk-UA" sz="1600" dirty="0"/>
              <a:t>з проблеми професійного самовизначення </a:t>
            </a:r>
            <a:r>
              <a:rPr lang="uk-UA" sz="1600" dirty="0" smtClean="0"/>
              <a:t>вихованців; </a:t>
            </a:r>
          </a:p>
          <a:p>
            <a:r>
              <a:rPr lang="uk-UA" sz="1600" dirty="0" smtClean="0"/>
              <a:t>Здійснення </a:t>
            </a:r>
            <a:r>
              <a:rPr lang="uk-UA" sz="1600" dirty="0"/>
              <a:t>адміністрацією </a:t>
            </a:r>
            <a:r>
              <a:rPr lang="uk-UA" sz="1600" dirty="0" smtClean="0"/>
              <a:t>освітнього  </a:t>
            </a:r>
            <a:r>
              <a:rPr lang="uk-UA" sz="1600" dirty="0"/>
              <a:t>закладу контролю роботи </a:t>
            </a:r>
            <a:r>
              <a:rPr lang="uk-UA" sz="1600" dirty="0" smtClean="0"/>
              <a:t>вихователів, психологічної </a:t>
            </a:r>
            <a:r>
              <a:rPr lang="uk-UA" sz="1600" dirty="0"/>
              <a:t>служби з проблеми профільного та професійного самовизначення </a:t>
            </a:r>
            <a:r>
              <a:rPr lang="uk-UA" sz="1600" dirty="0" smtClean="0"/>
              <a:t>вихованців.</a:t>
            </a:r>
            <a:endParaRPr lang="uk-UA" sz="1600" dirty="0"/>
          </a:p>
        </p:txBody>
      </p:sp>
    </p:spTree>
    <p:extLst>
      <p:ext uri="{BB962C8B-B14F-4D97-AF65-F5344CB8AC3E}">
        <p14:creationId xmlns:p14="http://schemas.microsoft.com/office/powerpoint/2010/main" val="13119899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Профорієнтація картинка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3284984"/>
            <a:ext cx="4876800" cy="325755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571604" y="274638"/>
            <a:ext cx="7115196" cy="1786210"/>
          </a:xfrm>
        </p:spPr>
        <p:txBody>
          <a:bodyPr>
            <a:normAutofit/>
          </a:bodyPr>
          <a:lstStyle/>
          <a:p>
            <a:r>
              <a:rPr lang="uk-UA" sz="2000" b="1" dirty="0">
                <a:ln w="6600">
                  <a:solidFill>
                    <a:schemeClr val="accent2"/>
                  </a:solidFill>
                  <a:prstDash val="solid"/>
                </a:ln>
                <a:solidFill>
                  <a:srgbClr val="00B050"/>
                </a:solidFill>
                <a:effectLst>
                  <a:outerShdw dist="38100" dir="2700000" algn="tl" rotWithShape="0">
                    <a:schemeClr val="accent2"/>
                  </a:outerShdw>
                </a:effectLst>
              </a:rPr>
              <a:t>Керуючись концепцією профорієнтаційної роботи, освітньою програмою і планом виховної роботи </a:t>
            </a:r>
            <a:r>
              <a:rPr lang="uk-UA" sz="2000" b="1" dirty="0" smtClean="0">
                <a:ln w="6600">
                  <a:solidFill>
                    <a:schemeClr val="accent2"/>
                  </a:solidFill>
                  <a:prstDash val="solid"/>
                </a:ln>
                <a:solidFill>
                  <a:srgbClr val="00B050"/>
                </a:solidFill>
                <a:effectLst>
                  <a:outerShdw dist="38100" dir="2700000" algn="tl" rotWithShape="0">
                    <a:schemeClr val="accent2"/>
                  </a:outerShdw>
                </a:effectLst>
              </a:rPr>
              <a:t>дитячого будинку </a:t>
            </a:r>
            <a:r>
              <a:rPr lang="uk-UA" sz="2000" b="1" dirty="0">
                <a:ln w="6600">
                  <a:solidFill>
                    <a:schemeClr val="accent2"/>
                  </a:solidFill>
                  <a:prstDash val="solid"/>
                </a:ln>
                <a:solidFill>
                  <a:srgbClr val="00B050"/>
                </a:solidFill>
                <a:effectLst>
                  <a:outerShdw dist="38100" dir="2700000" algn="tl" rotWithShape="0">
                    <a:schemeClr val="accent2"/>
                  </a:outerShdw>
                </a:effectLst>
              </a:rPr>
              <a:t>та враховуючи рекомендації заступника директора з </a:t>
            </a:r>
            <a:r>
              <a:rPr lang="uk-UA" sz="2000" b="1" dirty="0" smtClean="0">
                <a:ln w="6600">
                  <a:solidFill>
                    <a:schemeClr val="accent2"/>
                  </a:solidFill>
                  <a:prstDash val="solid"/>
                </a:ln>
                <a:solidFill>
                  <a:srgbClr val="00B050"/>
                </a:solidFill>
                <a:effectLst>
                  <a:outerShdw dist="38100" dir="2700000" algn="tl" rotWithShape="0">
                    <a:schemeClr val="accent2"/>
                  </a:outerShdw>
                </a:effectLst>
              </a:rPr>
              <a:t>НВР, </a:t>
            </a:r>
            <a:r>
              <a:rPr lang="uk-UA" sz="2000" b="1" dirty="0">
                <a:ln w="6600">
                  <a:solidFill>
                    <a:schemeClr val="accent2"/>
                  </a:solidFill>
                  <a:prstDash val="solid"/>
                </a:ln>
                <a:solidFill>
                  <a:srgbClr val="00B050"/>
                </a:solidFill>
                <a:effectLst>
                  <a:outerShdw dist="38100" dir="2700000" algn="tl" rotWithShape="0">
                    <a:schemeClr val="accent2"/>
                  </a:outerShdw>
                </a:effectLst>
              </a:rPr>
              <a:t>усі члени педагогічного колективу виконують певні функції. </a:t>
            </a:r>
          </a:p>
        </p:txBody>
      </p:sp>
      <p:sp>
        <p:nvSpPr>
          <p:cNvPr id="3" name="Місце для вмісту 2"/>
          <p:cNvSpPr>
            <a:spLocks noGrp="1"/>
          </p:cNvSpPr>
          <p:nvPr>
            <p:ph idx="1"/>
          </p:nvPr>
        </p:nvSpPr>
        <p:spPr>
          <a:xfrm>
            <a:off x="1571604" y="2060848"/>
            <a:ext cx="7115196" cy="4065315"/>
          </a:xfrm>
        </p:spPr>
        <p:txBody>
          <a:bodyPr>
            <a:normAutofit fontScale="70000" lnSpcReduction="20000"/>
          </a:bodyPr>
          <a:lstStyle/>
          <a:p>
            <a:pPr marL="0" indent="0">
              <a:buNone/>
            </a:pPr>
            <a:r>
              <a:rPr lang="uk-UA" b="1" u="sng" dirty="0" smtClean="0"/>
              <a:t>Вихователь: </a:t>
            </a:r>
          </a:p>
          <a:p>
            <a:r>
              <a:rPr lang="uk-UA" i="1" dirty="0" smtClean="0"/>
              <a:t>Складає </a:t>
            </a:r>
            <a:r>
              <a:rPr lang="uk-UA" i="1" dirty="0"/>
              <a:t>план педагогічної підтримки професійного самовизначення </a:t>
            </a:r>
            <a:r>
              <a:rPr lang="uk-UA" i="1" dirty="0" smtClean="0"/>
              <a:t>дітей </a:t>
            </a:r>
            <a:r>
              <a:rPr lang="uk-UA" i="1" dirty="0"/>
              <a:t>з урахуванням різноманітних форм, методів, засобів, які активізують пізнавальну та творчу активність школярів; </a:t>
            </a:r>
            <a:endParaRPr lang="uk-UA" i="1" dirty="0" smtClean="0"/>
          </a:p>
          <a:p>
            <a:r>
              <a:rPr lang="uk-UA" i="1" dirty="0" smtClean="0"/>
              <a:t>Організовує </a:t>
            </a:r>
            <a:r>
              <a:rPr lang="uk-UA" i="1" dirty="0"/>
              <a:t>індивідуальні та групові профорієнтаційні бесіди, диспути, конференції; </a:t>
            </a:r>
          </a:p>
          <a:p>
            <a:r>
              <a:rPr lang="uk-UA" i="1" dirty="0" smtClean="0"/>
              <a:t> Проводить </a:t>
            </a:r>
            <a:r>
              <a:rPr lang="uk-UA" i="1" dirty="0"/>
              <a:t>педагогічні спостереження професійних схильностей </a:t>
            </a:r>
            <a:r>
              <a:rPr lang="uk-UA" i="1" dirty="0" smtClean="0"/>
              <a:t>вихованців </a:t>
            </a:r>
          </a:p>
          <a:p>
            <a:r>
              <a:rPr lang="uk-UA" i="1" dirty="0" smtClean="0"/>
              <a:t>Надає </a:t>
            </a:r>
            <a:r>
              <a:rPr lang="uk-UA" i="1" dirty="0"/>
              <a:t>допомогу </a:t>
            </a:r>
            <a:r>
              <a:rPr lang="uk-UA" i="1" dirty="0" smtClean="0"/>
              <a:t>практичному психологу </a:t>
            </a:r>
            <a:r>
              <a:rPr lang="uk-UA" i="1" dirty="0"/>
              <a:t>в проведенні анкетування </a:t>
            </a:r>
            <a:r>
              <a:rPr lang="uk-UA" i="1" dirty="0" smtClean="0"/>
              <a:t>вихованців із </a:t>
            </a:r>
            <a:r>
              <a:rPr lang="uk-UA" i="1" dirty="0"/>
              <a:t>вказаної </a:t>
            </a:r>
            <a:r>
              <a:rPr lang="uk-UA" i="1" dirty="0" smtClean="0"/>
              <a:t>проблеми</a:t>
            </a:r>
          </a:p>
        </p:txBody>
      </p:sp>
    </p:spTree>
    <p:extLst>
      <p:ext uri="{BB962C8B-B14F-4D97-AF65-F5344CB8AC3E}">
        <p14:creationId xmlns:p14="http://schemas.microsoft.com/office/powerpoint/2010/main" val="28912316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Запрошуємо на фестиваль «Lviv Family Fest. Територія розвитку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3284984"/>
            <a:ext cx="6096000" cy="320040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a:bodyPr>
          <a:lstStyle/>
          <a:p>
            <a:r>
              <a:rPr lang="ru-RU" sz="2000" b="1" dirty="0">
                <a:ln w="6600">
                  <a:solidFill>
                    <a:schemeClr val="accent2"/>
                  </a:solidFill>
                  <a:prstDash val="solid"/>
                </a:ln>
                <a:solidFill>
                  <a:srgbClr val="00B050"/>
                </a:solidFill>
                <a:effectLst>
                  <a:outerShdw dist="38100" dir="2700000" algn="tl" rotWithShape="0">
                    <a:schemeClr val="accent2"/>
                  </a:outerShdw>
                </a:effectLst>
              </a:rPr>
              <a:t>Робота </a:t>
            </a:r>
            <a:r>
              <a:rPr lang="uk-UA" sz="2000" b="1" dirty="0" smtClean="0">
                <a:ln w="6600">
                  <a:solidFill>
                    <a:schemeClr val="accent2"/>
                  </a:solidFill>
                  <a:prstDash val="solid"/>
                </a:ln>
                <a:solidFill>
                  <a:srgbClr val="00B050"/>
                </a:solidFill>
                <a:effectLst>
                  <a:outerShdw dist="38100" dir="2700000" algn="tl" rotWithShape="0">
                    <a:schemeClr val="accent2"/>
                  </a:outerShdw>
                </a:effectLst>
              </a:rPr>
              <a:t>вихователя тісно пов’язана з роботою педагога-організатора та бібліотекара</a:t>
            </a:r>
            <a:endParaRPr lang="uk-UA" sz="2000" b="1" dirty="0">
              <a:ln w="6600">
                <a:solidFill>
                  <a:schemeClr val="accent2"/>
                </a:solidFill>
                <a:prstDash val="solid"/>
              </a:ln>
              <a:solidFill>
                <a:srgbClr val="00B050"/>
              </a:solidFill>
              <a:effectLst>
                <a:outerShdw dist="38100" dir="2700000" algn="tl" rotWithShape="0">
                  <a:schemeClr val="accent2"/>
                </a:outerShdw>
              </a:effectLst>
            </a:endParaRPr>
          </a:p>
        </p:txBody>
      </p:sp>
      <p:sp>
        <p:nvSpPr>
          <p:cNvPr id="3" name="Місце для вмісту 2"/>
          <p:cNvSpPr>
            <a:spLocks noGrp="1"/>
          </p:cNvSpPr>
          <p:nvPr>
            <p:ph idx="1"/>
          </p:nvPr>
        </p:nvSpPr>
        <p:spPr/>
        <p:txBody>
          <a:bodyPr>
            <a:normAutofit fontScale="70000" lnSpcReduction="20000"/>
          </a:bodyPr>
          <a:lstStyle/>
          <a:p>
            <a:pPr marL="0" indent="0">
              <a:buNone/>
            </a:pPr>
            <a:r>
              <a:rPr lang="uk-UA" b="1" u="sng" dirty="0" smtClean="0"/>
              <a:t>Бібліотекар та педагог-організатор</a:t>
            </a:r>
            <a:r>
              <a:rPr lang="uk-UA" b="1" u="sng" dirty="0"/>
              <a:t>: </a:t>
            </a:r>
            <a:endParaRPr lang="uk-UA" b="1" u="sng" dirty="0" smtClean="0"/>
          </a:p>
          <a:p>
            <a:r>
              <a:rPr lang="uk-UA" i="1" dirty="0" smtClean="0"/>
              <a:t>Організовують </a:t>
            </a:r>
            <a:r>
              <a:rPr lang="uk-UA" i="1" dirty="0"/>
              <a:t>відвідування </a:t>
            </a:r>
            <a:r>
              <a:rPr lang="uk-UA" i="1" dirty="0" smtClean="0"/>
              <a:t>вихованцями </a:t>
            </a:r>
            <a:r>
              <a:rPr lang="uk-UA" i="1" dirty="0"/>
              <a:t>днів відкритих дверей у вузах та середніх професійних навчальних закладах</a:t>
            </a:r>
            <a:r>
              <a:rPr lang="uk-UA" i="1" dirty="0" smtClean="0"/>
              <a:t>;</a:t>
            </a:r>
          </a:p>
          <a:p>
            <a:r>
              <a:rPr lang="uk-UA" i="1" dirty="0" smtClean="0"/>
              <a:t> Організовують </a:t>
            </a:r>
            <a:r>
              <a:rPr lang="uk-UA" i="1" dirty="0"/>
              <a:t>тематичні та комплексні екскурсії </a:t>
            </a:r>
            <a:r>
              <a:rPr lang="uk-UA" i="1" dirty="0" smtClean="0"/>
              <a:t>дітей </a:t>
            </a:r>
            <a:r>
              <a:rPr lang="uk-UA" i="1" dirty="0"/>
              <a:t>на підприємства, на профорієнтаційні заходи до регіонального центру зайнятості; </a:t>
            </a:r>
            <a:endParaRPr lang="uk-UA" i="1" dirty="0" smtClean="0"/>
          </a:p>
          <a:p>
            <a:r>
              <a:rPr lang="uk-UA" i="1" dirty="0" smtClean="0"/>
              <a:t>Організовують </a:t>
            </a:r>
            <a:r>
              <a:rPr lang="uk-UA" i="1" dirty="0"/>
              <a:t>зустрічі </a:t>
            </a:r>
            <a:r>
              <a:rPr lang="uk-UA" i="1" dirty="0" smtClean="0"/>
              <a:t>вихованців </a:t>
            </a:r>
            <a:r>
              <a:rPr lang="uk-UA" i="1" dirty="0"/>
              <a:t>з випускниками </a:t>
            </a:r>
            <a:r>
              <a:rPr lang="uk-UA" i="1" dirty="0" smtClean="0"/>
              <a:t>дитячого будинку </a:t>
            </a:r>
            <a:r>
              <a:rPr lang="uk-UA" i="1" dirty="0"/>
              <a:t>– студентами вузів, середніх професійних навчальних закладів та представниками різних професій; </a:t>
            </a:r>
            <a:endParaRPr lang="uk-UA" i="1" dirty="0" smtClean="0"/>
          </a:p>
          <a:p>
            <a:r>
              <a:rPr lang="uk-UA" i="1" dirty="0" smtClean="0"/>
              <a:t> Разом з вихователями проводять </a:t>
            </a:r>
            <a:r>
              <a:rPr lang="uk-UA" i="1" dirty="0"/>
              <a:t>виховні заходи профорієнтаційного спрямування. </a:t>
            </a:r>
          </a:p>
        </p:txBody>
      </p:sp>
    </p:spTree>
    <p:extLst>
      <p:ext uri="{BB962C8B-B14F-4D97-AF65-F5344CB8AC3E}">
        <p14:creationId xmlns:p14="http://schemas.microsoft.com/office/powerpoint/2010/main" val="27680401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Профорієнтація – ЗАПОРІЗЬКИЙ НАВЧАЛЬНО-ВИХОВНИЙ КОМПЛЕКС №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9140" y="2081234"/>
            <a:ext cx="4297660" cy="4226034"/>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r>
              <a:rPr lang="uk-UA" b="1" dirty="0" smtClean="0">
                <a:ln w="6600">
                  <a:solidFill>
                    <a:schemeClr val="accent2"/>
                  </a:solidFill>
                  <a:prstDash val="solid"/>
                </a:ln>
                <a:solidFill>
                  <a:srgbClr val="00B050"/>
                </a:solidFill>
                <a:effectLst>
                  <a:outerShdw dist="38100" dir="2700000" algn="tl" rotWithShape="0">
                    <a:schemeClr val="accent2"/>
                  </a:outerShdw>
                </a:effectLst>
              </a:rPr>
              <a:t>Практичний </a:t>
            </a:r>
            <a:r>
              <a:rPr lang="uk-UA" b="1" dirty="0">
                <a:ln w="6600">
                  <a:solidFill>
                    <a:schemeClr val="accent2"/>
                  </a:solidFill>
                  <a:prstDash val="solid"/>
                </a:ln>
                <a:solidFill>
                  <a:srgbClr val="00B050"/>
                </a:solidFill>
                <a:effectLst>
                  <a:outerShdw dist="38100" dir="2700000" algn="tl" rotWithShape="0">
                    <a:schemeClr val="accent2"/>
                  </a:outerShdw>
                </a:effectLst>
              </a:rPr>
              <a:t>психолог: </a:t>
            </a:r>
          </a:p>
        </p:txBody>
      </p:sp>
      <p:sp>
        <p:nvSpPr>
          <p:cNvPr id="3" name="Місце для вмісту 2"/>
          <p:cNvSpPr>
            <a:spLocks noGrp="1"/>
          </p:cNvSpPr>
          <p:nvPr>
            <p:ph idx="1"/>
          </p:nvPr>
        </p:nvSpPr>
        <p:spPr/>
        <p:txBody>
          <a:bodyPr>
            <a:normAutofit fontScale="70000" lnSpcReduction="20000"/>
          </a:bodyPr>
          <a:lstStyle/>
          <a:p>
            <a:r>
              <a:rPr lang="uk-UA" i="1" dirty="0" smtClean="0"/>
              <a:t>Вивчає </a:t>
            </a:r>
            <a:r>
              <a:rPr lang="uk-UA" i="1" dirty="0"/>
              <a:t>професійні інтереси і схильності </a:t>
            </a:r>
            <a:r>
              <a:rPr lang="uk-UA" i="1" dirty="0" smtClean="0"/>
              <a:t>вихованців, </a:t>
            </a:r>
            <a:r>
              <a:rPr lang="uk-UA" i="1" dirty="0"/>
              <a:t>здійснює моніторинг їх готовності до профільного та професійного самовизначення через </a:t>
            </a:r>
            <a:r>
              <a:rPr lang="uk-UA" i="1" dirty="0" smtClean="0"/>
              <a:t>анкетування;</a:t>
            </a:r>
          </a:p>
          <a:p>
            <a:r>
              <a:rPr lang="uk-UA" i="1" dirty="0" smtClean="0"/>
              <a:t> Проводить </a:t>
            </a:r>
            <a:r>
              <a:rPr lang="uk-UA" i="1" dirty="0"/>
              <a:t>тренінгових занять з профорієнтації </a:t>
            </a:r>
            <a:r>
              <a:rPr lang="uk-UA" i="1" dirty="0" smtClean="0"/>
              <a:t>вихованців, </a:t>
            </a:r>
            <a:r>
              <a:rPr lang="uk-UA" i="1" dirty="0"/>
              <a:t>бесіди, психологічне просвітництво для </a:t>
            </a:r>
            <a:r>
              <a:rPr lang="uk-UA" i="1" dirty="0" smtClean="0"/>
              <a:t>педагогів </a:t>
            </a:r>
            <a:r>
              <a:rPr lang="uk-UA" i="1" dirty="0"/>
              <a:t>на тему професійного визначення</a:t>
            </a:r>
            <a:r>
              <a:rPr lang="uk-UA" i="1" dirty="0" smtClean="0"/>
              <a:t>;</a:t>
            </a:r>
          </a:p>
          <a:p>
            <a:r>
              <a:rPr lang="uk-UA" i="1" dirty="0" smtClean="0"/>
              <a:t> Здійснює </a:t>
            </a:r>
            <a:r>
              <a:rPr lang="uk-UA" i="1" dirty="0"/>
              <a:t>психологічні консультації з урахуванням вікових особливостей </a:t>
            </a:r>
            <a:r>
              <a:rPr lang="uk-UA" i="1" dirty="0" smtClean="0"/>
              <a:t>дітей; </a:t>
            </a:r>
          </a:p>
          <a:p>
            <a:r>
              <a:rPr lang="uk-UA" i="1" dirty="0" smtClean="0"/>
              <a:t> Надає </a:t>
            </a:r>
            <a:r>
              <a:rPr lang="uk-UA" i="1" dirty="0"/>
              <a:t>допомогу </a:t>
            </a:r>
            <a:r>
              <a:rPr lang="uk-UA" i="1" dirty="0" smtClean="0"/>
              <a:t>вихователю в </a:t>
            </a:r>
            <a:r>
              <a:rPr lang="uk-UA" i="1" dirty="0"/>
              <a:t>аналізі та оцінці інтересів і схильностей </a:t>
            </a:r>
            <a:r>
              <a:rPr lang="uk-UA" i="1" dirty="0" smtClean="0"/>
              <a:t>вихованців;</a:t>
            </a:r>
          </a:p>
          <a:p>
            <a:r>
              <a:rPr lang="uk-UA" i="1" dirty="0" smtClean="0"/>
              <a:t> Створює </a:t>
            </a:r>
            <a:r>
              <a:rPr lang="uk-UA" i="1" dirty="0"/>
              <a:t>базу даних з професійної діагностики.</a:t>
            </a:r>
          </a:p>
        </p:txBody>
      </p:sp>
    </p:spTree>
    <p:extLst>
      <p:ext uri="{BB962C8B-B14F-4D97-AF65-F5344CB8AC3E}">
        <p14:creationId xmlns:p14="http://schemas.microsoft.com/office/powerpoint/2010/main" val="12655079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профориентация — Юж-Ньюз"/>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452" y="3284984"/>
            <a:ext cx="6667500" cy="342900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a:bodyPr>
          <a:lstStyle/>
          <a:p>
            <a:r>
              <a:rPr lang="uk-UA" sz="2000" b="1" dirty="0" smtClean="0">
                <a:ln w="6600">
                  <a:solidFill>
                    <a:schemeClr val="accent2"/>
                  </a:solidFill>
                  <a:prstDash val="solid"/>
                </a:ln>
                <a:solidFill>
                  <a:srgbClr val="00B050"/>
                </a:solidFill>
                <a:effectLst>
                  <a:outerShdw dist="38100" dir="2700000" algn="tl" rotWithShape="0">
                    <a:schemeClr val="accent2"/>
                  </a:outerShdw>
                </a:effectLst>
              </a:rPr>
              <a:t>Для проведення виховних заходів </a:t>
            </a:r>
            <a:r>
              <a:rPr lang="en-US" sz="2000" b="1" dirty="0" smtClean="0">
                <a:ln w="6600">
                  <a:solidFill>
                    <a:schemeClr val="accent2"/>
                  </a:solidFill>
                  <a:prstDash val="solid"/>
                </a:ln>
                <a:solidFill>
                  <a:srgbClr val="00B050"/>
                </a:solidFill>
                <a:effectLst>
                  <a:outerShdw dist="38100" dir="2700000" algn="tl" rotWithShape="0">
                    <a:schemeClr val="accent2"/>
                  </a:outerShdw>
                </a:effectLst>
              </a:rPr>
              <a:t/>
            </a:r>
            <a:br>
              <a:rPr lang="en-US" sz="2000" b="1" dirty="0" smtClean="0">
                <a:ln w="6600">
                  <a:solidFill>
                    <a:schemeClr val="accent2"/>
                  </a:solidFill>
                  <a:prstDash val="solid"/>
                </a:ln>
                <a:solidFill>
                  <a:srgbClr val="00B050"/>
                </a:solidFill>
                <a:effectLst>
                  <a:outerShdw dist="38100" dir="2700000" algn="tl" rotWithShape="0">
                    <a:schemeClr val="accent2"/>
                  </a:outerShdw>
                </a:effectLst>
              </a:rPr>
            </a:br>
            <a:r>
              <a:rPr lang="uk-UA" sz="2000" b="1" dirty="0" smtClean="0">
                <a:ln w="6600">
                  <a:solidFill>
                    <a:schemeClr val="accent2"/>
                  </a:solidFill>
                  <a:prstDash val="solid"/>
                </a:ln>
                <a:solidFill>
                  <a:srgbClr val="00B050"/>
                </a:solidFill>
                <a:effectLst>
                  <a:outerShdw dist="38100" dir="2700000" algn="tl" rotWithShape="0">
                    <a:schemeClr val="accent2"/>
                  </a:outerShdw>
                </a:effectLst>
              </a:rPr>
              <a:t>пропонуємо таку тематику: </a:t>
            </a:r>
            <a:endParaRPr lang="uk-UA" sz="2000" b="1" dirty="0">
              <a:ln w="6600">
                <a:solidFill>
                  <a:schemeClr val="accent2"/>
                </a:solidFill>
                <a:prstDash val="solid"/>
              </a:ln>
              <a:solidFill>
                <a:srgbClr val="00B050"/>
              </a:solidFill>
              <a:effectLst>
                <a:outerShdw dist="38100" dir="2700000" algn="tl" rotWithShape="0">
                  <a:schemeClr val="accent2"/>
                </a:outerShdw>
              </a:effectLst>
            </a:endParaRPr>
          </a:p>
        </p:txBody>
      </p:sp>
      <p:sp>
        <p:nvSpPr>
          <p:cNvPr id="3" name="Місце для вмісту 2"/>
          <p:cNvSpPr>
            <a:spLocks noGrp="1"/>
          </p:cNvSpPr>
          <p:nvPr>
            <p:ph idx="1"/>
          </p:nvPr>
        </p:nvSpPr>
        <p:spPr>
          <a:xfrm>
            <a:off x="1571604" y="1628800"/>
            <a:ext cx="7115196" cy="4525963"/>
          </a:xfrm>
        </p:spPr>
        <p:txBody>
          <a:bodyPr>
            <a:normAutofit fontScale="40000" lnSpcReduction="20000"/>
          </a:bodyPr>
          <a:lstStyle/>
          <a:p>
            <a:pPr marL="0" indent="0">
              <a:buNone/>
            </a:pPr>
            <a:r>
              <a:rPr lang="uk-UA" b="1" dirty="0" smtClean="0"/>
              <a:t>Початкові класи</a:t>
            </a:r>
          </a:p>
          <a:p>
            <a:r>
              <a:rPr lang="uk-UA" i="1" dirty="0"/>
              <a:t>«Цінуймо працю інших» </a:t>
            </a:r>
            <a:endParaRPr lang="en-US" i="1" dirty="0" smtClean="0"/>
          </a:p>
          <a:p>
            <a:r>
              <a:rPr lang="uk-UA" i="1" dirty="0" smtClean="0"/>
              <a:t> </a:t>
            </a:r>
            <a:r>
              <a:rPr lang="uk-UA" i="1" dirty="0"/>
              <a:t>«Землю сонце прикрашає, а людину – праця» </a:t>
            </a:r>
            <a:endParaRPr lang="en-US" i="1" dirty="0" smtClean="0"/>
          </a:p>
          <a:p>
            <a:r>
              <a:rPr lang="uk-UA" i="1" dirty="0" smtClean="0"/>
              <a:t>«</a:t>
            </a:r>
            <a:r>
              <a:rPr lang="uk-UA" i="1" dirty="0"/>
              <a:t>Калейдоскоп професій» </a:t>
            </a:r>
            <a:endParaRPr lang="en-US" i="1" dirty="0" smtClean="0"/>
          </a:p>
          <a:p>
            <a:r>
              <a:rPr lang="uk-UA" i="1" dirty="0" smtClean="0"/>
              <a:t>«</a:t>
            </a:r>
            <a:r>
              <a:rPr lang="uk-UA" i="1" dirty="0"/>
              <a:t>Усі професії потрібні, усі професії важливі ...». </a:t>
            </a:r>
            <a:endParaRPr lang="en-US" i="1" dirty="0" smtClean="0"/>
          </a:p>
          <a:p>
            <a:r>
              <a:rPr lang="uk-UA" i="1" dirty="0" smtClean="0"/>
              <a:t>«</a:t>
            </a:r>
            <a:r>
              <a:rPr lang="uk-UA" i="1" dirty="0"/>
              <a:t>Цікавий світ професій</a:t>
            </a:r>
            <a:r>
              <a:rPr lang="uk-UA" i="1" dirty="0" smtClean="0"/>
              <a:t>»</a:t>
            </a:r>
            <a:endParaRPr lang="en-US" i="1" dirty="0" smtClean="0"/>
          </a:p>
          <a:p>
            <a:r>
              <a:rPr lang="uk-UA" i="1" dirty="0" smtClean="0"/>
              <a:t>«</a:t>
            </a:r>
            <a:r>
              <a:rPr lang="uk-UA" i="1" dirty="0"/>
              <a:t>Відгадай </a:t>
            </a:r>
            <a:r>
              <a:rPr lang="uk-UA" i="1" dirty="0" smtClean="0"/>
              <a:t>професію»</a:t>
            </a:r>
            <a:endParaRPr lang="en-US" i="1" dirty="0" smtClean="0"/>
          </a:p>
          <a:p>
            <a:pPr marL="0" indent="0">
              <a:buNone/>
            </a:pPr>
            <a:r>
              <a:rPr lang="uk-UA" b="1" dirty="0" smtClean="0"/>
              <a:t>5-7 </a:t>
            </a:r>
            <a:r>
              <a:rPr lang="uk-UA" b="1" dirty="0"/>
              <a:t>класи </a:t>
            </a:r>
            <a:endParaRPr lang="en-US" b="1" dirty="0"/>
          </a:p>
          <a:p>
            <a:r>
              <a:rPr lang="uk-UA" i="1" dirty="0" smtClean="0"/>
              <a:t>«</a:t>
            </a:r>
            <a:r>
              <a:rPr lang="uk-UA" i="1" dirty="0"/>
              <a:t>Професії від «А» до «Я» </a:t>
            </a:r>
            <a:endParaRPr lang="en-US" i="1" dirty="0"/>
          </a:p>
          <a:p>
            <a:r>
              <a:rPr lang="uk-UA" i="1" dirty="0" smtClean="0"/>
              <a:t>«</a:t>
            </a:r>
            <a:r>
              <a:rPr lang="uk-UA" i="1" dirty="0"/>
              <a:t>Місто веселих майстрів» </a:t>
            </a:r>
            <a:endParaRPr lang="en-US" i="1" dirty="0"/>
          </a:p>
          <a:p>
            <a:r>
              <a:rPr lang="uk-UA" i="1" dirty="0" smtClean="0"/>
              <a:t>«</a:t>
            </a:r>
            <a:r>
              <a:rPr lang="uk-UA" i="1" dirty="0"/>
              <a:t>Багато треба знати, щоб професіоналом стати</a:t>
            </a:r>
            <a:r>
              <a:rPr lang="uk-UA" i="1" dirty="0" smtClean="0"/>
              <a:t>»</a:t>
            </a:r>
            <a:endParaRPr lang="en-US" i="1" dirty="0"/>
          </a:p>
          <a:p>
            <a:r>
              <a:rPr lang="uk-UA" i="1" dirty="0" smtClean="0"/>
              <a:t>«</a:t>
            </a:r>
            <a:r>
              <a:rPr lang="uk-UA" i="1" dirty="0"/>
              <a:t>Усі професії важливі, обирай свою» </a:t>
            </a:r>
            <a:endParaRPr lang="en-US" i="1" dirty="0"/>
          </a:p>
          <a:p>
            <a:r>
              <a:rPr lang="uk-UA" i="1" dirty="0" smtClean="0"/>
              <a:t>«</a:t>
            </a:r>
            <a:r>
              <a:rPr lang="uk-UA" i="1" dirty="0"/>
              <a:t>Щоб інших учити, потрібно самому вміти» </a:t>
            </a:r>
            <a:endParaRPr lang="en-US" i="1" dirty="0"/>
          </a:p>
          <a:p>
            <a:r>
              <a:rPr lang="uk-UA" i="1" dirty="0" smtClean="0"/>
              <a:t>«</a:t>
            </a:r>
            <a:r>
              <a:rPr lang="uk-UA" i="1" dirty="0"/>
              <a:t>Презентація професій</a:t>
            </a:r>
            <a:r>
              <a:rPr lang="uk-UA" i="1" dirty="0" smtClean="0"/>
              <a:t>»</a:t>
            </a:r>
            <a:endParaRPr lang="en-US" i="1" dirty="0" smtClean="0"/>
          </a:p>
          <a:p>
            <a:pPr marL="0" indent="0">
              <a:buNone/>
            </a:pPr>
            <a:r>
              <a:rPr lang="uk-UA" dirty="0" smtClean="0"/>
              <a:t> </a:t>
            </a:r>
            <a:r>
              <a:rPr lang="uk-UA" b="1" dirty="0"/>
              <a:t>8-9 класи </a:t>
            </a:r>
            <a:endParaRPr lang="en-US" b="1" dirty="0" smtClean="0"/>
          </a:p>
          <a:p>
            <a:r>
              <a:rPr lang="uk-UA" dirty="0" smtClean="0"/>
              <a:t> </a:t>
            </a:r>
            <a:r>
              <a:rPr lang="uk-UA" i="1" dirty="0" smtClean="0"/>
              <a:t>«</a:t>
            </a:r>
            <a:r>
              <a:rPr lang="uk-UA" i="1" dirty="0"/>
              <a:t>Що я знаю про майбутню професію?» </a:t>
            </a:r>
            <a:endParaRPr lang="en-US" i="1" dirty="0"/>
          </a:p>
          <a:p>
            <a:r>
              <a:rPr lang="uk-UA" i="1" dirty="0" smtClean="0"/>
              <a:t> </a:t>
            </a:r>
            <a:r>
              <a:rPr lang="uk-UA" i="1" dirty="0"/>
              <a:t>«Мої здібності. Як обрати професію» </a:t>
            </a:r>
            <a:endParaRPr lang="en-US" i="1" dirty="0"/>
          </a:p>
          <a:p>
            <a:r>
              <a:rPr lang="uk-UA" i="1" dirty="0" smtClean="0"/>
              <a:t>«</a:t>
            </a:r>
            <a:r>
              <a:rPr lang="uk-UA" i="1" dirty="0"/>
              <a:t>Як не помилитися у виборі професії?» </a:t>
            </a:r>
            <a:endParaRPr lang="en-US" i="1" dirty="0"/>
          </a:p>
          <a:p>
            <a:r>
              <a:rPr lang="uk-UA" i="1" dirty="0" smtClean="0"/>
              <a:t>«</a:t>
            </a:r>
            <a:r>
              <a:rPr lang="uk-UA" i="1" dirty="0"/>
              <a:t>Твій вибір – життєвий успіх» </a:t>
            </a:r>
            <a:endParaRPr lang="en-US" i="1" dirty="0"/>
          </a:p>
          <a:p>
            <a:r>
              <a:rPr lang="uk-UA" i="1" dirty="0" smtClean="0"/>
              <a:t>«</a:t>
            </a:r>
            <a:r>
              <a:rPr lang="uk-UA" i="1" dirty="0"/>
              <a:t>Ярмарок професій» </a:t>
            </a:r>
            <a:endParaRPr lang="en-US" i="1" dirty="0"/>
          </a:p>
          <a:p>
            <a:r>
              <a:rPr lang="uk-UA" i="1" dirty="0" smtClean="0"/>
              <a:t>«</a:t>
            </a:r>
            <a:r>
              <a:rPr lang="uk-UA" i="1" dirty="0"/>
              <a:t>Кроки до професії»</a:t>
            </a:r>
          </a:p>
        </p:txBody>
      </p:sp>
    </p:spTree>
    <p:extLst>
      <p:ext uri="{BB962C8B-B14F-4D97-AF65-F5344CB8AC3E}">
        <p14:creationId xmlns:p14="http://schemas.microsoft.com/office/powerpoint/2010/main" val="12270173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419872" y="692696"/>
            <a:ext cx="5338936" cy="3312368"/>
          </a:xfrm>
        </p:spPr>
        <p:txBody>
          <a:bodyPr>
            <a:normAutofit fontScale="85000" lnSpcReduction="20000"/>
          </a:bodyPr>
          <a:lstStyle/>
          <a:p>
            <a:pPr indent="0" algn="ctr">
              <a:spcAft>
                <a:spcPts val="0"/>
              </a:spcAft>
              <a:buNone/>
            </a:pPr>
            <a:r>
              <a:rPr lang="uk-UA" b="1" dirty="0" smtClean="0">
                <a:ln w="6600">
                  <a:solidFill>
                    <a:schemeClr val="accent2"/>
                  </a:solidFill>
                  <a:prstDash val="solid"/>
                </a:ln>
                <a:effectLst>
                  <a:outerShdw dist="38100" dir="2700000" algn="tl" rotWithShape="0">
                    <a:schemeClr val="accent2"/>
                  </a:outerShdw>
                </a:effectLst>
                <a:latin typeface="Times New Roman"/>
                <a:ea typeface="Times New Roman"/>
              </a:rPr>
              <a:t>Щороку у дитячому будинку практичним психологом </a:t>
            </a:r>
            <a:endParaRPr lang="en-US" b="1" dirty="0" smtClean="0">
              <a:ln w="6600">
                <a:solidFill>
                  <a:schemeClr val="accent2"/>
                </a:solidFill>
                <a:prstDash val="solid"/>
              </a:ln>
              <a:effectLst>
                <a:outerShdw dist="38100" dir="2700000" algn="tl" rotWithShape="0">
                  <a:schemeClr val="accent2"/>
                </a:outerShdw>
              </a:effectLst>
              <a:latin typeface="Times New Roman"/>
              <a:ea typeface="Times New Roman"/>
            </a:endParaRPr>
          </a:p>
          <a:p>
            <a:pPr indent="0" algn="ctr">
              <a:spcAft>
                <a:spcPts val="0"/>
              </a:spcAft>
              <a:buNone/>
            </a:pPr>
            <a:r>
              <a:rPr lang="uk-UA" b="1" dirty="0" err="1" smtClean="0">
                <a:ln w="6600">
                  <a:solidFill>
                    <a:schemeClr val="accent2"/>
                  </a:solidFill>
                  <a:prstDash val="solid"/>
                </a:ln>
                <a:effectLst>
                  <a:outerShdw dist="38100" dir="2700000" algn="tl" rotWithShape="0">
                    <a:schemeClr val="accent2"/>
                  </a:outerShdw>
                </a:effectLst>
                <a:latin typeface="Times New Roman"/>
                <a:ea typeface="Times New Roman"/>
              </a:rPr>
              <a:t>Тайхман</a:t>
            </a:r>
            <a:r>
              <a:rPr lang="uk-UA" b="1" dirty="0" smtClean="0">
                <a:ln w="6600">
                  <a:solidFill>
                    <a:schemeClr val="accent2"/>
                  </a:solidFill>
                  <a:prstDash val="solid"/>
                </a:ln>
                <a:effectLst>
                  <a:outerShdw dist="38100" dir="2700000" algn="tl" rotWithShape="0">
                    <a:schemeClr val="accent2"/>
                  </a:outerShdw>
                </a:effectLst>
                <a:latin typeface="Times New Roman"/>
                <a:ea typeface="Times New Roman"/>
              </a:rPr>
              <a:t> А.В. проводиться діагностика </a:t>
            </a:r>
            <a:r>
              <a:rPr lang="uk-UA" b="1" dirty="0">
                <a:ln w="6600">
                  <a:solidFill>
                    <a:schemeClr val="accent2"/>
                  </a:solidFill>
                  <a:prstDash val="solid"/>
                </a:ln>
                <a:effectLst>
                  <a:outerShdw dist="38100" dir="2700000" algn="tl" rotWithShape="0">
                    <a:schemeClr val="accent2"/>
                  </a:outerShdw>
                </a:effectLst>
                <a:latin typeface="Times New Roman"/>
                <a:ea typeface="Times New Roman"/>
              </a:rPr>
              <a:t>професійної орієнтації </a:t>
            </a:r>
            <a:r>
              <a:rPr lang="uk-UA" b="1" dirty="0" smtClean="0">
                <a:ln w="6600">
                  <a:solidFill>
                    <a:schemeClr val="accent2"/>
                  </a:solidFill>
                  <a:prstDash val="solid"/>
                </a:ln>
                <a:effectLst>
                  <a:outerShdw dist="38100" dir="2700000" algn="tl" rotWithShape="0">
                    <a:schemeClr val="accent2"/>
                  </a:outerShdw>
                </a:effectLst>
                <a:latin typeface="Times New Roman"/>
                <a:ea typeface="Times New Roman"/>
              </a:rPr>
              <a:t>вихованців, </a:t>
            </a:r>
          </a:p>
          <a:p>
            <a:pPr indent="0" algn="ctr">
              <a:spcAft>
                <a:spcPts val="0"/>
              </a:spcAft>
              <a:buNone/>
            </a:pPr>
            <a:r>
              <a:rPr lang="uk-UA" b="1" dirty="0" smtClean="0">
                <a:ln w="6600">
                  <a:solidFill>
                    <a:schemeClr val="accent2"/>
                  </a:solidFill>
                  <a:prstDash val="solid"/>
                </a:ln>
                <a:effectLst>
                  <a:outerShdw dist="38100" dir="2700000" algn="tl" rotWithShape="0">
                    <a:schemeClr val="accent2"/>
                  </a:outerShdw>
                </a:effectLst>
                <a:latin typeface="Times New Roman"/>
                <a:ea typeface="Times New Roman"/>
              </a:rPr>
              <a:t>учнів 8-9 класів, на </a:t>
            </a:r>
            <a:r>
              <a:rPr lang="uk-UA" b="1" dirty="0">
                <a:ln w="6600">
                  <a:solidFill>
                    <a:schemeClr val="accent2"/>
                  </a:solidFill>
                  <a:prstDash val="solid"/>
                </a:ln>
                <a:effectLst>
                  <a:outerShdw dist="38100" dir="2700000" algn="tl" rotWithShape="0">
                    <a:schemeClr val="accent2"/>
                  </a:outerShdw>
                </a:effectLst>
                <a:latin typeface="Times New Roman"/>
                <a:ea typeface="Times New Roman"/>
              </a:rPr>
              <a:t>основі загальноприйнятих методик упорядник </a:t>
            </a:r>
            <a:r>
              <a:rPr lang="ru-RU" b="1" dirty="0" smtClean="0">
                <a:ln w="6600">
                  <a:solidFill>
                    <a:schemeClr val="accent2"/>
                  </a:solidFill>
                  <a:prstDash val="solid"/>
                </a:ln>
                <a:effectLst>
                  <a:outerShdw dist="38100" dir="2700000" algn="tl" rotWithShape="0">
                    <a:schemeClr val="accent2"/>
                  </a:outerShdw>
                </a:effectLst>
                <a:latin typeface="Times New Roman"/>
                <a:ea typeface="Times New Roman"/>
              </a:rPr>
              <a:t> </a:t>
            </a:r>
            <a:r>
              <a:rPr lang="uk-UA" b="1" dirty="0" smtClean="0">
                <a:ln w="6600">
                  <a:solidFill>
                    <a:schemeClr val="accent2"/>
                  </a:solidFill>
                  <a:prstDash val="solid"/>
                </a:ln>
                <a:effectLst>
                  <a:outerShdw dist="38100" dir="2700000" algn="tl" rotWithShape="0">
                    <a:schemeClr val="accent2"/>
                  </a:outerShdw>
                </a:effectLst>
                <a:latin typeface="Times New Roman"/>
                <a:ea typeface="Times New Roman"/>
              </a:rPr>
              <a:t>Шевчук </a:t>
            </a:r>
            <a:r>
              <a:rPr lang="uk-UA" b="1" dirty="0">
                <a:ln w="6600">
                  <a:solidFill>
                    <a:schemeClr val="accent2"/>
                  </a:solidFill>
                  <a:prstDash val="solid"/>
                </a:ln>
                <a:effectLst>
                  <a:outerShdw dist="38100" dir="2700000" algn="tl" rotWithShape="0">
                    <a:schemeClr val="accent2"/>
                  </a:outerShdw>
                </a:effectLst>
                <a:latin typeface="Times New Roman"/>
                <a:ea typeface="Times New Roman"/>
              </a:rPr>
              <a:t>В.В.</a:t>
            </a:r>
            <a:endParaRPr lang="ru-RU" b="1" dirty="0">
              <a:ln w="6600">
                <a:solidFill>
                  <a:schemeClr val="accent2"/>
                </a:solidFill>
                <a:prstDash val="solid"/>
              </a:ln>
              <a:effectLst>
                <a:outerShdw dist="38100" dir="2700000" algn="tl" rotWithShape="0">
                  <a:schemeClr val="accent2"/>
                </a:outerShdw>
              </a:effectLst>
              <a:latin typeface="Times New Roman"/>
              <a:ea typeface="Times New Roman"/>
            </a:endParaRPr>
          </a:p>
          <a:p>
            <a:pPr marL="0" indent="0" algn="ctr">
              <a:spcAft>
                <a:spcPts val="0"/>
              </a:spcAft>
              <a:buNone/>
            </a:pPr>
            <a:r>
              <a:rPr lang="uk-UA" b="1" dirty="0" smtClean="0">
                <a:ln w="6600">
                  <a:solidFill>
                    <a:schemeClr val="accent2"/>
                  </a:solidFill>
                  <a:prstDash val="solid"/>
                </a:ln>
                <a:effectLst>
                  <a:outerShdw dist="38100" dir="2700000" algn="tl" rotWithShape="0">
                    <a:schemeClr val="accent2"/>
                  </a:outerShdw>
                </a:effectLst>
                <a:latin typeface="Times New Roman"/>
                <a:ea typeface="Times New Roman"/>
              </a:rPr>
              <a:t>      </a:t>
            </a:r>
            <a:endParaRPr lang="ru-RU" b="1" dirty="0">
              <a:ln w="6600">
                <a:solidFill>
                  <a:schemeClr val="accent2"/>
                </a:solidFill>
                <a:prstDash val="solid"/>
              </a:ln>
              <a:effectLst>
                <a:outerShdw dist="38100" dir="2700000" algn="tl" rotWithShape="0">
                  <a:schemeClr val="accent2"/>
                </a:outerShdw>
              </a:effectLst>
            </a:endParaRPr>
          </a:p>
        </p:txBody>
      </p:sp>
      <p:pic>
        <p:nvPicPr>
          <p:cNvPr id="4" name="Picture 2" descr="http://chinbudinok.com.ua/images/year-2019/prava-liudyny/10.jpg"/>
          <p:cNvPicPr>
            <a:picLocks noChangeAspect="1" noChangeArrowheads="1"/>
          </p:cNvPicPr>
          <p:nvPr/>
        </p:nvPicPr>
        <p:blipFill>
          <a:blip r:embed="rId2"/>
          <a:srcRect/>
          <a:stretch>
            <a:fillRect/>
          </a:stretch>
        </p:blipFill>
        <p:spPr bwMode="auto">
          <a:xfrm rot="20660041">
            <a:off x="700918" y="3372134"/>
            <a:ext cx="3693224" cy="2769918"/>
          </a:xfrm>
          <a:prstGeom prst="rect">
            <a:avLst/>
          </a:prstGeom>
          <a:noFill/>
        </p:spPr>
      </p:pic>
      <p:pic>
        <p:nvPicPr>
          <p:cNvPr id="6146" name="Picture 2" descr="Психологічні цікавинки від психолога Фастівської ЗОШ №1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2749" y="4005064"/>
            <a:ext cx="3024336" cy="2297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479737"/>
      </p:ext>
    </p:extLst>
  </p:cSld>
  <p:clrMapOvr>
    <a:masterClrMapping/>
  </p:clrMapOvr>
  <p:transition>
    <p:plu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95536" y="332657"/>
            <a:ext cx="8280920" cy="4616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2400" i="1" dirty="0" smtClean="0">
                <a:latin typeface="Times New Roman" pitchFamily="18" charset="0"/>
                <a:cs typeface="Arial" pitchFamily="34" charset="0"/>
              </a:rPr>
              <a:t>   </a:t>
            </a:r>
            <a:endParaRPr kumimoji="0" lang="ru-RU" sz="2400" i="1" u="none" strike="noStrike" cap="none" normalizeH="0" baseline="0" dirty="0" smtClean="0">
              <a:ln>
                <a:noFill/>
              </a:ln>
              <a:solidFill>
                <a:schemeClr val="tx1"/>
              </a:solidFill>
              <a:effectLst/>
              <a:latin typeface="Times New Roman" pitchFamily="18" charset="0"/>
              <a:cs typeface="Arial" pitchFamily="34" charset="0"/>
            </a:endParaRPr>
          </a:p>
        </p:txBody>
      </p:sp>
      <p:sp>
        <p:nvSpPr>
          <p:cNvPr id="6" name="Заголовок 5"/>
          <p:cNvSpPr>
            <a:spLocks noGrp="1"/>
          </p:cNvSpPr>
          <p:nvPr>
            <p:ph type="title"/>
          </p:nvPr>
        </p:nvSpPr>
        <p:spPr>
          <a:xfrm>
            <a:off x="457200" y="274638"/>
            <a:ext cx="8229600" cy="922114"/>
          </a:xfrm>
        </p:spPr>
        <p:txBody>
          <a:bodyPr>
            <a:normAutofit/>
          </a:bodyPr>
          <a:lstStyle/>
          <a:p>
            <a:r>
              <a:rPr lang="uk-UA" b="1" u="sng" dirty="0" smtClean="0">
                <a:solidFill>
                  <a:schemeClr val="accent2">
                    <a:lumMod val="75000"/>
                  </a:schemeClr>
                </a:solidFill>
                <a:latin typeface="Monotype Corsiva" pitchFamily="66" charset="0"/>
                <a:ea typeface="Times New Roman"/>
              </a:rPr>
              <a:t>Методика </a:t>
            </a:r>
            <a:r>
              <a:rPr lang="uk-UA" b="1" u="sng" dirty="0">
                <a:solidFill>
                  <a:schemeClr val="accent2">
                    <a:lumMod val="75000"/>
                  </a:schemeClr>
                </a:solidFill>
                <a:latin typeface="Monotype Corsiva" pitchFamily="66" charset="0"/>
                <a:ea typeface="Times New Roman"/>
              </a:rPr>
              <a:t>«Мотиви вибору </a:t>
            </a:r>
            <a:r>
              <a:rPr lang="uk-UA" b="1" u="sng" dirty="0" smtClean="0">
                <a:solidFill>
                  <a:schemeClr val="accent2">
                    <a:lumMod val="75000"/>
                  </a:schemeClr>
                </a:solidFill>
                <a:latin typeface="Monotype Corsiva" pitchFamily="66" charset="0"/>
                <a:ea typeface="Times New Roman"/>
              </a:rPr>
              <a:t>професії» </a:t>
            </a:r>
            <a:endParaRPr lang="ru-RU" dirty="0">
              <a:solidFill>
                <a:schemeClr val="accent2">
                  <a:lumMod val="75000"/>
                </a:schemeClr>
              </a:solidFill>
              <a:latin typeface="Monotype Corsiva" pitchFamily="66" charset="0"/>
            </a:endParaRPr>
          </a:p>
        </p:txBody>
      </p:sp>
      <p:sp>
        <p:nvSpPr>
          <p:cNvPr id="9" name="Объект 8"/>
          <p:cNvSpPr>
            <a:spLocks noGrp="1"/>
          </p:cNvSpPr>
          <p:nvPr>
            <p:ph sz="half" idx="1"/>
          </p:nvPr>
        </p:nvSpPr>
        <p:spPr>
          <a:xfrm>
            <a:off x="1043608" y="1268760"/>
            <a:ext cx="3452192" cy="5184576"/>
          </a:xfrm>
        </p:spPr>
        <p:txBody>
          <a:bodyPr>
            <a:normAutofit/>
          </a:bodyPr>
          <a:lstStyle/>
          <a:p>
            <a:pPr marL="0" lvl="0" indent="0" algn="ctr">
              <a:buNone/>
            </a:pPr>
            <a:endParaRPr lang="uk-UA" sz="2100" b="1" u="sng" dirty="0" smtClean="0">
              <a:solidFill>
                <a:srgbClr val="C0504D">
                  <a:lumMod val="75000"/>
                </a:srgbClr>
              </a:solidFill>
              <a:latin typeface="Times New Roman"/>
              <a:ea typeface="Times New Roman"/>
            </a:endParaRPr>
          </a:p>
          <a:p>
            <a:pPr marL="0" lvl="0" indent="0" algn="ctr">
              <a:buNone/>
            </a:pPr>
            <a:endParaRPr lang="uk-UA" sz="2100" b="1" u="sng" dirty="0">
              <a:solidFill>
                <a:srgbClr val="C0504D">
                  <a:lumMod val="75000"/>
                </a:srgbClr>
              </a:solidFill>
              <a:latin typeface="Times New Roman"/>
              <a:ea typeface="Times New Roman"/>
            </a:endParaRPr>
          </a:p>
          <a:p>
            <a:pPr marL="0" lvl="0" indent="0" algn="ctr">
              <a:buNone/>
            </a:pPr>
            <a:r>
              <a:rPr lang="uk-UA" sz="2100" b="1" u="sng" dirty="0" smtClean="0">
                <a:solidFill>
                  <a:srgbClr val="0070C0"/>
                </a:solidFill>
                <a:latin typeface="Times New Roman"/>
                <a:ea typeface="Times New Roman"/>
              </a:rPr>
              <a:t>Внутрішні  індивідуально </a:t>
            </a:r>
            <a:r>
              <a:rPr lang="uk-UA" sz="2100" b="1" u="sng" dirty="0">
                <a:solidFill>
                  <a:srgbClr val="0070C0"/>
                </a:solidFill>
                <a:latin typeface="Times New Roman"/>
                <a:ea typeface="Times New Roman"/>
              </a:rPr>
              <a:t>значущі </a:t>
            </a:r>
            <a:r>
              <a:rPr lang="uk-UA" sz="2100" b="1" u="sng" dirty="0" smtClean="0">
                <a:solidFill>
                  <a:srgbClr val="0070C0"/>
                </a:solidFill>
                <a:latin typeface="Times New Roman"/>
                <a:ea typeface="Times New Roman"/>
              </a:rPr>
              <a:t> мотиви </a:t>
            </a:r>
            <a:endParaRPr lang="uk-UA" sz="2100" dirty="0" smtClean="0">
              <a:solidFill>
                <a:srgbClr val="0070C0"/>
              </a:solidFill>
              <a:latin typeface="Times New Roman"/>
              <a:ea typeface="Times New Roman"/>
            </a:endParaRPr>
          </a:p>
          <a:p>
            <a:pPr marL="0" indent="0" algn="just">
              <a:spcAft>
                <a:spcPts val="0"/>
              </a:spcAft>
              <a:buNone/>
            </a:pPr>
            <a:endParaRPr lang="uk-UA" sz="2100" dirty="0" smtClean="0">
              <a:latin typeface="Times New Roman"/>
              <a:ea typeface="Times New Roman"/>
            </a:endParaRPr>
          </a:p>
          <a:p>
            <a:pPr marL="0" indent="0" algn="ctr">
              <a:buNone/>
            </a:pPr>
            <a:endParaRPr lang="uk-UA" sz="2000" b="1" u="sng" dirty="0" smtClean="0">
              <a:solidFill>
                <a:schemeClr val="accent2">
                  <a:lumMod val="75000"/>
                </a:schemeClr>
              </a:solidFill>
              <a:latin typeface="Times New Roman"/>
              <a:ea typeface="Times New Roman"/>
            </a:endParaRPr>
          </a:p>
          <a:p>
            <a:pPr marL="0" indent="0" algn="ctr">
              <a:buNone/>
            </a:pPr>
            <a:endParaRPr lang="uk-UA" sz="2000" b="1" u="sng" dirty="0">
              <a:solidFill>
                <a:schemeClr val="accent2">
                  <a:lumMod val="75000"/>
                </a:schemeClr>
              </a:solidFill>
              <a:latin typeface="Times New Roman"/>
              <a:ea typeface="Times New Roman"/>
            </a:endParaRPr>
          </a:p>
          <a:p>
            <a:pPr marL="0" indent="0" algn="ctr">
              <a:buNone/>
            </a:pPr>
            <a:endParaRPr lang="uk-UA" sz="2000" b="1" u="sng" dirty="0" smtClean="0">
              <a:solidFill>
                <a:schemeClr val="accent2">
                  <a:lumMod val="75000"/>
                </a:schemeClr>
              </a:solidFill>
              <a:latin typeface="Times New Roman"/>
              <a:ea typeface="Times New Roman"/>
            </a:endParaRPr>
          </a:p>
          <a:p>
            <a:pPr marL="0" indent="0" algn="ctr">
              <a:buNone/>
            </a:pPr>
            <a:endParaRPr lang="uk-UA" sz="2000" b="1" u="sng" dirty="0">
              <a:solidFill>
                <a:schemeClr val="accent2">
                  <a:lumMod val="75000"/>
                </a:schemeClr>
              </a:solidFill>
              <a:latin typeface="Times New Roman"/>
              <a:ea typeface="Times New Roman"/>
            </a:endParaRPr>
          </a:p>
          <a:p>
            <a:pPr marL="0" indent="0" algn="ctr">
              <a:buNone/>
            </a:pPr>
            <a:r>
              <a:rPr lang="uk-UA" sz="2000" b="1" u="sng" dirty="0" smtClean="0">
                <a:solidFill>
                  <a:srgbClr val="0070C0"/>
                </a:solidFill>
                <a:latin typeface="Times New Roman"/>
                <a:ea typeface="Times New Roman"/>
              </a:rPr>
              <a:t>Внутрішні соціально значущі мотиви</a:t>
            </a:r>
          </a:p>
          <a:p>
            <a:pPr marL="0" indent="0" algn="just">
              <a:spcAft>
                <a:spcPts val="0"/>
              </a:spcAft>
              <a:buNone/>
            </a:pPr>
            <a:endParaRPr lang="ru-RU" dirty="0">
              <a:solidFill>
                <a:srgbClr val="0070C0"/>
              </a:solidFill>
              <a:latin typeface="Monotype Corsiva" pitchFamily="66" charset="0"/>
              <a:ea typeface="Times New Roman"/>
            </a:endParaRPr>
          </a:p>
        </p:txBody>
      </p:sp>
      <p:sp>
        <p:nvSpPr>
          <p:cNvPr id="12" name="Объект 11"/>
          <p:cNvSpPr>
            <a:spLocks noGrp="1"/>
          </p:cNvSpPr>
          <p:nvPr>
            <p:ph sz="half" idx="2"/>
          </p:nvPr>
        </p:nvSpPr>
        <p:spPr>
          <a:xfrm>
            <a:off x="4427984" y="1124745"/>
            <a:ext cx="4258816" cy="5184576"/>
          </a:xfrm>
        </p:spPr>
        <p:txBody>
          <a:bodyPr>
            <a:noAutofit/>
          </a:bodyPr>
          <a:lstStyle/>
          <a:p>
            <a:pPr lvl="0" algn="just">
              <a:buFont typeface="Wingdings" pitchFamily="2" charset="2"/>
              <a:buChar char="v"/>
            </a:pPr>
            <a:r>
              <a:rPr lang="uk-UA" sz="1800" dirty="0" smtClean="0">
                <a:solidFill>
                  <a:prstClr val="black"/>
                </a:solidFill>
                <a:latin typeface="Times New Roman"/>
                <a:ea typeface="Times New Roman"/>
              </a:rPr>
              <a:t>До </a:t>
            </a:r>
            <a:r>
              <a:rPr lang="uk-UA" sz="1800" dirty="0">
                <a:solidFill>
                  <a:prstClr val="black"/>
                </a:solidFill>
                <a:latin typeface="Times New Roman"/>
                <a:ea typeface="Times New Roman"/>
              </a:rPr>
              <a:t>внутрішніх  мотивів вибору професії можна віднести: суспільну і особисту значущість; задоволення, яке приносить робота завдяки її творчому характеру; можливість спілкування, керівництва іншими людьми і т.д. Внутрішня мотивація виникає з потреб самої людини, тому на її основі людина працює із задоволенням, без зовнішнього примусу</a:t>
            </a:r>
            <a:r>
              <a:rPr lang="uk-UA" sz="1800" dirty="0" smtClean="0">
                <a:solidFill>
                  <a:prstClr val="black"/>
                </a:solidFill>
                <a:latin typeface="Times New Roman"/>
                <a:ea typeface="Times New Roman"/>
              </a:rPr>
              <a:t>.</a:t>
            </a:r>
          </a:p>
          <a:p>
            <a:pPr lvl="0" algn="just">
              <a:lnSpc>
                <a:spcPct val="120000"/>
              </a:lnSpc>
              <a:buFont typeface="Wingdings" pitchFamily="2" charset="2"/>
              <a:buChar char="v"/>
            </a:pPr>
            <a:r>
              <a:rPr lang="uk-UA" sz="1800" dirty="0" smtClean="0">
                <a:solidFill>
                  <a:prstClr val="black"/>
                </a:solidFill>
                <a:latin typeface="Times New Roman"/>
                <a:ea typeface="Times New Roman"/>
              </a:rPr>
              <a:t>Соціально значущі мотиви: суспільною значущістю професії, заробітком, можливістю просування по службі.</a:t>
            </a:r>
            <a:endParaRPr lang="ru-RU" sz="1800" dirty="0" smtClean="0">
              <a:solidFill>
                <a:prstClr val="black"/>
              </a:solidFill>
              <a:latin typeface="Times New Roman"/>
              <a:ea typeface="Times New Roman"/>
            </a:endParaRPr>
          </a:p>
          <a:p>
            <a:pPr marL="0" indent="0">
              <a:buNone/>
            </a:pPr>
            <a:endParaRPr lang="uk-UA" sz="2000" dirty="0">
              <a:latin typeface="Monotype Corsiva" pitchFamily="66" charset="0"/>
            </a:endParaRPr>
          </a:p>
        </p:txBody>
      </p:sp>
    </p:spTree>
    <p:extLst>
      <p:ext uri="{BB962C8B-B14F-4D97-AF65-F5344CB8AC3E}">
        <p14:creationId xmlns:p14="http://schemas.microsoft.com/office/powerpoint/2010/main" val="2704443241"/>
      </p:ext>
    </p:extLst>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MS_RU_RU_6_8March_StylishFlowersOnWhite_2007v_Russi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419A8E1-C6EB-4260-AC68-A497561CCE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Slice</Template>
  <TotalTime>471</TotalTime>
  <Words>1372</Words>
  <Application>Microsoft Office PowerPoint</Application>
  <PresentationFormat>Екран (4:3)</PresentationFormat>
  <Paragraphs>95</Paragraphs>
  <Slides>17</Slides>
  <Notes>0</Notes>
  <HiddenSlides>0</HiddenSlides>
  <MMClips>0</MMClips>
  <ScaleCrop>false</ScaleCrop>
  <HeadingPairs>
    <vt:vector size="6" baseType="variant">
      <vt:variant>
        <vt:lpstr>Використані шрифти</vt:lpstr>
      </vt:variant>
      <vt:variant>
        <vt:i4>8</vt:i4>
      </vt:variant>
      <vt:variant>
        <vt:lpstr>Тема</vt:lpstr>
      </vt:variant>
      <vt:variant>
        <vt:i4>1</vt:i4>
      </vt:variant>
      <vt:variant>
        <vt:lpstr>Заголовки слайдів</vt:lpstr>
      </vt:variant>
      <vt:variant>
        <vt:i4>17</vt:i4>
      </vt:variant>
    </vt:vector>
  </HeadingPairs>
  <TitlesOfParts>
    <vt:vector size="26" baseType="lpstr">
      <vt:lpstr>Arial</vt:lpstr>
      <vt:lpstr>Calibri</vt:lpstr>
      <vt:lpstr>Monotype Corsiva</vt:lpstr>
      <vt:lpstr>Segoe</vt:lpstr>
      <vt:lpstr>Segoe Light</vt:lpstr>
      <vt:lpstr>Segoe Print</vt:lpstr>
      <vt:lpstr>Times New Roman</vt:lpstr>
      <vt:lpstr>Wingdings</vt:lpstr>
      <vt:lpstr>MS_RU_RU_6_8March_StylishFlowersOnWhite_2007v_Russia</vt:lpstr>
      <vt:lpstr>Чинадіївський дошкільний навчальний заклад (дитячий будинок) інтернатного типу Закарпатської обласної ради </vt:lpstr>
      <vt:lpstr>Життєва компетентність дитини– уміння вчитися впродовж життя, передбачає формування вміння вибудовувати свою освітньо-професійну траєкторію. </vt:lpstr>
      <vt:lpstr>Профорієнтаційна робота в освітньому закладі має бути системною. Тому діяльність педагогічного колективу повинна бути злагодженою і керованою.  Так, координатором профорієнтації є заступник директора з навчально-виховної роботи,  функціями якого є: </vt:lpstr>
      <vt:lpstr>Керуючись концепцією профорієнтаційної роботи, освітньою програмою і планом виховної роботи дитячого будинку та враховуючи рекомендації заступника директора з НВР, усі члени педагогічного колективу виконують певні функції. </vt:lpstr>
      <vt:lpstr>Робота вихователя тісно пов’язана з роботою педагога-організатора та бібліотекара</vt:lpstr>
      <vt:lpstr>Практичний психолог: </vt:lpstr>
      <vt:lpstr>Для проведення виховних заходів  пропонуємо таку тематику: </vt:lpstr>
      <vt:lpstr>Презентація PowerPoint</vt:lpstr>
      <vt:lpstr>Методика «Мотиви вибору професії» </vt:lpstr>
      <vt:lpstr>Методика «Визначення соціальної спрямованості особистості» </vt:lpstr>
      <vt:lpstr>Тест   «Квадрат  інтересів». </vt:lpstr>
      <vt:lpstr>Майстер клас, з профорієнтаційною метою, від друзів-волонтерів</vt:lpstr>
      <vt:lpstr>Майстер клас від   «Порядного ґазди»</vt:lpstr>
      <vt:lpstr>Трудова діяльність: краса своїми руками</vt:lpstr>
      <vt:lpstr>Гра-квест  «Мандрівка у світ професій»</vt:lpstr>
      <vt:lpstr>Найкраще, що є у житті, - це займатися справою, яка того варта. Теодор Рузвельт</vt:lpstr>
      <vt:lpstr>ДЯКУЮ ЗА УВАГУ!</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Заголовок слайда</dc:title>
  <dc:subject>Шаблон оформления</dc:subject>
  <dc:creator>HOME</dc:creator>
  <cp:keywords/>
  <dc:description>Корпорация Майкрософт
Шаблон оформления</dc:description>
  <cp:lastModifiedBy>Михайло Бубряк</cp:lastModifiedBy>
  <cp:revision>27</cp:revision>
  <dcterms:created xsi:type="dcterms:W3CDTF">2020-01-27T10:32:04Z</dcterms:created>
  <dcterms:modified xsi:type="dcterms:W3CDTF">2020-07-13T06:11:41Z</dcterms:modified>
  <cp:category>Шаблон оформления</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TC103899619990</vt:lpwstr>
  </property>
</Properties>
</file>