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6"/>
  </p:notesMasterIdLst>
  <p:handoutMasterIdLst>
    <p:handoutMasterId r:id="rId17"/>
  </p:handoutMasterIdLst>
  <p:sldIdLst>
    <p:sldId id="268" r:id="rId3"/>
    <p:sldId id="258" r:id="rId4"/>
    <p:sldId id="259" r:id="rId5"/>
    <p:sldId id="260" r:id="rId6"/>
    <p:sldId id="261" r:id="rId7"/>
    <p:sldId id="262" r:id="rId8"/>
    <p:sldId id="280" r:id="rId9"/>
    <p:sldId id="282" r:id="rId10"/>
    <p:sldId id="263" r:id="rId11"/>
    <p:sldId id="264" r:id="rId12"/>
    <p:sldId id="281" r:id="rId13"/>
    <p:sldId id="266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0504E5B-2333-455D-BB45-2EB502DF2B35}">
          <p14:sldIdLst>
            <p14:sldId id="268"/>
            <p14:sldId id="258"/>
            <p14:sldId id="259"/>
            <p14:sldId id="260"/>
            <p14:sldId id="261"/>
            <p14:sldId id="262"/>
            <p14:sldId id="280"/>
            <p14:sldId id="282"/>
            <p14:sldId id="263"/>
            <p14:sldId id="264"/>
            <p14:sldId id="281"/>
            <p14:sldId id="266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6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3-02T22:30:55.311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ru-RU" smtClean="0"/>
              <a:t>23.03.2021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ru-RU" smtClean="0"/>
              <a:t>23.03.2021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1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6"/>
          <p:cNvSpPr/>
          <p:nvPr/>
        </p:nvSpPr>
        <p:spPr bwMode="auto">
          <a:xfrm>
            <a:off x="1" y="4323812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4529542"/>
            <a:ext cx="779767" cy="365125"/>
          </a:xfrm>
        </p:spPr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30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044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3396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2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853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3586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587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018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3" y="627407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7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69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12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91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26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4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0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87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60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18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0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4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20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30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5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C0096-1860-4642-9CD2-0079EA5E7CD1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4" y="6135810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4" y="787784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79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88813" y="215899"/>
            <a:ext cx="5524500" cy="787611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Autofit/>
          </a:bodyPr>
          <a:lstStyle/>
          <a:p>
            <a:pPr defTabSz="914377">
              <a:lnSpc>
                <a:spcPct val="80000"/>
              </a:lnSpc>
              <a:spcBef>
                <a:spcPts val="0"/>
              </a:spcBef>
            </a:pP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Атестація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2021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7649" y="5968790"/>
            <a:ext cx="7118351" cy="78761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000" b="1" spc="5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Добош </a:t>
            </a:r>
            <a:r>
              <a:rPr lang="ru-RU" sz="4000" b="1" spc="51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Оксани</a:t>
            </a:r>
            <a:r>
              <a:rPr lang="ru-RU" sz="4000" b="1" spc="5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4000" b="1" spc="51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Іванівни</a:t>
            </a:r>
            <a:endParaRPr lang="ru-RU" sz="4000" b="1" spc="51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647" y="1045522"/>
            <a:ext cx="3470831" cy="476695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01917"/>
            <a:ext cx="10058400" cy="1447483"/>
          </a:xfrm>
        </p:spPr>
        <p:txBody>
          <a:bodyPr>
            <a:normAutofit/>
          </a:bodyPr>
          <a:lstStyle/>
          <a:p>
            <a:pPr algn="ctr"/>
            <a:r>
              <a:rPr lang="uk-UA" sz="4000" b="1" spc="5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Звіт про роботу за атестаційний період 2016-2021 </a:t>
            </a:r>
            <a:r>
              <a:rPr lang="uk-UA" sz="4000" b="1" spc="51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рр</a:t>
            </a:r>
            <a:endParaRPr lang="uk-UA" sz="4000" b="1" spc="51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35001" y="1384300"/>
            <a:ext cx="11010900" cy="518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783" indent="-685783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uk-UA" sz="4800" dirty="0"/>
              <a:t>Працюю на посаді вихователя дитбудинку з серпня 1980 року. За атестаційний період працюю на дошкільній групі «Сонечко».</a:t>
            </a:r>
          </a:p>
          <a:p>
            <a:pPr marL="685783" indent="-685783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uk-UA" sz="4800" dirty="0"/>
              <a:t>Мета моєї пед. діяльності на дошкільній групі – надавати дітям потребуючу допомогу у навчанні і вихованні за програмою «Дитина в дошкільні роки».</a:t>
            </a:r>
          </a:p>
          <a:p>
            <a:pPr marL="685783" indent="-685783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uk-UA" sz="4800" dirty="0"/>
              <a:t>Приймала участь у педагогічних радах, методичних об’єднаннях, психологічних тренінгах закладу.</a:t>
            </a:r>
          </a:p>
          <a:p>
            <a:pPr marL="685783" indent="-685783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uk-UA" sz="4800" dirty="0"/>
              <a:t>Проводила екскурсії в довкілля та оздоровчі бази (район Вольна Гора) та на базі дитячого будинку з метою літніх оздоровлень дошкільнят.</a:t>
            </a:r>
          </a:p>
          <a:p>
            <a:pPr marL="685783" indent="-685783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284082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01917"/>
            <a:ext cx="10058400" cy="1447483"/>
          </a:xfrm>
        </p:spPr>
        <p:txBody>
          <a:bodyPr>
            <a:normAutofit/>
          </a:bodyPr>
          <a:lstStyle/>
          <a:p>
            <a:pPr algn="ctr"/>
            <a:r>
              <a:rPr lang="uk-UA" sz="4000" b="1" spc="5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Звіт про роботу за атестаційний період 2016-2021 </a:t>
            </a:r>
            <a:r>
              <a:rPr lang="uk-UA" sz="4000" b="1" spc="51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рр</a:t>
            </a:r>
            <a:endParaRPr lang="uk-UA" sz="4000" b="1" spc="51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35001" y="1384300"/>
            <a:ext cx="11010900" cy="518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783" indent="-685783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uk-UA" sz="4800" dirty="0"/>
              <a:t>Проводила з дошкільниками розваги, конкурси, спортивні змагання, дні здоров’я та свята.</a:t>
            </a:r>
          </a:p>
          <a:p>
            <a:pPr marL="685783" indent="-685783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uk-UA" sz="4800" dirty="0"/>
              <a:t>Люблю вчити дітей вірші. Діти мене розуміють і сприймають. Це дає позитивний результат.</a:t>
            </a:r>
          </a:p>
          <a:p>
            <a:pPr marL="685783" indent="-685783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uk-UA" sz="4800" dirty="0"/>
              <a:t>Приймала участь у семінарах, нарадах, педагогічних читаннях, я є член творчої групи дитячого будинку.</a:t>
            </a:r>
          </a:p>
          <a:p>
            <a:pPr marL="685783" indent="-685783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uk-UA" sz="4800" dirty="0"/>
              <a:t>В своїй педагогічній діяльності, в майбутньому, зобов’язуюсь виховувати своїх дошкільнят в духовно-моральному правильному напрямку, готуючи їх до життя та навчання у школі.</a:t>
            </a:r>
          </a:p>
          <a:p>
            <a:pPr marL="685783" indent="-685783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uk-UA" sz="4800" dirty="0"/>
              <a:t>У вільний від роботи час пишу вірші, слова до частівок, ювілейних дат колег та до свят червоного календаря року.</a:t>
            </a:r>
          </a:p>
          <a:p>
            <a:pPr marL="685783" indent="-685783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uk-UA" sz="4800" dirty="0"/>
          </a:p>
          <a:p>
            <a:pPr marL="685783" indent="-685783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24549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9205B9E-2B79-44C6-80E1-82774AC28EC6}"/>
              </a:ext>
            </a:extLst>
          </p:cNvPr>
          <p:cNvSpPr/>
          <p:nvPr/>
        </p:nvSpPr>
        <p:spPr>
          <a:xfrm>
            <a:off x="2476501" y="300337"/>
            <a:ext cx="78866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ДОДАТОК ДО ЗВІТУ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E2F45B-BAD9-4F03-910B-836FE5A639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800" y="1331883"/>
            <a:ext cx="3975101" cy="5300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73A6D9-F371-4409-A931-01B9FC997F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200" y="1331883"/>
            <a:ext cx="3975101" cy="5300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9893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969CA5-E288-4285-B70C-661EF0E3AA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062" y="563034"/>
            <a:ext cx="4298951" cy="57319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2D70CC7-710F-4C39-B78C-1DE4704EBE14}"/>
              </a:ext>
            </a:extLst>
          </p:cNvPr>
          <p:cNvSpPr/>
          <p:nvPr/>
        </p:nvSpPr>
        <p:spPr>
          <a:xfrm>
            <a:off x="6564312" y="1260407"/>
            <a:ext cx="51816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День народження дитини ми </a:t>
            </a:r>
            <a:r>
              <a:rPr lang="uk-UA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святкуєм</a:t>
            </a:r>
            <a:r>
              <a:rPr lang="uk-UA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у родині</a:t>
            </a:r>
            <a:endParaRPr lang="ru-RU" sz="4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845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0900" y="279401"/>
            <a:ext cx="4902200" cy="782639"/>
          </a:xfrm>
        </p:spPr>
        <p:txBody>
          <a:bodyPr>
            <a:noAutofit/>
          </a:bodyPr>
          <a:lstStyle/>
          <a:p>
            <a:pPr defTabSz="914377">
              <a:lnSpc>
                <a:spcPct val="90000"/>
              </a:lnSpc>
              <a:spcBef>
                <a:spcPts val="0"/>
              </a:spcBef>
            </a:pPr>
            <a:r>
              <a:rPr lang="ru-RU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ambria"/>
              </a:rPr>
              <a:t>Загальні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ambria"/>
              </a:rPr>
              <a:t> </a:t>
            </a:r>
            <a:r>
              <a:rPr lang="ru-RU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ambria"/>
              </a:rPr>
              <a:t>дані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308100"/>
            <a:ext cx="10058400" cy="4864101"/>
          </a:xfrm>
        </p:spPr>
        <p:txBody>
          <a:bodyPr>
            <a:normAutofit/>
          </a:bodyPr>
          <a:lstStyle/>
          <a:p>
            <a:pPr marL="228594" indent="-228594" defTabSz="914377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uk-UA" sz="2400" dirty="0">
                <a:solidFill>
                  <a:srgbClr val="595959"/>
                </a:solidFill>
                <a:latin typeface="Cambria"/>
              </a:rPr>
              <a:t>Освіта середня педагогічна, закінчила Мукачівське педагогічне училище в 1983 році по спеціальності «Дошкільне виховання»</a:t>
            </a:r>
          </a:p>
          <a:p>
            <a:pPr marL="228594" indent="-228594" defTabSz="914377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uk-UA" sz="2400" dirty="0">
                <a:solidFill>
                  <a:srgbClr val="595959"/>
                </a:solidFill>
                <a:latin typeface="Cambria"/>
              </a:rPr>
              <a:t>Кваліфікацію присвоєно: вихователь дитячого садка</a:t>
            </a:r>
          </a:p>
          <a:p>
            <a:pPr marL="228594" indent="-228594" defTabSz="914377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uk-UA" sz="2400" dirty="0">
                <a:solidFill>
                  <a:srgbClr val="595959"/>
                </a:solidFill>
                <a:latin typeface="Cambria"/>
              </a:rPr>
              <a:t>Посада: вихователь</a:t>
            </a:r>
          </a:p>
          <a:p>
            <a:pPr marL="228594" indent="-228594" defTabSz="914377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uk-UA" sz="2400" dirty="0">
                <a:solidFill>
                  <a:srgbClr val="595959"/>
                </a:solidFill>
                <a:latin typeface="Cambria"/>
              </a:rPr>
              <a:t>Кваліфікаційна категорія: спеціаліст 11-го розряду</a:t>
            </a:r>
          </a:p>
          <a:p>
            <a:pPr marL="228594" indent="-228594" defTabSz="914377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uk-UA" sz="2400" dirty="0">
                <a:solidFill>
                  <a:srgbClr val="595959"/>
                </a:solidFill>
                <a:latin typeface="Cambria"/>
              </a:rPr>
              <a:t>Педагогічний стаж: 38 років</a:t>
            </a:r>
          </a:p>
          <a:p>
            <a:pPr marL="228594" indent="-228594" defTabSz="914377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uk-UA" sz="240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Проходження курсової перепідготовки: м. Ужгород ЗІППО, вересень 2020 р.</a:t>
            </a:r>
          </a:p>
          <a:p>
            <a:pPr marL="228594" indent="-228594" defTabSz="914377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uk-UA" sz="2400" dirty="0">
                <a:solidFill>
                  <a:srgbClr val="595959"/>
                </a:solidFill>
                <a:latin typeface="Cambria"/>
              </a:rPr>
              <a:t>Атестація: 2020-2021 рр.</a:t>
            </a:r>
          </a:p>
        </p:txBody>
      </p:sp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500" y="0"/>
            <a:ext cx="9017000" cy="1188720"/>
          </a:xfrm>
        </p:spPr>
        <p:txBody>
          <a:bodyPr>
            <a:normAutofit/>
          </a:bodyPr>
          <a:lstStyle/>
          <a:p>
            <a:pPr defTabSz="914377">
              <a:lnSpc>
                <a:spcPct val="90000"/>
              </a:lnSpc>
              <a:spcBef>
                <a:spcPts val="0"/>
              </a:spcBef>
            </a:pPr>
            <a:r>
              <a:rPr lang="ru-RU" sz="6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mbria"/>
              </a:rPr>
              <a:t>Моє</a:t>
            </a:r>
            <a:r>
              <a:rPr lang="ru-RU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mbria"/>
              </a:rPr>
              <a:t> </a:t>
            </a:r>
            <a:r>
              <a:rPr lang="ru-RU" sz="6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mbria"/>
              </a:rPr>
              <a:t>педагогічне</a:t>
            </a:r>
            <a:r>
              <a:rPr lang="ru-RU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mbria"/>
              </a:rPr>
              <a:t> кредо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898" y="760036"/>
            <a:ext cx="6870700" cy="4945379"/>
          </a:xfrm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uk-UA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«Дітей поганих не буває, якщо талановита ти, їх безталанних </a:t>
            </a:r>
            <a:r>
              <a:rPr lang="uk-UA" sz="4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небуває</a:t>
            </a:r>
            <a:r>
              <a:rPr lang="uk-UA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якщо працюєш творчо ти !»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AB2601-9A3D-44E6-B7B2-7BBD1DEF37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5598" y="1039436"/>
            <a:ext cx="4078175" cy="54375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8573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0100" y="1638301"/>
            <a:ext cx="4800600" cy="4271963"/>
          </a:xfrm>
        </p:spPr>
        <p:txBody>
          <a:bodyPr>
            <a:noAutofit/>
          </a:bodyPr>
          <a:lstStyle/>
          <a:p>
            <a:pPr marL="0" indent="0" algn="ctr" defTabSz="914377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None/>
            </a:pPr>
            <a:r>
              <a:rPr lang="ru-RU" sz="3600" dirty="0">
                <a:solidFill>
                  <a:srgbClr val="595959"/>
                </a:solidFill>
                <a:latin typeface="Cambria"/>
              </a:rPr>
              <a:t>«</a:t>
            </a:r>
            <a:r>
              <a:rPr lang="ru-RU" sz="3600" dirty="0" err="1">
                <a:solidFill>
                  <a:srgbClr val="595959"/>
                </a:solidFill>
                <a:latin typeface="Cambria"/>
              </a:rPr>
              <a:t>Віддати</a:t>
            </a:r>
            <a:r>
              <a:rPr lang="ru-RU" sz="3600" dirty="0">
                <a:solidFill>
                  <a:srgbClr val="595959"/>
                </a:solidFill>
                <a:latin typeface="Cambria"/>
              </a:rPr>
              <a:t> </a:t>
            </a:r>
            <a:r>
              <a:rPr lang="ru-RU" sz="3600" dirty="0" err="1">
                <a:solidFill>
                  <a:srgbClr val="595959"/>
                </a:solidFill>
                <a:latin typeface="Cambria"/>
              </a:rPr>
              <a:t>дітям</a:t>
            </a:r>
            <a:r>
              <a:rPr lang="ru-RU" sz="3600" dirty="0">
                <a:solidFill>
                  <a:srgbClr val="595959"/>
                </a:solidFill>
                <a:latin typeface="Cambria"/>
              </a:rPr>
              <a:t> </a:t>
            </a:r>
            <a:r>
              <a:rPr lang="ru-RU" sz="3600" dirty="0" err="1">
                <a:solidFill>
                  <a:srgbClr val="595959"/>
                </a:solidFill>
                <a:latin typeface="Cambria"/>
              </a:rPr>
              <a:t>постійної</a:t>
            </a:r>
            <a:r>
              <a:rPr lang="ru-RU" sz="3600" dirty="0">
                <a:solidFill>
                  <a:srgbClr val="595959"/>
                </a:solidFill>
                <a:latin typeface="Cambria"/>
              </a:rPr>
              <a:t> </a:t>
            </a:r>
            <a:r>
              <a:rPr lang="ru-RU" sz="3600" dirty="0" err="1">
                <a:solidFill>
                  <a:srgbClr val="595959"/>
                </a:solidFill>
                <a:latin typeface="Cambria"/>
              </a:rPr>
              <a:t>необхідної</a:t>
            </a:r>
            <a:r>
              <a:rPr lang="ru-RU" sz="3600" dirty="0">
                <a:solidFill>
                  <a:srgbClr val="595959"/>
                </a:solidFill>
                <a:latin typeface="Cambria"/>
              </a:rPr>
              <a:t> </a:t>
            </a:r>
            <a:r>
              <a:rPr lang="ru-RU" sz="3600" dirty="0" err="1">
                <a:solidFill>
                  <a:srgbClr val="595959"/>
                </a:solidFill>
                <a:latin typeface="Cambria"/>
              </a:rPr>
              <a:t>педагогічної</a:t>
            </a:r>
            <a:r>
              <a:rPr lang="ru-RU" sz="3600" dirty="0">
                <a:solidFill>
                  <a:srgbClr val="595959"/>
                </a:solidFill>
                <a:latin typeface="Cambria"/>
              </a:rPr>
              <a:t> </a:t>
            </a:r>
            <a:r>
              <a:rPr lang="ru-RU" sz="3600" dirty="0" err="1">
                <a:solidFill>
                  <a:srgbClr val="595959"/>
                </a:solidFill>
                <a:latin typeface="Cambria"/>
              </a:rPr>
              <a:t>підтримки</a:t>
            </a:r>
            <a:r>
              <a:rPr lang="ru-RU" sz="3600" dirty="0">
                <a:solidFill>
                  <a:srgbClr val="595959"/>
                </a:solidFill>
                <a:latin typeface="Cambria"/>
              </a:rPr>
              <a:t>, </a:t>
            </a:r>
            <a:r>
              <a:rPr lang="ru-RU" sz="3600" dirty="0" err="1">
                <a:solidFill>
                  <a:srgbClr val="595959"/>
                </a:solidFill>
                <a:latin typeface="Cambria"/>
              </a:rPr>
              <a:t>робити</a:t>
            </a:r>
            <a:r>
              <a:rPr lang="ru-RU" sz="3600" dirty="0">
                <a:solidFill>
                  <a:srgbClr val="595959"/>
                </a:solidFill>
                <a:latin typeface="Cambria"/>
              </a:rPr>
              <a:t> </a:t>
            </a:r>
            <a:r>
              <a:rPr lang="ru-RU" sz="3600" dirty="0" err="1">
                <a:solidFill>
                  <a:srgbClr val="595959"/>
                </a:solidFill>
                <a:latin typeface="Cambria"/>
              </a:rPr>
              <a:t>їх</a:t>
            </a:r>
            <a:r>
              <a:rPr lang="ru-RU" sz="3600" dirty="0">
                <a:solidFill>
                  <a:srgbClr val="595959"/>
                </a:solidFill>
                <a:latin typeface="Cambria"/>
              </a:rPr>
              <a:t> </a:t>
            </a:r>
            <a:r>
              <a:rPr lang="ru-RU" sz="3600" dirty="0" err="1">
                <a:solidFill>
                  <a:srgbClr val="595959"/>
                </a:solidFill>
                <a:latin typeface="Cambria"/>
              </a:rPr>
              <a:t>успішними</a:t>
            </a:r>
            <a:r>
              <a:rPr lang="ru-RU" sz="3600" dirty="0">
                <a:solidFill>
                  <a:srgbClr val="595959"/>
                </a:solidFill>
                <a:latin typeface="Cambria"/>
              </a:rPr>
              <a:t>, </a:t>
            </a:r>
            <a:r>
              <a:rPr lang="ru-RU" sz="3600" dirty="0" err="1">
                <a:solidFill>
                  <a:srgbClr val="595959"/>
                </a:solidFill>
                <a:latin typeface="Cambria"/>
              </a:rPr>
              <a:t>переможними</a:t>
            </a:r>
            <a:r>
              <a:rPr lang="ru-RU" sz="3600" dirty="0">
                <a:solidFill>
                  <a:srgbClr val="595959"/>
                </a:solidFill>
                <a:latin typeface="Cambria"/>
              </a:rPr>
              <a:t>, як у </a:t>
            </a:r>
            <a:r>
              <a:rPr lang="ru-RU" sz="3600" dirty="0" err="1">
                <a:solidFill>
                  <a:srgbClr val="595959"/>
                </a:solidFill>
                <a:latin typeface="Cambria"/>
              </a:rPr>
              <a:t>навчанні</a:t>
            </a:r>
            <a:r>
              <a:rPr lang="ru-RU" sz="3600" dirty="0">
                <a:solidFill>
                  <a:srgbClr val="595959"/>
                </a:solidFill>
                <a:latin typeface="Cambria"/>
              </a:rPr>
              <a:t>, так і в </a:t>
            </a:r>
            <a:r>
              <a:rPr lang="ru-RU" sz="3600" dirty="0" err="1">
                <a:solidFill>
                  <a:srgbClr val="595959"/>
                </a:solidFill>
                <a:latin typeface="Cambria"/>
              </a:rPr>
              <a:t>житті</a:t>
            </a:r>
            <a:r>
              <a:rPr lang="ru-RU" sz="3600" dirty="0">
                <a:solidFill>
                  <a:srgbClr val="595959"/>
                </a:solidFill>
                <a:latin typeface="Cambria"/>
              </a:rPr>
              <a:t>, </a:t>
            </a:r>
            <a:r>
              <a:rPr lang="ru-RU" sz="3600" dirty="0" err="1">
                <a:solidFill>
                  <a:srgbClr val="595959"/>
                </a:solidFill>
                <a:latin typeface="Cambria"/>
              </a:rPr>
              <a:t>соціальному</a:t>
            </a:r>
            <a:r>
              <a:rPr lang="ru-RU" sz="3600" dirty="0">
                <a:solidFill>
                  <a:srgbClr val="595959"/>
                </a:solidFill>
                <a:latin typeface="Cambria"/>
              </a:rPr>
              <a:t> </a:t>
            </a:r>
            <a:r>
              <a:rPr lang="ru-RU" sz="3600" dirty="0" err="1">
                <a:solidFill>
                  <a:srgbClr val="595959"/>
                </a:solidFill>
                <a:latin typeface="Cambria"/>
              </a:rPr>
              <a:t>становленні</a:t>
            </a:r>
            <a:r>
              <a:rPr lang="ru-RU" sz="3600" dirty="0">
                <a:solidFill>
                  <a:srgbClr val="595959"/>
                </a:solidFill>
                <a:latin typeface="Cambria"/>
              </a:rPr>
              <a:t>, </a:t>
            </a:r>
            <a:r>
              <a:rPr lang="ru-RU" sz="3600" dirty="0" err="1">
                <a:solidFill>
                  <a:srgbClr val="595959"/>
                </a:solidFill>
                <a:latin typeface="Cambria"/>
              </a:rPr>
              <a:t>розвитку</a:t>
            </a:r>
            <a:r>
              <a:rPr lang="ru-RU" sz="3600" dirty="0">
                <a:solidFill>
                  <a:srgbClr val="595959"/>
                </a:solidFill>
                <a:latin typeface="Cambria"/>
              </a:rPr>
              <a:t>.»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27200" y="114301"/>
            <a:ext cx="7975600" cy="1638300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 numCol="1">
            <a:prstTxWarp prst="textWave1">
              <a:avLst/>
            </a:prstTxWarp>
            <a:spAutoFit/>
          </a:bodyPr>
          <a:lstStyle/>
          <a:p>
            <a:pPr algn="ctr"/>
            <a:r>
              <a:rPr lang="ru-RU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Девіз</a:t>
            </a: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робочого</a:t>
            </a: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дня</a:t>
            </a: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E65FA41F-58D1-4DA3-ADB5-6252AE6D38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061" y="1752601"/>
            <a:ext cx="4642839" cy="47497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7050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4133" y="1332411"/>
            <a:ext cx="5621867" cy="5398589"/>
          </a:xfrm>
        </p:spPr>
        <p:txBody>
          <a:bodyPr>
            <a:normAutofit/>
          </a:bodyPr>
          <a:lstStyle/>
          <a:p>
            <a:pPr marL="457189" indent="-457189" algn="just" defTabSz="914377">
              <a:lnSpc>
                <a:spcPct val="90000"/>
              </a:lnSpc>
              <a:spcBef>
                <a:spcPts val="1800"/>
              </a:spcBef>
              <a:buSzPct val="90000"/>
              <a:buAutoNum type="arabicPeriod"/>
            </a:pPr>
            <a:r>
              <a:rPr lang="uk-UA" sz="2400" dirty="0">
                <a:solidFill>
                  <a:srgbClr val="595959"/>
                </a:solidFill>
                <a:latin typeface="Cambria"/>
              </a:rPr>
              <a:t>Ніколи не карати дитину в гніві.</a:t>
            </a:r>
          </a:p>
          <a:p>
            <a:pPr marL="457189" indent="-457189" algn="just" defTabSz="914377">
              <a:lnSpc>
                <a:spcPct val="90000"/>
              </a:lnSpc>
              <a:spcBef>
                <a:spcPts val="1800"/>
              </a:spcBef>
              <a:buSzPct val="90000"/>
              <a:buAutoNum type="arabicPeriod"/>
            </a:pPr>
            <a:r>
              <a:rPr lang="uk-UA" sz="2400" dirty="0">
                <a:solidFill>
                  <a:srgbClr val="595959"/>
                </a:solidFill>
                <a:latin typeface="Cambria"/>
              </a:rPr>
              <a:t>Ніколи не забирати від дітей нічого, чого не зможу повернути.</a:t>
            </a:r>
          </a:p>
          <a:p>
            <a:pPr marL="457189" indent="-457189" algn="just" defTabSz="914377">
              <a:lnSpc>
                <a:spcPct val="90000"/>
              </a:lnSpc>
              <a:spcBef>
                <a:spcPts val="1800"/>
              </a:spcBef>
              <a:buSzPct val="90000"/>
              <a:buAutoNum type="arabicPeriod"/>
            </a:pPr>
            <a:r>
              <a:rPr lang="uk-UA" sz="2400" dirty="0">
                <a:solidFill>
                  <a:srgbClr val="595959"/>
                </a:solidFill>
                <a:latin typeface="Cambria"/>
              </a:rPr>
              <a:t>Ніколи не порушувати свою обіцянку.</a:t>
            </a:r>
          </a:p>
          <a:p>
            <a:pPr marL="457189" indent="-457189" algn="just" defTabSz="914377">
              <a:lnSpc>
                <a:spcPct val="90000"/>
              </a:lnSpc>
              <a:spcBef>
                <a:spcPts val="1800"/>
              </a:spcBef>
              <a:buSzPct val="90000"/>
              <a:buAutoNum type="arabicPeriod"/>
            </a:pPr>
            <a:r>
              <a:rPr lang="uk-UA" sz="2400" dirty="0">
                <a:solidFill>
                  <a:srgbClr val="595959"/>
                </a:solidFill>
                <a:latin typeface="Cambria"/>
              </a:rPr>
              <a:t>Не допускати помилок.</a:t>
            </a:r>
          </a:p>
          <a:p>
            <a:pPr marL="457189" indent="-457189" algn="just" defTabSz="914377">
              <a:lnSpc>
                <a:spcPct val="90000"/>
              </a:lnSpc>
              <a:spcBef>
                <a:spcPts val="1800"/>
              </a:spcBef>
              <a:buSzPct val="90000"/>
              <a:buAutoNum type="arabicPeriod"/>
            </a:pPr>
            <a:r>
              <a:rPr lang="uk-UA" sz="2400" dirty="0">
                <a:solidFill>
                  <a:srgbClr val="595959"/>
                </a:solidFill>
                <a:latin typeface="Cambria"/>
              </a:rPr>
              <a:t>У всьому бути прикладом для наслідування.</a:t>
            </a:r>
          </a:p>
          <a:p>
            <a:pPr marL="457189" indent="-457189" algn="just" defTabSz="914377">
              <a:lnSpc>
                <a:spcPct val="90000"/>
              </a:lnSpc>
              <a:spcBef>
                <a:spcPts val="1800"/>
              </a:spcBef>
              <a:buSzPct val="90000"/>
              <a:buAutoNum type="arabicPeriod"/>
            </a:pPr>
            <a:r>
              <a:rPr lang="uk-UA" sz="2400" dirty="0">
                <a:solidFill>
                  <a:srgbClr val="595959"/>
                </a:solidFill>
                <a:latin typeface="Cambria"/>
              </a:rPr>
              <a:t>Віднайти чарівний ключик до серденька кожного малюка, і відкрити в ньому віконце в довкілля.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03634" y="2967336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54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45116F0A-2DB3-491F-9B67-67BDC2BCFB0B}"/>
              </a:ext>
            </a:extLst>
          </p:cNvPr>
          <p:cNvSpPr/>
          <p:nvPr/>
        </p:nvSpPr>
        <p:spPr>
          <a:xfrm>
            <a:off x="3108836" y="409081"/>
            <a:ext cx="69622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mbria"/>
                <a:ea typeface="+mj-ea"/>
                <a:cs typeface="+mj-cs"/>
              </a:rPr>
              <a:t>Заповіді для мене</a:t>
            </a:r>
            <a:endParaRPr lang="ru-RU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" name="Місце для вмісту 11">
            <a:extLst>
              <a:ext uri="{FF2B5EF4-FFF2-40B4-BE49-F238E27FC236}">
                <a16:creationId xmlns:a16="http://schemas.microsoft.com/office/drawing/2014/main" id="{D36C4DC5-6C43-4DFE-93BE-E2FEB84B41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977" y="1809205"/>
            <a:ext cx="5621868" cy="444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131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1" y="1822121"/>
            <a:ext cx="11391900" cy="38335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B5330294-E3BA-45C6-A233-02E402F9765C}"/>
              </a:ext>
            </a:extLst>
          </p:cNvPr>
          <p:cNvSpPr/>
          <p:nvPr/>
        </p:nvSpPr>
        <p:spPr>
          <a:xfrm>
            <a:off x="495301" y="278443"/>
            <a:ext cx="1089501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МІЙ ДИПЛОМ</a:t>
            </a:r>
            <a:endParaRPr lang="ru-RU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17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3EC16-9B72-4A15-9839-716F18D30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1" y="88392"/>
            <a:ext cx="9066211" cy="7112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b="1" dirty="0">
                <a:ln/>
                <a:solidFill>
                  <a:schemeClr val="accent3"/>
                </a:solidFill>
              </a:rPr>
              <a:t>Підвищення фахової кваліфікації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30C64E-375B-4452-B503-F99A354EC7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900" y="888491"/>
            <a:ext cx="4343400" cy="579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9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B32CA-5930-4798-94DB-AE253EC50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006" y="0"/>
            <a:ext cx="3467893" cy="939800"/>
          </a:xfrm>
        </p:spPr>
        <p:txBody>
          <a:bodyPr>
            <a:normAutofit/>
          </a:bodyPr>
          <a:lstStyle/>
          <a:p>
            <a:r>
              <a:rPr lang="uk-UA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Моє хобі</a:t>
            </a:r>
            <a:endParaRPr lang="ru-RU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14CE8D3-6C0C-4213-BDEE-E8DFEDCE0E9B}"/>
              </a:ext>
            </a:extLst>
          </p:cNvPr>
          <p:cNvSpPr txBox="1">
            <a:spLocks/>
          </p:cNvSpPr>
          <p:nvPr/>
        </p:nvSpPr>
        <p:spPr>
          <a:xfrm>
            <a:off x="1384300" y="939800"/>
            <a:ext cx="10058400" cy="5511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uk-UA" sz="4800" dirty="0"/>
              <a:t>Написання віршів, сценаріїв до </a:t>
            </a:r>
            <a:r>
              <a:rPr lang="uk-UA" sz="4800" dirty="0" err="1"/>
              <a:t>корпоративів</a:t>
            </a:r>
            <a:r>
              <a:rPr lang="uk-UA" sz="4800" dirty="0"/>
              <a:t>, весільних церемоній, вітання на день народження, ювілейних дат.</a:t>
            </a:r>
          </a:p>
          <a:p>
            <a:pPr algn="just">
              <a:lnSpc>
                <a:spcPct val="120000"/>
              </a:lnSpc>
            </a:pPr>
            <a:r>
              <a:rPr lang="uk-UA" sz="4800" dirty="0"/>
              <a:t>Люблю робити людям приємні хвилини та приносити радість.</a:t>
            </a:r>
          </a:p>
        </p:txBody>
      </p:sp>
    </p:spTree>
    <p:extLst>
      <p:ext uri="{BB962C8B-B14F-4D97-AF65-F5344CB8AC3E}">
        <p14:creationId xmlns:p14="http://schemas.microsoft.com/office/powerpoint/2010/main" val="419613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173829"/>
            <a:ext cx="10515600" cy="8207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Проблема над </a:t>
            </a:r>
            <a:r>
              <a:rPr lang="ru-RU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якою</a:t>
            </a:r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працюю</a:t>
            </a:r>
            <a:endParaRPr lang="ru-RU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7851" y="1295401"/>
            <a:ext cx="11036300" cy="4927600"/>
          </a:xfrm>
          <a:ln>
            <a:noFill/>
          </a:ln>
        </p:spPr>
        <p:txBody>
          <a:bodyPr anchor="t">
            <a:normAutofit lnSpcReduction="10000"/>
          </a:bodyPr>
          <a:lstStyle/>
          <a:p>
            <a:pPr marL="342891" indent="-342891" algn="just">
              <a:buFont typeface="Wingdings" panose="05000000000000000000" pitchFamily="2" charset="2"/>
              <a:buChar char="§"/>
            </a:pPr>
            <a:r>
              <a:rPr lang="uk-UA" sz="3200" dirty="0"/>
              <a:t>Розвивати здібності і обдарування дітей, щодня, щохвилини допомагати їм довершити себе у їх розпочатих, недовершених справах розкривати задатки та розвивати творчі здібності.</a:t>
            </a:r>
          </a:p>
          <a:p>
            <a:pPr marL="342891" indent="-342891" algn="just">
              <a:buFont typeface="Wingdings" panose="05000000000000000000" pitchFamily="2" charset="2"/>
              <a:buChar char="§"/>
            </a:pPr>
            <a:r>
              <a:rPr lang="uk-UA" sz="3200" dirty="0"/>
              <a:t>Допомогти дітям знайти себе у цьому світі, віднайти родину та близьких родичів, готуватися до проживання у сім’ї</a:t>
            </a:r>
            <a:r>
              <a:rPr lang="uk-UA" sz="4000" dirty="0"/>
              <a:t>.</a:t>
            </a:r>
            <a:endParaRPr lang="uk-UA" sz="3200" dirty="0"/>
          </a:p>
          <a:p>
            <a:pPr marL="342891" indent="-342891" algn="just">
              <a:buFont typeface="Wingdings" panose="05000000000000000000" pitchFamily="2" charset="2"/>
              <a:buChar char="§"/>
            </a:pPr>
            <a:r>
              <a:rPr lang="uk-UA" sz="3200" dirty="0"/>
              <a:t>Розвивати зв’язне мовлення дітей, збагачувати активний словник, індивідуально визначаючи кожну маленьку особистість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CB48F5-D6B9-4A73-B7C9-0F05E58E1A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472</Words>
  <Application>Microsoft Office PowerPoint</Application>
  <PresentationFormat>Широкоэкранный</PresentationFormat>
  <Paragraphs>43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Cambria</vt:lpstr>
      <vt:lpstr>Century Gothic</vt:lpstr>
      <vt:lpstr>Wingdings</vt:lpstr>
      <vt:lpstr>Wingdings 3</vt:lpstr>
      <vt:lpstr>Віхоть</vt:lpstr>
      <vt:lpstr>Атестація 2021</vt:lpstr>
      <vt:lpstr>Загальні дані</vt:lpstr>
      <vt:lpstr>Моє педагогічне кредо</vt:lpstr>
      <vt:lpstr>Презентация PowerPoint</vt:lpstr>
      <vt:lpstr>Презентация PowerPoint</vt:lpstr>
      <vt:lpstr>Презентация PowerPoint</vt:lpstr>
      <vt:lpstr>Підвищення фахової кваліфікації</vt:lpstr>
      <vt:lpstr>Моє хобі</vt:lpstr>
      <vt:lpstr>Проблема над якою працюю</vt:lpstr>
      <vt:lpstr>Звіт про роботу за атестаційний період 2016-2021 рр</vt:lpstr>
      <vt:lpstr>Звіт про роботу за атестаційний період 2016-2021 рр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2016-02-24T12:48:23Z</dcterms:created>
  <dcterms:modified xsi:type="dcterms:W3CDTF">2021-03-23T11:19:32Z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TC030310029991</vt:lpwstr>
  </property>
</Properties>
</file>