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504E5B-2333-455D-BB45-2EB502DF2B35}">
          <p14:sldIdLst>
            <p14:sldId id="268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t>11.05.2016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t>11.05.2016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11.05.2016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9300" y="101600"/>
            <a:ext cx="4864100" cy="12319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Портфоліо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8150" y="5968791"/>
            <a:ext cx="6108700" cy="440405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40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Добош </a:t>
            </a:r>
            <a:r>
              <a:rPr lang="ru-RU" sz="40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Оксани</a:t>
            </a:r>
            <a:r>
              <a:rPr lang="ru-RU" sz="40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40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Іванівни</a:t>
            </a:r>
            <a:endParaRPr lang="ru-RU" sz="4000" b="1" i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69" y="1701170"/>
            <a:ext cx="2839562" cy="38999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idx="1"/>
          </p:nvPr>
        </p:nvSpPr>
        <p:spPr>
          <a:xfrm>
            <a:off x="863599" y="228600"/>
            <a:ext cx="10629901" cy="1028700"/>
          </a:xfrm>
          <a:prstGeom prst="rect">
            <a:avLst/>
          </a:prstGeom>
        </p:spPr>
        <p:txBody>
          <a:bodyPr vert="horz" lIns="91440" tIns="45720" rIns="91440" bIns="45720" rtlCol="0" anchor="t">
            <a:prstTxWarp prst="textChevron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120000"/>
              </a:lnSpc>
            </a:pPr>
            <a:r>
              <a:rPr lang="uk-UA" sz="4800" dirty="0"/>
              <a:t>Додаток до звіту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" y="1841499"/>
            <a:ext cx="5080001" cy="3810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99" y="1841499"/>
            <a:ext cx="5080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" y="1079500"/>
            <a:ext cx="5452533" cy="408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66" y="1079500"/>
            <a:ext cx="5452533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181100"/>
            <a:ext cx="5706533" cy="4279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1181100"/>
            <a:ext cx="57404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755372" y="950840"/>
            <a:ext cx="4755563" cy="48900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92" y="950841"/>
            <a:ext cx="5866295" cy="4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43339" y="437321"/>
            <a:ext cx="5367130" cy="603802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02" y="437321"/>
            <a:ext cx="5513731" cy="603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52401"/>
            <a:ext cx="11860696" cy="65797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2852" y="2888254"/>
            <a:ext cx="1093304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Дякую</a:t>
            </a:r>
            <a:r>
              <a:rPr lang="ru-RU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за </a:t>
            </a:r>
            <a:r>
              <a:rPr lang="ru-RU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увагу</a:t>
            </a:r>
            <a:r>
              <a:rPr lang="ru-RU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298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900" y="279400"/>
            <a:ext cx="5410200" cy="782638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dirty="0" err="1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Загальні</a:t>
            </a:r>
            <a:r>
              <a:rPr lang="ru-RU" sz="5400" b="0" i="0" dirty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 </a:t>
            </a:r>
            <a:r>
              <a:rPr lang="ru-RU" sz="5400" b="0" i="0" dirty="0" err="1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дані</a:t>
            </a:r>
            <a:endParaRPr lang="ru-RU" sz="54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08100"/>
            <a:ext cx="10058400" cy="4864101"/>
          </a:xfrm>
        </p:spPr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sz="2400" b="0" i="0" dirty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Освіта середня педагогічна, закінчила Мукачівське педагогічне училище в 1983 році по спеціальності «Дошкільне виховання»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dirty="0">
                <a:solidFill>
                  <a:srgbClr val="595959"/>
                </a:solidFill>
                <a:latin typeface="Cambria"/>
              </a:rPr>
              <a:t>Кваліфікацію присвоєно: вихователь дитячого садка</a:t>
            </a:r>
            <a:endParaRPr lang="uk-UA" sz="2400" b="0" i="0" dirty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dirty="0">
                <a:solidFill>
                  <a:srgbClr val="595959"/>
                </a:solidFill>
                <a:latin typeface="Cambria"/>
              </a:rPr>
              <a:t>Посада: вихователь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sz="2400" b="0" i="0" dirty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Кваліфікаційна категорія: спеціаліст 9-го розряду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dirty="0">
                <a:solidFill>
                  <a:srgbClr val="595959"/>
                </a:solidFill>
                <a:latin typeface="Cambria"/>
              </a:rPr>
              <a:t>Педагогічний стаж: 32 роки</a:t>
            </a:r>
          </a:p>
          <a:p>
            <a:pPr>
              <a:buClr>
                <a:srgbClr val="D680A5"/>
              </a:buClr>
              <a:buFont typeface="Arial"/>
              <a:buChar char="•"/>
            </a:pPr>
            <a:r>
              <a:rPr lang="uk-UA" dirty="0">
                <a:solidFill>
                  <a:srgbClr val="595959"/>
                </a:solidFill>
              </a:rPr>
              <a:t>Проходження курсової перепідготовки: м. Ужгород ЗІППО, червень 2015 р.</a:t>
            </a:r>
          </a:p>
          <a:p>
            <a:pPr>
              <a:buClr>
                <a:srgbClr val="D680A5"/>
              </a:buClr>
              <a:buFont typeface="Arial"/>
              <a:buChar char="•"/>
            </a:pPr>
            <a:r>
              <a:rPr lang="uk-UA" sz="2400" b="0" i="0" dirty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Атестація: 2015-2016 </a:t>
            </a:r>
            <a:r>
              <a:rPr lang="uk-UA" sz="2400" b="0" i="0" dirty="0" err="1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р.р</a:t>
            </a:r>
            <a:r>
              <a:rPr lang="uk-UA" sz="2400" b="0" i="0" dirty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40" y="3208950"/>
            <a:ext cx="3902734" cy="2927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0"/>
            <a:ext cx="9017000" cy="118872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i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/>
                <a:ea typeface="+mj-ea"/>
                <a:cs typeface="+mj-cs"/>
              </a:rPr>
              <a:t>Моє</a:t>
            </a:r>
            <a:r>
              <a:rPr lang="ru-RU" sz="6000" i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/>
                <a:ea typeface="+mj-ea"/>
                <a:cs typeface="+mj-cs"/>
              </a:rPr>
              <a:t> </a:t>
            </a:r>
            <a:r>
              <a:rPr lang="ru-RU" sz="6000" i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/>
                <a:ea typeface="+mj-ea"/>
                <a:cs typeface="+mj-cs"/>
              </a:rPr>
              <a:t>педагогічне</a:t>
            </a:r>
            <a:r>
              <a:rPr lang="ru-RU" sz="6000" i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/>
                <a:ea typeface="+mj-ea"/>
                <a:cs typeface="+mj-cs"/>
              </a:rPr>
              <a:t> кредо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897" y="760035"/>
            <a:ext cx="6870700" cy="4945379"/>
          </a:xfrm>
        </p:spPr>
        <p:txBody>
          <a:bodyPr anchor="ctr">
            <a:normAutofit/>
          </a:bodyPr>
          <a:lstStyle/>
          <a:p>
            <a:pPr algn="ctr"/>
            <a:r>
              <a:rPr lang="uk-U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«Дітей поганих не буває, якщо талановита ти, їх безталанних </a:t>
            </a:r>
            <a:r>
              <a:rPr lang="uk-UA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небуває</a:t>
            </a:r>
            <a:r>
              <a:rPr lang="uk-U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якщо працюєш творчо ти !»</a:t>
            </a:r>
          </a:p>
        </p:txBody>
      </p:sp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638300"/>
            <a:ext cx="4800600" cy="4271963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None/>
            </a:pPr>
            <a:r>
              <a:rPr lang="ru-RU" sz="3600" b="0" i="0" dirty="0">
                <a:solidFill>
                  <a:srgbClr val="595959"/>
                </a:solidFill>
                <a:latin typeface="Cambria"/>
              </a:rPr>
              <a:t>«</a:t>
            </a:r>
            <a:r>
              <a:rPr lang="ru-RU" sz="3600" b="0" i="0" dirty="0" err="1">
                <a:solidFill>
                  <a:srgbClr val="595959"/>
                </a:solidFill>
                <a:latin typeface="Cambria"/>
              </a:rPr>
              <a:t>Віддати</a:t>
            </a:r>
            <a:r>
              <a:rPr lang="ru-RU" sz="3600" b="0" i="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b="0" i="0" dirty="0" err="1">
                <a:solidFill>
                  <a:srgbClr val="595959"/>
                </a:solidFill>
                <a:latin typeface="Cambria"/>
              </a:rPr>
              <a:t>дітям</a:t>
            </a:r>
            <a:r>
              <a:rPr lang="ru-RU" sz="3600" b="0" i="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b="0" i="0" dirty="0" err="1">
                <a:solidFill>
                  <a:srgbClr val="595959"/>
                </a:solidFill>
                <a:latin typeface="Cambria"/>
              </a:rPr>
              <a:t>постійної</a:t>
            </a:r>
            <a:r>
              <a:rPr lang="ru-RU" sz="3600" b="0" i="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b="0" i="0" dirty="0" err="1">
                <a:solidFill>
                  <a:srgbClr val="595959"/>
                </a:solidFill>
                <a:latin typeface="Cambria"/>
              </a:rPr>
              <a:t>необхідної</a:t>
            </a:r>
            <a:r>
              <a:rPr lang="ru-RU" sz="3600" b="0" i="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b="0" i="0" dirty="0" err="1">
                <a:solidFill>
                  <a:srgbClr val="595959"/>
                </a:solidFill>
                <a:latin typeface="Cambria"/>
              </a:rPr>
              <a:t>педагогічної</a:t>
            </a:r>
            <a:r>
              <a:rPr lang="ru-RU" sz="3600" b="0" i="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b="0" i="0" dirty="0" err="1">
                <a:solidFill>
                  <a:srgbClr val="595959"/>
                </a:solidFill>
                <a:latin typeface="Cambria"/>
              </a:rPr>
              <a:t>підтримки</a:t>
            </a:r>
            <a:r>
              <a:rPr lang="ru-RU" sz="3600" b="0" i="0" dirty="0">
                <a:solidFill>
                  <a:srgbClr val="595959"/>
                </a:solidFill>
                <a:latin typeface="Cambria"/>
              </a:rPr>
              <a:t>, </a:t>
            </a:r>
            <a:r>
              <a:rPr lang="ru-RU" sz="3600" b="0" i="0" dirty="0" err="1">
                <a:solidFill>
                  <a:srgbClr val="595959"/>
                </a:solidFill>
                <a:latin typeface="Cambria"/>
              </a:rPr>
              <a:t>робити</a:t>
            </a:r>
            <a:r>
              <a:rPr lang="ru-RU" sz="3600" b="0" i="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b="0" i="0" dirty="0" err="1">
                <a:solidFill>
                  <a:srgbClr val="595959"/>
                </a:solidFill>
                <a:latin typeface="Cambria"/>
              </a:rPr>
              <a:t>їх</a:t>
            </a:r>
            <a:r>
              <a:rPr lang="ru-RU" sz="3600" b="0" i="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b="0" i="0" dirty="0" err="1">
                <a:solidFill>
                  <a:srgbClr val="595959"/>
                </a:solidFill>
                <a:latin typeface="Cambria"/>
              </a:rPr>
              <a:t>успішними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,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переможними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, як у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навчанні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, так і в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житті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,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соціальному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становленні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,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розвитку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.»</a:t>
            </a:r>
            <a:endParaRPr lang="ru-RU" sz="3600" b="0" i="0" dirty="0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7200" y="114300"/>
            <a:ext cx="7975600" cy="16383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Девіз</a:t>
            </a:r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робочого</a:t>
            </a:r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дня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834">
            <a:off x="6426200" y="2418556"/>
            <a:ext cx="4800600" cy="3600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115" y="0"/>
            <a:ext cx="6794500" cy="118872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4800" b="0" i="0" dirty="0">
                <a:solidFill>
                  <a:srgbClr val="FF0000"/>
                </a:solidFill>
                <a:latin typeface="Cambria"/>
                <a:ea typeface="+mj-ea"/>
                <a:cs typeface="+mj-cs"/>
              </a:rPr>
              <a:t>Заповіді для мене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350" y="1545134"/>
            <a:ext cx="4800600" cy="4691062"/>
          </a:xfrm>
        </p:spPr>
        <p:txBody>
          <a:bodyPr>
            <a:normAutofit/>
          </a:bodyPr>
          <a:lstStyle/>
          <a:p>
            <a:pPr marL="457200" indent="-4572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AutoNum type="arabicPeriod"/>
            </a:pPr>
            <a:r>
              <a:rPr lang="uk-UA" sz="2400" b="0" i="0" dirty="0">
                <a:solidFill>
                  <a:srgbClr val="595959"/>
                </a:solidFill>
                <a:latin typeface="Cambria"/>
              </a:rPr>
              <a:t>Ніколи не карати дитину в гніві.</a:t>
            </a:r>
          </a:p>
          <a:p>
            <a:pPr marL="457200" indent="-4572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AutoNum type="arabicPeriod"/>
            </a:pPr>
            <a:r>
              <a:rPr lang="uk-UA" dirty="0">
                <a:solidFill>
                  <a:srgbClr val="595959"/>
                </a:solidFill>
                <a:latin typeface="Cambria"/>
              </a:rPr>
              <a:t>Ніколи не забирати від дітей нічого, чого не зможу повернути.</a:t>
            </a:r>
          </a:p>
          <a:p>
            <a:pPr marL="457200" indent="-4572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AutoNum type="arabicPeriod"/>
            </a:pPr>
            <a:r>
              <a:rPr lang="uk-UA" sz="2400" b="0" i="0" dirty="0">
                <a:solidFill>
                  <a:srgbClr val="595959"/>
                </a:solidFill>
                <a:latin typeface="Cambria"/>
              </a:rPr>
              <a:t>Ніколи не порушувати свою обіцянку</a:t>
            </a:r>
          </a:p>
          <a:p>
            <a:pPr marL="457200" indent="-4572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AutoNum type="arabicPeriod"/>
            </a:pPr>
            <a:r>
              <a:rPr lang="uk-UA" dirty="0">
                <a:solidFill>
                  <a:srgbClr val="595959"/>
                </a:solidFill>
                <a:latin typeface="Cambria"/>
              </a:rPr>
              <a:t>Не допускати помилок.</a:t>
            </a:r>
          </a:p>
          <a:p>
            <a:pPr marL="457200" indent="-4572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AutoNum type="arabicPeriod"/>
            </a:pPr>
            <a:r>
              <a:rPr lang="uk-UA" sz="2400" b="0" i="0" dirty="0">
                <a:solidFill>
                  <a:srgbClr val="595959"/>
                </a:solidFill>
                <a:latin typeface="Cambria"/>
              </a:rPr>
              <a:t>У всьому бути прикладом для наслідування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0" y="1961356"/>
            <a:ext cx="542925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848" y="305816"/>
            <a:ext cx="8686800" cy="989584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dirty="0" err="1"/>
              <a:t>Мій</a:t>
            </a:r>
            <a:r>
              <a:rPr lang="ru-RU" dirty="0"/>
              <a:t> диплом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2122"/>
            <a:ext cx="11391900" cy="3833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177800"/>
            <a:ext cx="10058400" cy="8207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dirty="0"/>
              <a:t>Проблема над </a:t>
            </a:r>
            <a:r>
              <a:rPr lang="ru-RU" sz="5400" dirty="0" err="1"/>
              <a:t>якою</a:t>
            </a:r>
            <a:r>
              <a:rPr lang="ru-RU" sz="5400" dirty="0"/>
              <a:t> </a:t>
            </a:r>
            <a:r>
              <a:rPr lang="ru-RU" sz="5400" dirty="0" err="1"/>
              <a:t>працюю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155700"/>
            <a:ext cx="11417300" cy="5118101"/>
          </a:xfrm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anchor="t"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4000" dirty="0"/>
              <a:t>Розвивати здібності і обдарування дітей, щодня, щохвилини допомагати їм довершити себе у їх розпочатих, недовершених справах розкривати задатки та розвивати творчі здібності.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4000" dirty="0"/>
              <a:t>Допомогти дітям знайти себе у цьому світі, віднайти родину та близьких родичів, готуватися до проживання у сім’ї.</a:t>
            </a:r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8378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>
                <a:solidFill>
                  <a:srgbClr val="00B0F0"/>
                </a:solidFill>
              </a:rPr>
              <a:t>Звіт про роботу за атестаційний період 2011-2016 </a:t>
            </a:r>
            <a:r>
              <a:rPr lang="uk-UA" sz="4800" dirty="0" err="1">
                <a:solidFill>
                  <a:srgbClr val="00B0F0"/>
                </a:solidFill>
              </a:rPr>
              <a:t>рр</a:t>
            </a:r>
            <a:endParaRPr lang="uk-UA" sz="4800" dirty="0">
              <a:solidFill>
                <a:srgbClr val="00B0F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5000" y="1384300"/>
            <a:ext cx="10058400" cy="518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Працюю на посаді вихователя дитбудинку з серпня 1980 року. З 2011-2013 </a:t>
            </a:r>
            <a:r>
              <a:rPr lang="uk-UA" sz="4800" dirty="0" err="1"/>
              <a:t>рр</a:t>
            </a:r>
            <a:r>
              <a:rPr lang="uk-UA" sz="4800" dirty="0"/>
              <a:t> працювала вихователем ГПД на родині «Барвінок» яка налічувала 18 вихованців.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 Надавала допомогу з підготовки дітей до школи.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Мета моєї пед. Діяльності на шкільній родині – надавати дітям потребуючу допомогу у навчанні і вихованні: написання творів, виконання ДЗ, проведення вікторин КВК, конкурсів, брейн рингів.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Приймала участь у позашкільних виховних масових заходах закладу, та селища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Проводила екскурсії: Долина нарцисів, Закарпатських національний старовинний музей, замок Паланок м. Мукачева, замок Сент </a:t>
            </a:r>
            <a:r>
              <a:rPr lang="uk-UA" sz="4800" dirty="0" err="1"/>
              <a:t>Міклош</a:t>
            </a:r>
            <a:r>
              <a:rPr lang="uk-UA" sz="4800" dirty="0"/>
              <a:t>.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Традиційний щорічний візит до </a:t>
            </a:r>
            <a:r>
              <a:rPr lang="uk-UA" sz="4800" dirty="0" err="1"/>
              <a:t>Джублика</a:t>
            </a:r>
            <a:r>
              <a:rPr lang="uk-UA" sz="4800" dirty="0"/>
              <a:t> з метою духовного виховання школярів.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Відвідання </a:t>
            </a:r>
            <a:r>
              <a:rPr lang="uk-UA" sz="4800" dirty="0" err="1"/>
              <a:t>щонедільних</a:t>
            </a:r>
            <a:r>
              <a:rPr lang="uk-UA" sz="4800" dirty="0"/>
              <a:t> Богослужінь – святий обов’язок дитини-християнина.</a:t>
            </a:r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799" y="457200"/>
            <a:ext cx="10718801" cy="571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Працюю на посаді вихователя дитбудинку з серпня 1980 року. З 2011-2013 </a:t>
            </a:r>
            <a:r>
              <a:rPr lang="uk-UA" sz="4800" dirty="0" err="1"/>
              <a:t>рр</a:t>
            </a:r>
            <a:r>
              <a:rPr lang="uk-UA" sz="4800" dirty="0"/>
              <a:t> працювала вихователем ГПД на родині «Барвінок» яка налічувала 18 вихованців.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 Надавала допомогу з підготовки дітей до школи.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Мета моєї пед. Діяльності на шкільній родині – надавати дітям потребуючу допомогу у навчанні і вихованні: написання творів, виконання ДЗ, проведення вікторин КВК, конкурсів, брейн рингів.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Приймала участь у позашкільних виховних масових заходах закладу, та селища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Проводила екскурсії: Долина нарцисів, Закарпатських національний старовинний музей, замок Паланок м. Мукачева, замок Сент </a:t>
            </a:r>
            <a:r>
              <a:rPr lang="uk-UA" sz="4800" dirty="0" err="1"/>
              <a:t>Міклош</a:t>
            </a:r>
            <a:r>
              <a:rPr lang="uk-UA" sz="4800" dirty="0"/>
              <a:t>.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Традиційний щорічний візит до </a:t>
            </a:r>
            <a:r>
              <a:rPr lang="uk-UA" sz="4800" dirty="0" err="1"/>
              <a:t>Джублика</a:t>
            </a:r>
            <a:r>
              <a:rPr lang="uk-UA" sz="4800" dirty="0"/>
              <a:t> з метою духовного виховання школярів.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Відвідання </a:t>
            </a:r>
            <a:r>
              <a:rPr lang="uk-UA" sz="4800" dirty="0" err="1"/>
              <a:t>щонедільних</a:t>
            </a:r>
            <a:r>
              <a:rPr lang="uk-UA" sz="4800" dirty="0"/>
              <a:t> Богослужінь – святий обов’язок дитини-християнина.</a:t>
            </a:r>
          </a:p>
        </p:txBody>
      </p:sp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фоне Цветущая вишня (широкоэкранный формат)</Template>
  <TotalTime>0</TotalTime>
  <Words>456</Words>
  <Application>Microsoft Office PowerPoint</Application>
  <PresentationFormat>Широкоэкранный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Cambria</vt:lpstr>
      <vt:lpstr>Wingdings</vt:lpstr>
      <vt:lpstr>Cherry Blossom 16x9</vt:lpstr>
      <vt:lpstr>Портфоліо</vt:lpstr>
      <vt:lpstr>Загальні дані</vt:lpstr>
      <vt:lpstr>Моє педагогічне кредо</vt:lpstr>
      <vt:lpstr>Презентация PowerPoint</vt:lpstr>
      <vt:lpstr>Заповіді для мене</vt:lpstr>
      <vt:lpstr>Мій диплом</vt:lpstr>
      <vt:lpstr>Проблема над якою працюю</vt:lpstr>
      <vt:lpstr>Звіт про роботу за атестаційний період 2011-2016 рр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2016-02-24T12:48:23Z</dcterms:created>
  <dcterms:modified xsi:type="dcterms:W3CDTF">2016-05-11T18:06:44Z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