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2" r:id="rId5"/>
    <p:sldId id="263" r:id="rId6"/>
    <p:sldId id="295" r:id="rId7"/>
    <p:sldId id="266" r:id="rId8"/>
    <p:sldId id="264" r:id="rId9"/>
    <p:sldId id="269" r:id="rId10"/>
    <p:sldId id="270" r:id="rId11"/>
    <p:sldId id="265" r:id="rId12"/>
    <p:sldId id="291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6" r:id="rId21"/>
    <p:sldId id="307" r:id="rId22"/>
    <p:sldId id="305" r:id="rId23"/>
    <p:sldId id="308" r:id="rId24"/>
    <p:sldId id="309" r:id="rId25"/>
    <p:sldId id="310" r:id="rId26"/>
    <p:sldId id="31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986F5E-C77A-43DE-B609-FFA0F96644AC}">
          <p14:sldIdLst>
            <p14:sldId id="256"/>
            <p14:sldId id="259"/>
          </p14:sldIdLst>
        </p14:section>
        <p14:section name="Раздел без заголовка" id="{3A028D92-84DC-4AAA-BE44-F6FCC9A1822F}">
          <p14:sldIdLst>
            <p14:sldId id="260"/>
            <p14:sldId id="262"/>
            <p14:sldId id="263"/>
          </p14:sldIdLst>
        </p14:section>
        <p14:section name="Раздел без заголовка" id="{6EB2B109-2DB0-48A1-A2B2-5F3E1BD05FFD}">
          <p14:sldIdLst>
            <p14:sldId id="295"/>
            <p14:sldId id="266"/>
            <p14:sldId id="264"/>
            <p14:sldId id="269"/>
            <p14:sldId id="270"/>
            <p14:sldId id="265"/>
            <p14:sldId id="291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5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BF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44" autoAdjust="0"/>
    <p:restoredTop sz="87455" autoAdjust="0"/>
  </p:normalViewPr>
  <p:slideViewPr>
    <p:cSldViewPr snapToGrid="0">
      <p:cViewPr varScale="1"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4D36B-646E-4612-94EB-70D82F5BE5C4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9669-2364-4C68-B468-8777E0CCC1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79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40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9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13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9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3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5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6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40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86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EACF-6FD8-40BE-A57C-A7A20304327B}" type="datetimeFigureOut">
              <a:rPr lang="ru-RU" smtClean="0"/>
              <a:pPr/>
              <a:t>19.05.2022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7B46-6099-45D9-BDD7-CB89E2E54C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9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желтый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7CB898E-7CEC-40FE-988A-256D0F3D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37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069" y="1976802"/>
            <a:ext cx="9144000" cy="410223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FFFF00"/>
                </a:solidFill>
              </a:rPr>
              <a:t>ДНЗ Чинадіївський </a:t>
            </a:r>
            <a:r>
              <a:rPr lang="uk-UA" sz="6600" b="1" i="1" dirty="0">
                <a:solidFill>
                  <a:srgbClr val="FFFF00"/>
                </a:solidFill>
              </a:rPr>
              <a:t>дитячий будинок 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Портфоліо вихователя</a:t>
            </a:r>
            <a:endParaRPr lang="ru-RU" sz="6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5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055F77A-A9E3-463D-8536-80992168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36"/>
            <a:ext cx="12192000" cy="6837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00062"/>
            <a:ext cx="10515600" cy="1325563"/>
          </a:xfrm>
        </p:spPr>
        <p:txBody>
          <a:bodyPr>
            <a:normAutofit/>
          </a:bodyPr>
          <a:lstStyle/>
          <a:p>
            <a:r>
              <a:rPr lang="uk-UA" sz="6000" b="1" i="1" u="sng" dirty="0">
                <a:solidFill>
                  <a:srgbClr val="FFC000"/>
                </a:solidFill>
              </a:rPr>
              <a:t>Напрямки виховної роботи</a:t>
            </a:r>
            <a:endParaRPr lang="ru-RU" sz="6000" b="1" i="1" u="sng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природи</a:t>
            </a:r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людей</a:t>
            </a:r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праці</a:t>
            </a:r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суспільства і держави</a:t>
            </a:r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себе</a:t>
            </a:r>
          </a:p>
          <a:p>
            <a:r>
              <a:rPr lang="uk-UA" sz="3600" b="1" i="1" dirty="0">
                <a:solidFill>
                  <a:srgbClr val="0070C0"/>
                </a:solidFill>
              </a:rPr>
              <a:t>Ціннісне ставлення до культури і мистецтва</a:t>
            </a:r>
          </a:p>
          <a:p>
            <a:endParaRPr lang="ru-RU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7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1489">
        <p14:pan dir="u"/>
      </p:transition>
    </mc:Choice>
    <mc:Fallback xmlns="">
      <p:transition spd="slow" advTm="11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179BB4-058A-46FE-9BD3-D5D32EEB8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C000"/>
                </a:solidFill>
              </a:rPr>
              <a:t>Технології, які використовую в педагогічній роботі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2736" cy="4212866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Інтерактивні форми навчання</a:t>
            </a:r>
          </a:p>
          <a:p>
            <a:r>
              <a:rPr lang="uk-UA" sz="4000" dirty="0">
                <a:solidFill>
                  <a:srgbClr val="002060"/>
                </a:solidFill>
              </a:rPr>
              <a:t>Ігрові технології навчання</a:t>
            </a:r>
          </a:p>
          <a:p>
            <a:r>
              <a:rPr lang="uk-UA" sz="4000" dirty="0">
                <a:solidFill>
                  <a:srgbClr val="002060"/>
                </a:solidFill>
              </a:rPr>
              <a:t>Групові технології навчання</a:t>
            </a:r>
          </a:p>
          <a:p>
            <a:r>
              <a:rPr lang="uk-UA" sz="4000" dirty="0">
                <a:solidFill>
                  <a:srgbClr val="002060"/>
                </a:solidFill>
              </a:rPr>
              <a:t>Індивідуальні технології навчання</a:t>
            </a:r>
          </a:p>
          <a:p>
            <a:r>
              <a:rPr lang="uk-UA" sz="4000" dirty="0">
                <a:solidFill>
                  <a:srgbClr val="002060"/>
                </a:solidFill>
              </a:rPr>
              <a:t>Проєктні технології навчання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531">
        <p14:flip dir="r"/>
      </p:transition>
    </mc:Choice>
    <mc:Fallback xmlns="">
      <p:transition spd="slow" advTm="10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посуда, пят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A22AC00-D0B4-4075-8F4D-720759E4D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167" y="689979"/>
            <a:ext cx="10515600" cy="1325563"/>
          </a:xfrm>
        </p:spPr>
        <p:txBody>
          <a:bodyPr>
            <a:normAutofit/>
          </a:bodyPr>
          <a:lstStyle/>
          <a:p>
            <a:r>
              <a:rPr lang="uk-UA" sz="6000" b="1" i="1" u="sng" dirty="0">
                <a:solidFill>
                  <a:srgbClr val="002060"/>
                </a:solidFill>
              </a:rPr>
              <a:t>Проблемне питання </a:t>
            </a:r>
            <a:endParaRPr lang="ru-RU" sz="6000" b="1" i="1" u="sng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00B7715-7163-4A2E-96FB-752F23B6F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981" y="27055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i="1" dirty="0">
                <a:solidFill>
                  <a:srgbClr val="002060"/>
                </a:solidFill>
              </a:rPr>
              <a:t>Допомогти розширити знання дітей про професії, дати змогу зрозуміти, наскільки добре вони орієнтуються у світі сучасних професій, створити умови для прояву творчого і інтелектуального потенціалу дітей, вміти працювати в команді.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5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7547">
        <p14:honeycomb/>
      </p:transition>
    </mc:Choice>
    <mc:Fallback xmlns="">
      <p:transition spd="slow" advTm="17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человек, внутренний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1572F5C7-F1B2-4E56-8531-8AA5B29B5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Рисунок 14" descr="Изображение выглядит как человек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E7E19E08-3121-489A-A0FC-3CF2203E0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7" name="Рисунок 16" descr="Изображение выглядит как текст, человек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91C8DA2-8755-4F5C-8C21-92E85DA13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11552D-BB75-4755-9BF5-FFC253A97386}"/>
              </a:ext>
            </a:extLst>
          </p:cNvPr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u="sng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Заняття</a:t>
            </a:r>
            <a:endParaRPr lang="en-US" sz="4400" i="1" u="sng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33F633-DD43-4F99-867C-B51EDFAD73DB}"/>
              </a:ext>
            </a:extLst>
          </p:cNvPr>
          <p:cNvSpPr txBox="1"/>
          <p:nvPr/>
        </p:nvSpPr>
        <p:spPr>
          <a:xfrm>
            <a:off x="448056" y="3093266"/>
            <a:ext cx="2807208" cy="341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</a:rPr>
              <a:t>«</a:t>
            </a:r>
            <a:r>
              <a:rPr lang="en-US" sz="4000" i="1" dirty="0" err="1">
                <a:solidFill>
                  <a:srgbClr val="002060"/>
                </a:solidFill>
              </a:rPr>
              <a:t>Королева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Здоровя</a:t>
            </a:r>
            <a:r>
              <a:rPr lang="en-US" sz="4000" i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9" name="Рисунок 8" descr="Изображение выглядит как человек, ребено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5EA3AC3-74E1-4EB8-A0B8-B2A698E72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644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B78EDDD3-C548-48EF-B3CA-B290B1719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человек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540C5-C7B8-421C-9A8C-80FD0F9C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человек, окно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15C4043-9E28-49A2-82E1-6C07FE15E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8C3F78-7DD2-4252-980F-9DA724F438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ебенок, человек, мальчи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95C1CDCE-75BA-4DEF-BC23-1FEAB2CBB5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стол, человек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EFB70BC-224F-4E71-A392-5ED90F474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A24EF3-560A-4D45-992C-66968C95BB83}"/>
              </a:ext>
            </a:extLst>
          </p:cNvPr>
          <p:cNvSpPr txBox="1"/>
          <p:nvPr/>
        </p:nvSpPr>
        <p:spPr>
          <a:xfrm>
            <a:off x="4095280" y="4298552"/>
            <a:ext cx="4937937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Мовна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вікторина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«</a:t>
            </a: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Подорож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океаном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рідної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мови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8" name="Freeform: Shape 18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20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, стол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C444FE8A-64D9-4408-882B-F911C9C9A5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стол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1BE21A7-ED30-44A0-96C3-4E96A9206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0" name="Oval 22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текст, человек, внутренний, е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4B21C10-5E1F-4A75-A75A-2C979C23EB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1" name="Freeform: Shape 24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текст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203783D-B006-47FA-B574-56ABB13B6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42" name="Freeform: Shape 26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екст, стол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832D072-1C98-45B7-B04F-CA42F3D8EF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085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F3CA53-4A47-45CC-916A-2B906EB543C5}"/>
              </a:ext>
            </a:extLst>
          </p:cNvPr>
          <p:cNvSpPr txBox="1"/>
          <p:nvPr/>
        </p:nvSpPr>
        <p:spPr>
          <a:xfrm>
            <a:off x="6546996" y="1484182"/>
            <a:ext cx="57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u="sng" dirty="0">
                <a:solidFill>
                  <a:srgbClr val="002060"/>
                </a:solidFill>
              </a:rPr>
              <a:t>Квест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F45D8B-AC51-41BE-AEA1-00C0ED86BD0D}"/>
              </a:ext>
            </a:extLst>
          </p:cNvPr>
          <p:cNvSpPr txBox="1"/>
          <p:nvPr/>
        </p:nvSpPr>
        <p:spPr>
          <a:xfrm>
            <a:off x="7073660" y="2644170"/>
            <a:ext cx="579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rgbClr val="002060"/>
                </a:solidFill>
              </a:rPr>
              <a:t>«Знавці правил дорожнього руху.»</a:t>
            </a:r>
          </a:p>
        </p:txBody>
      </p:sp>
      <p:pic>
        <p:nvPicPr>
          <p:cNvPr id="5" name="Рисунок 4" descr="Изображение выглядит как текст, другой, человек, тот ж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D71BF22-EF0D-4366-9BE2-D0A7862B7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918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xmlns="" id="{72A4EC06-1934-41CA-947A-1A2AD6634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9FA92AF-7826-404F-8131-3C614D68D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пол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A6625CD-9ED8-4648-95B4-07DD8F97F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163" y="-1"/>
            <a:ext cx="4607118" cy="218305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нутренний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6556955-2EAD-4C4B-892A-94226852DC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165" y="2274491"/>
            <a:ext cx="4601105" cy="224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ловек, ноутбу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50D0BC2-E6C1-4B20-B8A0-965431FCC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17" y="4607392"/>
            <a:ext cx="3707011" cy="225060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группа, симфонический оркестр, тол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981745F-BB7F-42A2-B3F5-5C27AA2715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3794735" y="4607393"/>
            <a:ext cx="3694988" cy="2250608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8FA33FE-6132-4958-85BF-DC8EE9DEE3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176587-D699-48AC-9370-FC4DAED13782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Відкрите заняття на тему. Гра-подорож «Містечко майстрів»</a:t>
            </a:r>
          </a:p>
        </p:txBody>
      </p:sp>
      <p:pic>
        <p:nvPicPr>
          <p:cNvPr id="35" name="Рисунок 34" descr="Изображение выглядит как человек, внутренний, тол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1611F87-7D55-4A24-BCFF-FD078584D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л, внутренний, живо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18A91CB-A20B-49DD-9EAE-0F886327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екст, внутренний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1A7364-976A-4C7C-BECF-907A0348C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3BF3164-29DA-4639-B40A-2BA9C7ABEB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нутренний, пол, стена, жив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E99EC70-8A1B-49F5-9D43-38B90C0AFE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9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25B97239-2685-48C8-8104-1D4E4E383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" name="Рисунок 3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5AE9175-4545-4F20-B8A8-12D44963E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D8BE82E-6950-4531-B3DF-3D83D4B21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40FE772-9A82-4B74-BC82-7630AEB386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нутренний, пол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52D7DEB-39F8-4FBC-8BD6-907911359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961FC9-7C14-4D76-B0CC-79C66D8D3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7"/>
            <a:ext cx="12192000" cy="673970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2401" y="802076"/>
            <a:ext cx="5761369" cy="5253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5400" dirty="0"/>
              <a:t>                                </a:t>
            </a:r>
            <a:r>
              <a:rPr lang="uk-UA" sz="6600" b="1" i="1" dirty="0" err="1">
                <a:solidFill>
                  <a:schemeClr val="accent1">
                    <a:lumMod val="50000"/>
                  </a:schemeClr>
                </a:solidFill>
              </a:rPr>
              <a:t>Магада</a:t>
            </a:r>
            <a:endParaRPr lang="uk-UA" sz="6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6600" b="1" i="1" dirty="0">
                <a:solidFill>
                  <a:schemeClr val="accent1">
                    <a:lumMod val="50000"/>
                  </a:schemeClr>
                </a:solidFill>
              </a:rPr>
              <a:t>Людмила</a:t>
            </a:r>
          </a:p>
          <a:p>
            <a:pPr marL="0" indent="0" algn="ctr">
              <a:buNone/>
            </a:pPr>
            <a:r>
              <a:rPr lang="uk-UA" sz="6600" b="1" i="1" dirty="0">
                <a:solidFill>
                  <a:schemeClr val="accent1">
                    <a:lumMod val="50000"/>
                  </a:schemeClr>
                </a:solidFill>
              </a:rPr>
              <a:t>Василівна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66" name="AutoShape 2" descr="Результат пошуку зображень за запитом фон для портфоліо рома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AutoShape 4" descr="Результат пошуку зображень за запитом фон для портфоліо рома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0" name="AutoShape 6" descr="Результат пошуку зображень за запитом фон для портфоліо рома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CC0B363-9820-4179-8613-CA8AC42E9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83050" y="536028"/>
            <a:ext cx="3641600" cy="578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9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50"/>
    </mc:Choice>
    <mc:Fallback xmlns="">
      <p:transition advTm="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95D5B7-B7BC-41EF-A55C-27F60B078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B0190B-1128-42D8-93BE-AF33BDE13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6FD3E35-143B-4F00-AB72-222829E4A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FC533E7-96A8-49B8-999D-9E4E22AE2A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внутренний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6203F2F-5F1C-40E9-829A-77B7FBF05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стена, внутренний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BE0DA22-C0C0-44F3-81DE-ED64D0CA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EA313C8-11B1-4FFE-BAEC-4C8C7D057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0394A6-05C8-4763-BF57-4CBD05475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xmlns="" id="{19B2EB12-332C-4DCC-9746-30DD4690F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5">
            <a:extLst>
              <a:ext uri="{FF2B5EF4-FFF2-40B4-BE49-F238E27FC236}">
                <a16:creationId xmlns:a16="http://schemas.microsoft.com/office/drawing/2014/main" xmlns="" id="{AFD40B55-BABB-4B33-ADD3-0C2340430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324E181-0B87-4B75-A5EC-6A4B1BD1B6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xmlns="" id="{577211FB-84C1-4B06-AF95-F83D0394DC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A8579D0-94AC-4E45-8B7B-D7BED42F87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826" y="753230"/>
            <a:ext cx="3218688" cy="2414016"/>
          </a:xfrm>
          <a:prstGeom prst="rect">
            <a:avLst/>
          </a:prstGeom>
        </p:spPr>
      </p:pic>
      <p:grpSp>
        <p:nvGrpSpPr>
          <p:cNvPr id="33" name="Group 19">
            <a:extLst>
              <a:ext uri="{FF2B5EF4-FFF2-40B4-BE49-F238E27FC236}">
                <a16:creationId xmlns:a16="http://schemas.microsoft.com/office/drawing/2014/main" xmlns="" id="{E616EDA1-F722-4C6A-AD2F-E487C7EBE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B994A57-EDEF-4F7C-9FF3-8A46664686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1">
              <a:extLst>
                <a:ext uri="{FF2B5EF4-FFF2-40B4-BE49-F238E27FC236}">
                  <a16:creationId xmlns:a16="http://schemas.microsoft.com/office/drawing/2014/main" xmlns="" id="{C0D45935-877E-4620-9F00-69FFC601B3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 descr="Изображение выглядит как внутренний, пол, занавес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0AE5C0A-A887-484E-9C08-040F42FA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66" y="4043430"/>
            <a:ext cx="2322576" cy="17419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18BCC2B-0684-4382-A2D3-C9ADC7768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67BE271-7CC8-493E-ACC7-330B8DAEC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416E226-9BF3-4654-A708-DDC3A062CF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02C76FC-0249-4595-99AA-4066D9B5F0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62" y="4043430"/>
            <a:ext cx="2322576" cy="174193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5D0BDB0-2E17-4D86-BEE1-1A1817E04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07A4205F-B9AE-4B05-9BDE-05C46ED380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B833BEF-B243-4FC2-967F-3C9C2085A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35393C-FCD9-4BE4-BA59-2DE69C1C8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26" y="763702"/>
            <a:ext cx="400507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CBFE3D8-C683-4963-87BE-EB6CA381B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1650476" y="-1007014"/>
            <a:ext cx="3017405" cy="567489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ве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939B248-0D2D-47DE-AB13-F673313A2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>
            <a:off x="1764201" y="2068381"/>
            <a:ext cx="2789954" cy="5674897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утренний, люди, ноутб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F46A3C2-FCE7-41BD-B4A9-55053C92B8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5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54ECEBE-9353-406C-9313-02A517A31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6806086-A782-4311-A63B-1A68574D8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текст, внутренний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390C7E4-CEE7-4837-A373-41F34354D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E71458B-DF80-43DF-9693-2EC3878AC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E1994AC-22D1-4B48-9EDA-BE373E70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, внутренний, потол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B2EBA81-1E5E-41EF-AA79-8D0143EA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22220111-5018-4EB7-A38B-79BD37F7C0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75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xmlns="" id="{FABB624F-BF77-4AE1-B71D-2D681D473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C23EF931-D2A2-4ADD-B317-169184470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9F5FF7-2B77-41F7-932E-3DE1EFC01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47A8F598-0254-45D7-9C34-51447623A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0FCC566-BA89-46E9-B751-6E7ADBD67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FF9E26-1100-46E3-8BF1-C7719785D3B8}"/>
              </a:ext>
            </a:extLst>
          </p:cNvPr>
          <p:cNvSpPr txBox="1"/>
          <p:nvPr/>
        </p:nvSpPr>
        <p:spPr>
          <a:xfrm>
            <a:off x="3278038" y="1567283"/>
            <a:ext cx="79190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>
                <a:solidFill>
                  <a:srgbClr val="002060"/>
                </a:solidFill>
              </a:rPr>
              <a:t>Дякую</a:t>
            </a:r>
          </a:p>
          <a:p>
            <a:pPr algn="ctr"/>
            <a:r>
              <a:rPr lang="uk-UA" sz="8800" b="1" i="1" dirty="0">
                <a:solidFill>
                  <a:srgbClr val="002060"/>
                </a:solidFill>
              </a:rPr>
              <a:t>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73699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рирода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D794796-F2E7-4213-8BD0-F91971825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865"/>
            <a:ext cx="12192000" cy="68275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130508"/>
            <a:ext cx="11104418" cy="556650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Дата народження: 22. 10. 1982р.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Освіта: молодший спеціаліст, Мукачівський гуманітарно-педагогічний коледж, 2002р., повна вища, </a:t>
            </a:r>
            <a:r>
              <a:rPr lang="uk-UA" b="1" dirty="0" smtClean="0">
                <a:solidFill>
                  <a:srgbClr val="002060"/>
                </a:solidFill>
              </a:rPr>
              <a:t>Кам′янець-Подільський </a:t>
            </a:r>
            <a:r>
              <a:rPr lang="uk-UA" b="1" dirty="0">
                <a:solidFill>
                  <a:srgbClr val="002060"/>
                </a:solidFill>
              </a:rPr>
              <a:t>національний університет, імені Івана Огієнка,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 2021 рік.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Спеціальність: дошкільна освіта, магістр дошкільної освіти, вчитель початкових класів.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Стаж роботи: </a:t>
            </a:r>
            <a:r>
              <a:rPr lang="uk-UA" b="1" dirty="0" smtClean="0">
                <a:solidFill>
                  <a:srgbClr val="002060"/>
                </a:solidFill>
              </a:rPr>
              <a:t>16 років, 4 місяці.</a:t>
            </a:r>
            <a:endParaRPr lang="uk-UA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Місце роботи: Чинадіївський дитячий будинок, смт. Чинадієво, Мукачівський р-н, Закарпатська обл.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</a:rPr>
              <a:t>Посада: вихователька.</a:t>
            </a:r>
          </a:p>
          <a:p>
            <a:pPr>
              <a:buFontTx/>
              <a:buChar char="-"/>
            </a:pPr>
            <a:endParaRPr lang="uk-UA" b="1" dirty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4E1859-715C-4B1E-B64F-6670F92043DC}"/>
              </a:ext>
            </a:extLst>
          </p:cNvPr>
          <p:cNvSpPr/>
          <p:nvPr/>
        </p:nvSpPr>
        <p:spPr>
          <a:xfrm>
            <a:off x="1369625" y="207178"/>
            <a:ext cx="901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Візитна картка вихователя</a:t>
            </a:r>
            <a:endParaRPr lang="uk-UA" sz="5400" b="1" cap="none" spc="0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04"/>
    </mc:Choice>
    <mc:Fallback xmlns="">
      <p:transition advTm="2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Изображение выглядит как растение, цветок, подсолнеч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E7425FD-11B9-4D51-9C6C-26078A318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1E7E28-057A-460E-833B-E62E70EFE37C}"/>
              </a:ext>
            </a:extLst>
          </p:cNvPr>
          <p:cNvSpPr txBox="1"/>
          <p:nvPr/>
        </p:nvSpPr>
        <p:spPr>
          <a:xfrm>
            <a:off x="6646127" y="18064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/>
              <a:t>    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0C72E1-A35A-4978-B515-33AA14571BF0}"/>
              </a:ext>
            </a:extLst>
          </p:cNvPr>
          <p:cNvSpPr txBox="1"/>
          <p:nvPr/>
        </p:nvSpPr>
        <p:spPr>
          <a:xfrm>
            <a:off x="448593" y="1841292"/>
            <a:ext cx="5174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C000"/>
                </a:solidFill>
                <a:latin typeface="Candara" panose="020E0502030303020204" pitchFamily="34" charset="0"/>
              </a:rPr>
              <a:t>Дати дітям радість праці, радість успіху у </a:t>
            </a:r>
            <a:r>
              <a:rPr lang="uk-UA" sz="4000" b="1" i="1" dirty="0" err="1">
                <a:solidFill>
                  <a:srgbClr val="FFC000"/>
                </a:solidFill>
                <a:latin typeface="Candara" panose="020E0502030303020204" pitchFamily="34" charset="0"/>
              </a:rPr>
              <a:t>навчанні,здобути</a:t>
            </a:r>
            <a:r>
              <a:rPr lang="uk-UA" sz="4000" b="1" i="1" dirty="0">
                <a:solidFill>
                  <a:srgbClr val="FFC000"/>
                </a:solidFill>
                <a:latin typeface="Candara" panose="020E0502030303020204" pitchFamily="34" charset="0"/>
              </a:rPr>
              <a:t> в їхніх серцях почуття </a:t>
            </a:r>
            <a:r>
              <a:rPr lang="uk-UA" sz="4000" b="1" i="1" dirty="0" err="1">
                <a:solidFill>
                  <a:srgbClr val="FFC000"/>
                </a:solidFill>
                <a:latin typeface="Candara" panose="020E0502030303020204" pitchFamily="34" charset="0"/>
              </a:rPr>
              <a:t>гордості,власної</a:t>
            </a:r>
            <a:r>
              <a:rPr lang="uk-UA" sz="4000" b="1" i="1" dirty="0">
                <a:solidFill>
                  <a:srgbClr val="FFC000"/>
                </a:solidFill>
                <a:latin typeface="Candara" panose="020E0502030303020204" pitchFamily="34" charset="0"/>
              </a:rPr>
              <a:t> гідності.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E67A90-5B81-4E3C-B3CA-6E563300A3C9}"/>
              </a:ext>
            </a:extLst>
          </p:cNvPr>
          <p:cNvSpPr txBox="1"/>
          <p:nvPr/>
        </p:nvSpPr>
        <p:spPr>
          <a:xfrm>
            <a:off x="1316236" y="784764"/>
            <a:ext cx="3438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u="sng" dirty="0">
                <a:solidFill>
                  <a:srgbClr val="FFC000"/>
                </a:solidFill>
              </a:rPr>
              <a:t>Моє кредо</a:t>
            </a:r>
          </a:p>
        </p:txBody>
      </p:sp>
      <p:pic>
        <p:nvPicPr>
          <p:cNvPr id="24" name="Рисунок 23" descr="Изображение выглядит как текст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91F5351B-8744-4822-906D-110C2B9AA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352" y="437356"/>
            <a:ext cx="2700258" cy="3476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483">
        <p14:shred/>
      </p:transition>
    </mc:Choice>
    <mc:Fallback xmlns="">
      <p:transition spd="slow" advTm="848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75918D8-A158-4416-A943-A7066C5F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9EAC9AE2-EE83-4533-931B-364FD902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048" y="219253"/>
            <a:ext cx="5862145" cy="1325563"/>
          </a:xfrm>
        </p:spPr>
        <p:txBody>
          <a:bodyPr>
            <a:normAutofit/>
          </a:bodyPr>
          <a:lstStyle/>
          <a:p>
            <a:r>
              <a:rPr lang="uk-UA" sz="5400" b="1" i="1" dirty="0">
                <a:solidFill>
                  <a:srgbClr val="002060"/>
                </a:solidFill>
              </a:rPr>
              <a:t>Педагогічне кредо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E766D9-61B0-4842-9E19-BC000AE8C383}"/>
              </a:ext>
            </a:extLst>
          </p:cNvPr>
          <p:cNvSpPr txBox="1"/>
          <p:nvPr/>
        </p:nvSpPr>
        <p:spPr>
          <a:xfrm>
            <a:off x="4748047" y="1764058"/>
            <a:ext cx="6587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Донести до </a:t>
            </a:r>
            <a:r>
              <a:rPr lang="ru-RU" sz="4000" b="1" i="1" dirty="0" err="1">
                <a:solidFill>
                  <a:srgbClr val="002060"/>
                </a:solidFill>
              </a:rPr>
              <a:t>серця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кожної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дитини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знання</a:t>
            </a:r>
            <a:r>
              <a:rPr lang="ru-RU" sz="4000" b="1" i="1" dirty="0">
                <a:solidFill>
                  <a:srgbClr val="002060"/>
                </a:solidFill>
              </a:rPr>
              <a:t>, </a:t>
            </a:r>
            <a:r>
              <a:rPr lang="ru-RU" sz="4000" b="1" i="1" dirty="0" err="1">
                <a:solidFill>
                  <a:srgbClr val="002060"/>
                </a:solidFill>
              </a:rPr>
              <a:t>досвід</a:t>
            </a:r>
            <a:r>
              <a:rPr lang="ru-RU" sz="4000" b="1" i="1" dirty="0">
                <a:solidFill>
                  <a:srgbClr val="002060"/>
                </a:solidFill>
              </a:rPr>
              <a:t> і </a:t>
            </a:r>
            <a:r>
              <a:rPr lang="ru-RU" sz="4000" b="1" i="1" dirty="0" err="1">
                <a:solidFill>
                  <a:srgbClr val="002060"/>
                </a:solidFill>
              </a:rPr>
              <a:t>практичні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вміння</a:t>
            </a:r>
            <a:r>
              <a:rPr lang="ru-RU" sz="4000" b="1" i="1" dirty="0">
                <a:solidFill>
                  <a:srgbClr val="002060"/>
                </a:solidFill>
              </a:rPr>
              <a:t>.</a:t>
            </a:r>
            <a:endParaRPr lang="uk-UA" sz="4000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9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968">
        <p14:reveal/>
      </p:transition>
    </mc:Choice>
    <mc:Fallback xmlns="">
      <p:transition spd="slow" advTm="1296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31C7D6F-FD16-4DCF-A0AA-B7B2ECA38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6"/>
            <a:ext cx="6467707" cy="48507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BDA81FA-4227-4E9A-9BE6-6F3EB688D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53" y="2151937"/>
            <a:ext cx="6214946" cy="46612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274C54-8C84-444E-B18B-A72368338F3F}"/>
              </a:ext>
            </a:extLst>
          </p:cNvPr>
          <p:cNvSpPr txBox="1"/>
          <p:nvPr/>
        </p:nvSpPr>
        <p:spPr>
          <a:xfrm>
            <a:off x="7171344" y="572134"/>
            <a:ext cx="515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u="sng" dirty="0"/>
              <a:t>Мої дипломи</a:t>
            </a:r>
          </a:p>
        </p:txBody>
      </p:sp>
    </p:spTree>
    <p:extLst>
      <p:ext uri="{BB962C8B-B14F-4D97-AF65-F5344CB8AC3E}">
        <p14:creationId xmlns:p14="http://schemas.microsoft.com/office/powerpoint/2010/main" val="143491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279AF85-2B08-4B78-A819-29D77C09F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053" y="1007301"/>
            <a:ext cx="6467707" cy="472992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B5293A-DA39-4824-BFAC-39BF464B6E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83761" y="1182677"/>
            <a:ext cx="6525343" cy="4475673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21">
        <p14:window dir="vert"/>
      </p:transition>
    </mc:Choice>
    <mc:Fallback xmlns="">
      <p:transition spd="slow" advTm="1142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желтый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2F134F0-045D-4E47-B14E-8D372127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831"/>
            <a:ext cx="12167514" cy="692894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74049" y="1555359"/>
            <a:ext cx="3560618" cy="259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826194" y="2033672"/>
            <a:ext cx="2809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 позитивний мікроклімат між дітьми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990" y="1752741"/>
            <a:ext cx="3596952" cy="2627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15" y="2119655"/>
            <a:ext cx="3078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Всебічно розвивати творчі здібності вихованців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882" y="4287856"/>
            <a:ext cx="3596952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26194" y="4573791"/>
            <a:ext cx="2764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 свідому активну особистість та громадянина своєї країни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990" y="4396651"/>
            <a:ext cx="3596952" cy="24613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4666" y="4789235"/>
            <a:ext cx="2974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Розвивати, навчати, виховувати одночасно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" y="4287856"/>
            <a:ext cx="3596952" cy="2590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3256" y="4486860"/>
            <a:ext cx="2541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враховувати індивідуальні здібності вихованців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33" y="1627811"/>
            <a:ext cx="3596952" cy="26276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8082" y="1869034"/>
            <a:ext cx="2467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Намагатися бути прикладом для дітей у всьому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33BEC8-CC2F-438E-AD32-D5A6485954F2}"/>
              </a:ext>
            </a:extLst>
          </p:cNvPr>
          <p:cNvSpPr/>
          <p:nvPr/>
        </p:nvSpPr>
        <p:spPr>
          <a:xfrm>
            <a:off x="749949" y="224779"/>
            <a:ext cx="1084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Завдання, які ставлю перед собою</a:t>
            </a:r>
            <a:endParaRPr lang="uk-U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413">
        <p14:gallery dir="l"/>
      </p:transition>
    </mc:Choice>
    <mc:Fallback xmlns="">
      <p:transition spd="slow" advTm="1541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B41BA4-1277-4BD2-9874-6D8DA2037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7413" y="0"/>
            <a:ext cx="12769413" cy="6834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269" y="160337"/>
            <a:ext cx="10394731" cy="1325563"/>
          </a:xfrm>
        </p:spPr>
        <p:txBody>
          <a:bodyPr>
            <a:normAutofit/>
          </a:bodyPr>
          <a:lstStyle/>
          <a:p>
            <a:r>
              <a:rPr lang="uk-UA" sz="6600" b="1" i="1" dirty="0"/>
              <a:t>Моя професійна діяльність</a:t>
            </a:r>
            <a:endParaRPr lang="ru-RU" sz="6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4150" y="13903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0070C0"/>
                </a:solidFill>
              </a:rPr>
              <a:t>Методична робота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695" y="3289221"/>
            <a:ext cx="70797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Участь у семінарах, педрадах</a:t>
            </a:r>
          </a:p>
          <a:p>
            <a:r>
              <a:rPr lang="uk-UA" sz="2800" b="1" dirty="0"/>
              <a:t> педагогічних годинах.</a:t>
            </a:r>
          </a:p>
          <a:p>
            <a:r>
              <a:rPr lang="uk-UA" dirty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53400" y="2304773"/>
            <a:ext cx="272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Самоосвіта.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695" y="2778386"/>
            <a:ext cx="65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Розробка виховних заходів, проєктів.</a:t>
            </a:r>
            <a:endParaRPr lang="ru-RU" sz="2800" b="1" dirty="0"/>
          </a:p>
        </p:txBody>
      </p:sp>
      <p:sp>
        <p:nvSpPr>
          <p:cNvPr id="18" name="Овал 17"/>
          <p:cNvSpPr/>
          <p:nvPr/>
        </p:nvSpPr>
        <p:spPr>
          <a:xfrm>
            <a:off x="3284220" y="1252045"/>
            <a:ext cx="341376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29463" y="4029730"/>
            <a:ext cx="298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>
                <a:solidFill>
                  <a:srgbClr val="0070C0"/>
                </a:solidFill>
              </a:rPr>
              <a:t>Навчальна</a:t>
            </a:r>
            <a:r>
              <a:rPr lang="uk-UA" sz="2400" b="1" u="sng" dirty="0">
                <a:solidFill>
                  <a:srgbClr val="0070C0"/>
                </a:solidFill>
              </a:rPr>
              <a:t> робота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1100" y="4552950"/>
            <a:ext cx="467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Самопідготовка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61560" y="5108793"/>
            <a:ext cx="307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Контрольні заняття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84220" y="5925406"/>
            <a:ext cx="7079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Інтерактивні, дидактичні, розвиваючі ігри</a:t>
            </a:r>
            <a:endParaRPr lang="ru-RU" sz="2800" b="1" dirty="0"/>
          </a:p>
        </p:txBody>
      </p:sp>
      <p:sp>
        <p:nvSpPr>
          <p:cNvPr id="29" name="Овал 28"/>
          <p:cNvSpPr/>
          <p:nvPr/>
        </p:nvSpPr>
        <p:spPr>
          <a:xfrm>
            <a:off x="8458462" y="1249698"/>
            <a:ext cx="341376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46666" y="1390373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0070C0"/>
                </a:solidFill>
              </a:rPr>
              <a:t>Виховна  робота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8939" y="2338308"/>
            <a:ext cx="4534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Заняття за інтересами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265335" y="2827993"/>
            <a:ext cx="431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Індивідуальна робота  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74280" y="336266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Виховні години та заходи.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5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8">
        <p14:ferris dir="l"/>
      </p:transition>
    </mc:Choice>
    <mc:Fallback xmlns="">
      <p:transition spd="slow" advTm="1812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3.1|6.1|4.8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1.6|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1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1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2|1.4|1.3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|1.3|1.4|1.2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5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339</Words>
  <Application>Microsoft Office PowerPoint</Application>
  <PresentationFormat>Произвольный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ДНЗ Чинадіївський дитячий будинок </vt:lpstr>
      <vt:lpstr>Презентация PowerPoint</vt:lpstr>
      <vt:lpstr>Презентация PowerPoint</vt:lpstr>
      <vt:lpstr>Презентация PowerPoint</vt:lpstr>
      <vt:lpstr>Педагогічне кредо</vt:lpstr>
      <vt:lpstr>Презентация PowerPoint</vt:lpstr>
      <vt:lpstr>Презентация PowerPoint</vt:lpstr>
      <vt:lpstr>Презентация PowerPoint</vt:lpstr>
      <vt:lpstr>Моя професійна діяльність</vt:lpstr>
      <vt:lpstr>Напрямки виховної роботи</vt:lpstr>
      <vt:lpstr>Технології, які використовую в педагогічній роботі</vt:lpstr>
      <vt:lpstr>Проблемне питання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Чинадіївський дитячий будинок</dc:title>
  <dc:creator>Олександр</dc:creator>
  <cp:lastModifiedBy>Admin</cp:lastModifiedBy>
  <cp:revision>7</cp:revision>
  <dcterms:created xsi:type="dcterms:W3CDTF">2022-03-10T18:40:19Z</dcterms:created>
  <dcterms:modified xsi:type="dcterms:W3CDTF">2022-05-18T21:22:58Z</dcterms:modified>
</cp:coreProperties>
</file>