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1" r:id="rId4"/>
    <p:sldId id="264" r:id="rId5"/>
    <p:sldId id="282" r:id="rId6"/>
    <p:sldId id="283" r:id="rId7"/>
    <p:sldId id="257" r:id="rId8"/>
    <p:sldId id="260" r:id="rId9"/>
    <p:sldId id="271" r:id="rId10"/>
    <p:sldId id="276" r:id="rId11"/>
    <p:sldId id="267" r:id="rId12"/>
    <p:sldId id="266" r:id="rId13"/>
    <p:sldId id="265" r:id="rId14"/>
    <p:sldId id="270" r:id="rId15"/>
    <p:sldId id="269" r:id="rId16"/>
    <p:sldId id="268" r:id="rId17"/>
    <p:sldId id="274" r:id="rId18"/>
    <p:sldId id="279" r:id="rId19"/>
    <p:sldId id="280" r:id="rId20"/>
    <p:sldId id="281" r:id="rId21"/>
    <p:sldId id="277" r:id="rId22"/>
    <p:sldId id="278" r:id="rId23"/>
    <p:sldId id="273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32A9"/>
    <a:srgbClr val="FF66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3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1671-5985-4E56-8911-B54D795D932C}" type="datetimeFigureOut">
              <a:rPr lang="uk-UA" smtClean="0"/>
              <a:pPr/>
              <a:t>31.01.2020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8EC3-78F2-4ED6-B44F-9991C4166E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07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8EC3-78F2-4ED6-B44F-9991C4166E1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6672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89792" cy="41044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300" dirty="0" err="1" smtClean="0">
                <a:ln w="11430"/>
                <a:solidFill>
                  <a:srgbClr val="002060"/>
                </a:solidFill>
                <a:latin typeface="+mn-lt"/>
              </a:rPr>
              <a:t>Портфоліо</a:t>
            </a:r>
            <a: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  <a:t/>
            </a:r>
            <a:b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</a:br>
            <a:r>
              <a:rPr lang="ru-RU" sz="4800" b="1" i="1" spc="300" dirty="0" err="1" smtClean="0">
                <a:ln w="11430"/>
                <a:solidFill>
                  <a:srgbClr val="002060"/>
                </a:solidFill>
                <a:latin typeface="+mn-lt"/>
              </a:rPr>
              <a:t>вихователя</a:t>
            </a:r>
            <a: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  <a:t> ДНЗ Чинадіївського дитячого будинку</a:t>
            </a:r>
            <a:b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</a:br>
            <a:r>
              <a:rPr lang="ru-RU" sz="4800" b="1" i="1" spc="300" dirty="0" err="1" smtClean="0">
                <a:ln w="11430"/>
                <a:solidFill>
                  <a:srgbClr val="002060"/>
                </a:solidFill>
                <a:latin typeface="+mn-lt"/>
              </a:rPr>
              <a:t>Мішко</a:t>
            </a:r>
            <a: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i="1" spc="300" dirty="0" err="1" smtClean="0">
                <a:ln w="11430"/>
                <a:solidFill>
                  <a:srgbClr val="002060"/>
                </a:solidFill>
                <a:latin typeface="+mn-lt"/>
              </a:rPr>
              <a:t>Надії</a:t>
            </a:r>
            <a:r>
              <a:rPr lang="ru-RU" sz="4800" b="1" i="1" spc="300" dirty="0" smtClean="0">
                <a:ln w="11430"/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i="1" spc="300" dirty="0" err="1" smtClean="0">
                <a:ln w="11430"/>
                <a:solidFill>
                  <a:srgbClr val="002060"/>
                </a:solidFill>
                <a:latin typeface="+mn-lt"/>
              </a:rPr>
              <a:t>Петрівни</a:t>
            </a:r>
            <a:endParaRPr lang="ru-RU" sz="4800" b="1" i="1" spc="300" dirty="0">
              <a:ln w="11430"/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6081487" y="4032823"/>
            <a:ext cx="2286005" cy="2368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87264" y="5397410"/>
            <a:ext cx="2286005" cy="2368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1172" y="698792"/>
            <a:ext cx="5475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Напрямки роботи</a:t>
            </a:r>
            <a:endParaRPr lang="uk-UA" sz="4400" b="1" i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2573"/>
            <a:ext cx="8343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Впроваджувати </a:t>
            </a:r>
            <a:r>
              <a:rPr lang="uk-UA" sz="2800" b="1" i="1" dirty="0">
                <a:solidFill>
                  <a:srgbClr val="000000"/>
                </a:solidFill>
              </a:rPr>
              <a:t>інноваційні методи навчання і виховання.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Створювати </a:t>
            </a:r>
            <a:r>
              <a:rPr lang="uk-UA" sz="2800" b="1" i="1" dirty="0">
                <a:solidFill>
                  <a:srgbClr val="000000"/>
                </a:solidFill>
              </a:rPr>
              <a:t>умови для всебічного розвитку дітей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Розвивати </a:t>
            </a:r>
            <a:r>
              <a:rPr lang="uk-UA" sz="2800" b="1" i="1" dirty="0">
                <a:solidFill>
                  <a:srgbClr val="000000"/>
                </a:solidFill>
              </a:rPr>
              <a:t>творчі здібності у дітей </a:t>
            </a:r>
            <a:r>
              <a:rPr lang="uk-UA" sz="2800" b="1" i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i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i="1" dirty="0" smtClean="0">
                <a:solidFill>
                  <a:srgbClr val="000000"/>
                </a:solidFill>
              </a:rPr>
              <a:t>Приділяти </a:t>
            </a:r>
            <a:r>
              <a:rPr lang="uk-UA" sz="2800" b="1" i="1" dirty="0">
                <a:solidFill>
                  <a:srgbClr val="000000"/>
                </a:solidFill>
              </a:rPr>
              <a:t>увагу самоосвіті .</a:t>
            </a:r>
            <a:endParaRPr lang="uk-UA" sz="28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61" y="4221088"/>
            <a:ext cx="3093235" cy="21087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941168"/>
            <a:ext cx="3298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192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548680"/>
            <a:ext cx="748945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i="1" dirty="0" smtClean="0"/>
              <a:t>Проблемна тема над якою працюю:</a:t>
            </a:r>
            <a:endParaRPr lang="uk-UA" sz="3200" b="1" i="1" dirty="0" smtClean="0"/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 err="1" smtClean="0">
                <a:solidFill>
                  <a:srgbClr val="FF0000"/>
                </a:solidFill>
              </a:rPr>
              <a:t>Розвиток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творчих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здіностей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дітей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дошкільного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віку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засобами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нетрадиційної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техніки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малювання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у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молодшій</a:t>
            </a: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групі</a:t>
            </a:r>
            <a:r>
              <a:rPr lang="ru-RU" sz="4000" b="1" i="1" dirty="0">
                <a:solidFill>
                  <a:srgbClr val="FF0000"/>
                </a:solidFill>
              </a:rPr>
              <a:t>"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6857" y="3933056"/>
            <a:ext cx="848699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36146" y="5469418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90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93" y="3861048"/>
            <a:ext cx="3888207" cy="2430129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648072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Мета </a:t>
            </a:r>
            <a:r>
              <a:rPr lang="uk-UA" sz="4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dirty="0"/>
              <a:t> </a:t>
            </a:r>
            <a:r>
              <a:rPr lang="ru-RU" sz="4000" dirty="0" err="1"/>
              <a:t>Розвиток</a:t>
            </a:r>
            <a:r>
              <a:rPr lang="ru-RU" sz="4000" dirty="0"/>
              <a:t> </a:t>
            </a:r>
            <a:r>
              <a:rPr lang="ru-RU" sz="4000" dirty="0" err="1"/>
              <a:t>художньо-творчих</a:t>
            </a:r>
            <a:r>
              <a:rPr lang="ru-RU" sz="4000" dirty="0"/>
              <a:t> </a:t>
            </a:r>
            <a:r>
              <a:rPr lang="ru-RU" sz="4000" dirty="0" err="1"/>
              <a:t>здібностей</a:t>
            </a:r>
            <a:r>
              <a:rPr lang="ru-RU" sz="4000" dirty="0"/>
              <a:t> </a:t>
            </a:r>
            <a:r>
              <a:rPr lang="ru-RU" sz="4000" dirty="0" err="1"/>
              <a:t>дітей</a:t>
            </a:r>
            <a:r>
              <a:rPr lang="ru-RU" sz="4000" dirty="0"/>
              <a:t> </a:t>
            </a:r>
            <a:r>
              <a:rPr lang="ru-RU" sz="4000" dirty="0" err="1"/>
              <a:t>молодшого</a:t>
            </a:r>
            <a:r>
              <a:rPr lang="ru-RU" sz="4000" dirty="0"/>
              <a:t> </a:t>
            </a:r>
            <a:r>
              <a:rPr lang="ru-RU" sz="4000" dirty="0" err="1"/>
              <a:t>дошкільного</a:t>
            </a:r>
            <a:r>
              <a:rPr lang="ru-RU" sz="4000" dirty="0"/>
              <a:t> </a:t>
            </a:r>
            <a:r>
              <a:rPr lang="ru-RU" sz="4000" dirty="0" err="1"/>
              <a:t>віку</a:t>
            </a:r>
            <a:r>
              <a:rPr lang="ru-RU" sz="4000" dirty="0"/>
              <a:t> за </a:t>
            </a:r>
            <a:r>
              <a:rPr lang="ru-RU" sz="4000" dirty="0" err="1"/>
              <a:t>допомогою</a:t>
            </a:r>
            <a:r>
              <a:rPr lang="ru-RU" sz="4000" dirty="0"/>
              <a:t> </a:t>
            </a:r>
            <a:r>
              <a:rPr lang="ru-RU" sz="4000" dirty="0" err="1"/>
              <a:t>використання</a:t>
            </a:r>
            <a:r>
              <a:rPr lang="ru-RU" sz="4000" dirty="0"/>
              <a:t> </a:t>
            </a:r>
            <a:r>
              <a:rPr lang="ru-RU" sz="4000" dirty="0" err="1"/>
              <a:t>нетрадиційної</a:t>
            </a:r>
            <a:r>
              <a:rPr lang="ru-RU" sz="4000" dirty="0"/>
              <a:t> </a:t>
            </a:r>
            <a:r>
              <a:rPr lang="ru-RU" sz="4000" dirty="0" err="1"/>
              <a:t>техніки</a:t>
            </a:r>
            <a:r>
              <a:rPr lang="ru-RU" sz="4000" dirty="0"/>
              <a:t> </a:t>
            </a:r>
            <a:r>
              <a:rPr lang="ru-RU" sz="4000" dirty="0" err="1" smtClean="0"/>
              <a:t>малювання</a:t>
            </a:r>
            <a:endParaRPr lang="ru-RU" sz="4000" dirty="0" smtClean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87264" y="5397410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796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899592" y="476672"/>
            <a:ext cx="77048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002060"/>
                </a:solidFill>
              </a:rPr>
              <a:t>Завдання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err="1" smtClean="0"/>
              <a:t>Формувати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, </a:t>
            </a:r>
            <a:r>
              <a:rPr lang="ru-RU" sz="2800" dirty="0" err="1"/>
              <a:t>уміння</a:t>
            </a:r>
            <a:r>
              <a:rPr lang="ru-RU" sz="2800" dirty="0"/>
              <a:t> і </a:t>
            </a:r>
            <a:r>
              <a:rPr lang="ru-RU" sz="2800" dirty="0" err="1"/>
              <a:t>навички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в </a:t>
            </a:r>
            <a:r>
              <a:rPr lang="ru-RU" sz="2800" dirty="0" err="1"/>
              <a:t>області</a:t>
            </a:r>
            <a:r>
              <a:rPr lang="ru-RU" sz="2800" dirty="0"/>
              <a:t> </a:t>
            </a:r>
            <a:r>
              <a:rPr lang="ru-RU" sz="2800" dirty="0" err="1"/>
              <a:t>образотворчої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/>
              <a:t>В</a:t>
            </a:r>
            <a:r>
              <a:rPr lang="ru-RU" sz="2800" dirty="0" err="1" smtClean="0"/>
              <a:t>чити</a:t>
            </a:r>
            <a:r>
              <a:rPr lang="ru-RU" sz="2800" dirty="0" smtClean="0"/>
              <a:t> </a:t>
            </a:r>
            <a:r>
              <a:rPr lang="ru-RU" sz="2800" dirty="0" err="1"/>
              <a:t>бачити</a:t>
            </a:r>
            <a:r>
              <a:rPr lang="ru-RU" sz="2800" dirty="0"/>
              <a:t> і </a:t>
            </a:r>
            <a:r>
              <a:rPr lang="ru-RU" sz="2800" dirty="0" err="1"/>
              <a:t>розуміти</a:t>
            </a:r>
            <a:r>
              <a:rPr lang="ru-RU" sz="2800" dirty="0"/>
              <a:t> </a:t>
            </a:r>
            <a:r>
              <a:rPr lang="ru-RU" sz="2800" dirty="0" err="1"/>
              <a:t>прекрасне</a:t>
            </a:r>
            <a:r>
              <a:rPr lang="ru-RU" sz="2800" dirty="0"/>
              <a:t> в </a:t>
            </a:r>
            <a:r>
              <a:rPr lang="ru-RU" sz="2800" dirty="0" err="1"/>
              <a:t>житті</a:t>
            </a:r>
            <a:r>
              <a:rPr lang="ru-RU" sz="2800" dirty="0"/>
              <a:t> і в </a:t>
            </a:r>
            <a:r>
              <a:rPr lang="ru-RU" sz="2800" dirty="0" err="1"/>
              <a:t>мистецтві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 smtClean="0"/>
              <a:t>Вчити</a:t>
            </a:r>
            <a:r>
              <a:rPr lang="ru-RU" sz="2800" dirty="0" smtClean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в </a:t>
            </a:r>
            <a:r>
              <a:rPr lang="ru-RU" sz="2800" dirty="0" err="1"/>
              <a:t>малюванні</a:t>
            </a:r>
            <a:r>
              <a:rPr lang="ru-RU" sz="2800" dirty="0"/>
              <a:t> </a:t>
            </a:r>
            <a:r>
              <a:rPr lang="ru-RU" sz="2800" dirty="0" err="1"/>
              <a:t>різноманітні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 та </a:t>
            </a:r>
            <a:r>
              <a:rPr lang="ru-RU" sz="2800" dirty="0" err="1"/>
              <a:t>нетрадиційні</a:t>
            </a:r>
            <a:r>
              <a:rPr lang="ru-RU" sz="2800" dirty="0"/>
              <a:t> </a:t>
            </a:r>
            <a:r>
              <a:rPr lang="ru-RU" sz="2800" dirty="0" err="1"/>
              <a:t>техніки</a:t>
            </a:r>
            <a:r>
              <a:rPr lang="ru-RU" sz="2800" dirty="0"/>
              <a:t>,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способи</a:t>
            </a:r>
            <a:r>
              <a:rPr lang="ru-RU" sz="2800" dirty="0"/>
              <a:t>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err="1"/>
              <a:t>Р</a:t>
            </a:r>
            <a:r>
              <a:rPr lang="ru-RU" sz="2800" dirty="0" err="1" smtClean="0"/>
              <a:t>озвивати</a:t>
            </a:r>
            <a:r>
              <a:rPr lang="ru-RU" sz="2800" dirty="0" smtClean="0"/>
              <a:t> </a:t>
            </a:r>
            <a:r>
              <a:rPr lang="ru-RU" sz="2800" dirty="0" err="1"/>
              <a:t>естетичні</a:t>
            </a:r>
            <a:r>
              <a:rPr lang="ru-RU" sz="2800" dirty="0"/>
              <a:t>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, </a:t>
            </a:r>
            <a:r>
              <a:rPr lang="ru-RU" sz="2800" dirty="0" err="1"/>
              <a:t>кольору</a:t>
            </a:r>
            <a:r>
              <a:rPr lang="ru-RU" sz="2800" dirty="0"/>
              <a:t>, ритму, </a:t>
            </a:r>
            <a:r>
              <a:rPr lang="ru-RU" sz="2800" dirty="0" err="1"/>
              <a:t>композиції</a:t>
            </a:r>
            <a:r>
              <a:rPr lang="ru-RU" sz="2800" dirty="0"/>
              <a:t>, </a:t>
            </a:r>
            <a:r>
              <a:rPr lang="ru-RU" sz="2800" dirty="0" err="1"/>
              <a:t>пропорції</a:t>
            </a:r>
            <a:r>
              <a:rPr lang="ru-RU" sz="28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err="1" smtClean="0"/>
              <a:t>Виховувати</a:t>
            </a:r>
            <a:r>
              <a:rPr lang="ru-RU" sz="2800" dirty="0" smtClean="0"/>
              <a:t> </a:t>
            </a:r>
            <a:r>
              <a:rPr lang="ru-RU" sz="2800" dirty="0" err="1"/>
              <a:t>інтерес</a:t>
            </a:r>
            <a:r>
              <a:rPr lang="ru-RU" sz="2800" dirty="0"/>
              <a:t> до </a:t>
            </a:r>
            <a:r>
              <a:rPr lang="ru-RU" sz="2800" dirty="0" err="1"/>
              <a:t>образотворчого</a:t>
            </a:r>
            <a:r>
              <a:rPr lang="ru-RU" sz="2800" dirty="0"/>
              <a:t> </a:t>
            </a:r>
            <a:r>
              <a:rPr lang="ru-RU" sz="2800" dirty="0" err="1"/>
              <a:t>мистецтва</a:t>
            </a:r>
            <a:r>
              <a:rPr lang="ru-RU" sz="2800" dirty="0"/>
              <a:t> ( </a:t>
            </a:r>
            <a:r>
              <a:rPr lang="ru-RU" sz="2800" dirty="0" err="1"/>
              <a:t>нетрадиційного</a:t>
            </a:r>
            <a:r>
              <a:rPr lang="ru-RU" sz="2800" dirty="0"/>
              <a:t> </a:t>
            </a:r>
            <a:r>
              <a:rPr lang="ru-RU" sz="2800" dirty="0" err="1"/>
              <a:t>малювання</a:t>
            </a:r>
            <a:r>
              <a:rPr lang="ru-RU" sz="2800" dirty="0" smtClean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543249" y="5397409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91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02281" y="608278"/>
            <a:ext cx="1486123" cy="876871"/>
          </a:xfrm>
          <a:prstGeom prst="rect">
            <a:avLst/>
          </a:prstGeom>
          <a:solidFill>
            <a:srgbClr val="3399FF"/>
          </a:solidFill>
          <a:ln w="400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6661" y="5195784"/>
            <a:ext cx="2285784" cy="725625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6485" y="4764027"/>
            <a:ext cx="2191858" cy="974535"/>
          </a:xfrm>
          <a:prstGeom prst="rect">
            <a:avLst/>
          </a:prstGeom>
          <a:solidFill>
            <a:srgbClr val="FF6161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743" y="3143061"/>
            <a:ext cx="1945025" cy="551693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335" y="846673"/>
            <a:ext cx="2060158" cy="1091936"/>
          </a:xfrm>
          <a:prstGeom prst="rect">
            <a:avLst/>
          </a:prstGeom>
          <a:solidFill>
            <a:srgbClr val="FF99FF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4273" y="933870"/>
            <a:ext cx="2045585" cy="1169612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4435" y="2766512"/>
            <a:ext cx="1793142" cy="1029176"/>
          </a:xfrm>
          <a:prstGeom prst="rect">
            <a:avLst/>
          </a:prstGeom>
          <a:solidFill>
            <a:srgbClr val="92D05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9505" y="4625742"/>
            <a:ext cx="2170174" cy="1295667"/>
          </a:xfrm>
          <a:prstGeom prst="rect">
            <a:avLst/>
          </a:prstGeom>
          <a:solidFill>
            <a:srgbClr val="FF660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64713" y="2103482"/>
            <a:ext cx="3043015" cy="2157789"/>
          </a:xfrm>
          <a:prstGeom prst="ellipse">
            <a:avLst/>
          </a:prstGeom>
          <a:solidFill>
            <a:srgbClr val="00B0F0"/>
          </a:solidFill>
          <a:ln w="400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349" y="784619"/>
            <a:ext cx="236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пальцями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9" y="1005067"/>
            <a:ext cx="2213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долонькою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584" y="4673412"/>
            <a:ext cx="223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сірниковою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коробкою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87" y="3148650"/>
            <a:ext cx="183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монотипія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367" y="2805403"/>
            <a:ext cx="191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kern="0" dirty="0">
                <a:solidFill>
                  <a:prstClr val="black"/>
                </a:solidFill>
              </a:rPr>
              <a:t>м</a:t>
            </a:r>
            <a:r>
              <a:rPr lang="uk-UA" sz="2400" b="1" i="1" kern="0" noProof="0" dirty="0" err="1" smtClean="0">
                <a:solidFill>
                  <a:prstClr val="black"/>
                </a:solidFill>
              </a:rPr>
              <a:t>алювання</a:t>
            </a:r>
            <a:r>
              <a:rPr lang="uk-UA" sz="2400" b="1" i="1" kern="0" noProof="0" dirty="0" smtClean="0">
                <a:solidFill>
                  <a:prstClr val="black"/>
                </a:solidFill>
              </a:rPr>
              <a:t> паличкою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1908" y="5208836"/>
            <a:ext cx="303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ниткографія</a:t>
            </a:r>
            <a:endParaRPr kumimoji="0" lang="uk-UA" sz="2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460" y="4816905"/>
            <a:ext cx="212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 </a:t>
            </a:r>
            <a:r>
              <a:rPr lang="uk-UA" sz="2400" b="1" i="1" kern="0" dirty="0">
                <a:solidFill>
                  <a:prstClr val="black"/>
                </a:solidFill>
              </a:rPr>
              <a:t> </a:t>
            </a:r>
            <a:r>
              <a:rPr lang="uk-UA" sz="2400" b="1" i="1" kern="0" dirty="0" smtClean="0">
                <a:solidFill>
                  <a:prstClr val="black"/>
                </a:solidFill>
              </a:rPr>
              <a:t>на піску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9942" y="544903"/>
            <a:ext cx="2016882" cy="1015663"/>
          </a:xfrm>
          <a:prstGeom prst="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малювання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зубною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щіткою 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0" name="Прямая со стрелкой 19"/>
          <p:cNvCxnSpPr>
            <a:stCxn id="11" idx="0"/>
          </p:cNvCxnSpPr>
          <p:nvPr/>
        </p:nvCxnSpPr>
        <p:spPr>
          <a:xfrm flipV="1">
            <a:off x="4586221" y="1461902"/>
            <a:ext cx="26664" cy="641580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1" name="Прямая со стрелкой 20"/>
          <p:cNvCxnSpPr>
            <a:stCxn id="11" idx="7"/>
          </p:cNvCxnSpPr>
          <p:nvPr/>
        </p:nvCxnSpPr>
        <p:spPr>
          <a:xfrm flipV="1">
            <a:off x="5662089" y="1963075"/>
            <a:ext cx="546683" cy="456408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2" name="Прямая со стрелкой 21"/>
          <p:cNvCxnSpPr>
            <a:stCxn id="11" idx="6"/>
          </p:cNvCxnSpPr>
          <p:nvPr/>
        </p:nvCxnSpPr>
        <p:spPr>
          <a:xfrm>
            <a:off x="6107728" y="3182377"/>
            <a:ext cx="666706" cy="9206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 flipH="1" flipV="1">
            <a:off x="2483768" y="3177778"/>
            <a:ext cx="580945" cy="4599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4" name="Прямая со стрелкой 23"/>
          <p:cNvCxnSpPr>
            <a:stCxn id="11" idx="1"/>
          </p:cNvCxnSpPr>
          <p:nvPr/>
        </p:nvCxnSpPr>
        <p:spPr>
          <a:xfrm flipH="1" flipV="1">
            <a:off x="2841066" y="1977449"/>
            <a:ext cx="669286" cy="442034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5" name="Прямая со стрелкой 24"/>
          <p:cNvCxnSpPr>
            <a:stCxn id="11" idx="5"/>
          </p:cNvCxnSpPr>
          <p:nvPr/>
        </p:nvCxnSpPr>
        <p:spPr>
          <a:xfrm>
            <a:off x="5662089" y="3945270"/>
            <a:ext cx="1329687" cy="641581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flipH="1">
            <a:off x="2231740" y="3733594"/>
            <a:ext cx="1091999" cy="653710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cxnSp>
        <p:nvCxnSpPr>
          <p:cNvPr id="27" name="Прямая со стрелкой 26"/>
          <p:cNvCxnSpPr>
            <a:stCxn id="11" idx="4"/>
            <a:endCxn id="4" idx="0"/>
          </p:cNvCxnSpPr>
          <p:nvPr/>
        </p:nvCxnSpPr>
        <p:spPr>
          <a:xfrm>
            <a:off x="4586221" y="4261271"/>
            <a:ext cx="13332" cy="934513"/>
          </a:xfrm>
          <a:prstGeom prst="straightConnector1">
            <a:avLst/>
          </a:prstGeom>
          <a:noFill/>
          <a:ln w="318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39000" dist="25400" dir="5400000" rotWithShape="0">
              <a:srgbClr val="F0A22E">
                <a:shade val="33000"/>
                <a:alpha val="83000"/>
              </a:srgbClr>
            </a:outerShdw>
          </a:effectLst>
        </p:spPr>
      </p:cxnSp>
      <p:sp>
        <p:nvSpPr>
          <p:cNvPr id="28" name="Прямоугольник 27"/>
          <p:cNvSpPr/>
          <p:nvPr/>
        </p:nvSpPr>
        <p:spPr>
          <a:xfrm>
            <a:off x="2934978" y="2436072"/>
            <a:ext cx="32945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нетрадиційні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техніки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0" cap="none" spc="0" normalizeH="0" baseline="0" noProof="0" dirty="0" smtClean="0">
                <a:ln w="3175">
                  <a:solidFill>
                    <a:schemeClr val="tx1"/>
                  </a:solidFill>
                </a:ln>
                <a:effectLst/>
                <a:uLnTx/>
                <a:uFillTx/>
              </a:rPr>
              <a:t>малювання</a:t>
            </a:r>
            <a:endParaRPr kumimoji="0" lang="ru-RU" sz="3200" i="0" u="none" strike="noStrike" kern="0" cap="none" spc="0" normalizeH="0" baseline="0" noProof="0" dirty="0" smtClean="0">
              <a:ln w="3175">
                <a:solidFill>
                  <a:schemeClr val="tx1"/>
                </a:solidFill>
              </a:ln>
              <a:effectLst/>
              <a:uLnTx/>
              <a:uFillTx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592916" y="5397409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19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28953"/>
            <a:ext cx="8345278" cy="3913026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323528" y="2198718"/>
            <a:ext cx="2443540" cy="1677811"/>
          </a:xfrm>
          <a:prstGeom prst="ellipse">
            <a:avLst/>
          </a:prstGeom>
          <a:solidFill>
            <a:srgbClr val="FF8B8B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400" b="1" kern="0" dirty="0" err="1"/>
              <a:t>Конкурси</a:t>
            </a:r>
            <a:r>
              <a:rPr lang="ru-RU" sz="2400" b="1" kern="0" dirty="0"/>
              <a:t> та </a:t>
            </a:r>
            <a:r>
              <a:rPr lang="ru-RU" sz="2400" b="1" kern="0" dirty="0" err="1" smtClean="0"/>
              <a:t>виставки</a:t>
            </a:r>
            <a:endParaRPr lang="ru-RU" sz="2400" b="1" kern="0" dirty="0"/>
          </a:p>
        </p:txBody>
      </p:sp>
      <p:sp>
        <p:nvSpPr>
          <p:cNvPr id="8" name="Овал 7"/>
          <p:cNvSpPr/>
          <p:nvPr/>
        </p:nvSpPr>
        <p:spPr>
          <a:xfrm>
            <a:off x="5748429" y="2594750"/>
            <a:ext cx="2966042" cy="1574587"/>
          </a:xfrm>
          <a:prstGeom prst="ellipse">
            <a:avLst/>
          </a:prstGeom>
          <a:solidFill>
            <a:srgbClr val="00B0F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Індівідуальна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робота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63978" y="1357052"/>
            <a:ext cx="2566792" cy="1264693"/>
          </a:xfrm>
          <a:prstGeom prst="ellipse">
            <a:avLst/>
          </a:prstGeom>
          <a:solidFill>
            <a:srgbClr val="FA32A9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Самостійна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художня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д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іяльність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61022" y="1105110"/>
            <a:ext cx="2519321" cy="1442780"/>
          </a:xfrm>
          <a:prstGeom prst="ellipse">
            <a:avLst/>
          </a:prstGeom>
          <a:solidFill>
            <a:srgbClr val="FFFF0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Свята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розваги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6467" y="3192231"/>
            <a:ext cx="2824081" cy="1346064"/>
          </a:xfrm>
          <a:prstGeom prst="roundRect">
            <a:avLst/>
          </a:prstGeom>
          <a:solidFill>
            <a:srgbClr val="92D050"/>
          </a:solidFill>
          <a:ln w="40000" cap="flat" cmpd="sng" algn="ctr">
            <a:solidFill>
              <a:srgbClr val="A5644E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Художньо-естетичний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розвиток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дитини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737544" y="2496354"/>
            <a:ext cx="342448" cy="691570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14" name="Прямая со стрелкой 13"/>
          <p:cNvCxnSpPr/>
          <p:nvPr/>
        </p:nvCxnSpPr>
        <p:spPr>
          <a:xfrm flipV="1">
            <a:off x="5669053" y="3077284"/>
            <a:ext cx="571504" cy="142876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cxnSp>
        <p:nvCxnSpPr>
          <p:cNvPr id="16" name="Прямая со стрелкой 15"/>
          <p:cNvCxnSpPr>
            <a:endCxn id="9" idx="3"/>
          </p:cNvCxnSpPr>
          <p:nvPr/>
        </p:nvCxnSpPr>
        <p:spPr>
          <a:xfrm flipV="1">
            <a:off x="4728040" y="2436535"/>
            <a:ext cx="411836" cy="712187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794263" y="408001"/>
            <a:ext cx="627938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glow rad="101600">
                    <a:srgbClr val="A5644E">
                      <a:satMod val="175000"/>
                      <a:alpha val="40000"/>
                    </a:srgbClr>
                  </a:glow>
                </a:effectLst>
                <a:uLnTx/>
                <a:uFillTx/>
              </a:rPr>
              <a:t>Форми організації дітей</a:t>
            </a:r>
            <a:endParaRPr kumimoji="0" lang="ru-RU" sz="4000" b="1" i="1" u="none" strike="noStrike" kern="0" cap="none" spc="0" normalizeH="0" baseline="0" noProof="0" dirty="0" smtClean="0">
              <a:ln w="1905"/>
              <a:solidFill>
                <a:srgbClr val="002060"/>
              </a:solidFill>
              <a:effectLst>
                <a:glow rad="101600">
                  <a:srgbClr val="A5644E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384772" y="3614814"/>
            <a:ext cx="504056" cy="85368"/>
          </a:xfrm>
          <a:prstGeom prst="straightConnector1">
            <a:avLst/>
          </a:prstGeom>
          <a:noFill/>
          <a:ln w="40000" cap="flat" cmpd="sng" algn="ctr">
            <a:solidFill>
              <a:srgbClr val="A5644E"/>
            </a:solidFill>
            <a:prstDash val="solid"/>
            <a:tailEnd type="arrow"/>
          </a:ln>
          <a:effectLst>
            <a:outerShdw blurRad="50800" dist="25000" dir="5400000" rotWithShape="0">
              <a:srgbClr val="A5644E">
                <a:shade val="30000"/>
                <a:satMod val="150000"/>
                <a:alpha val="38000"/>
              </a:srgb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96003" y="5541425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676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08107"/>
            <a:ext cx="5934560" cy="11079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Фотогалерея</a:t>
            </a:r>
            <a:endParaRPr lang="uk-UA" sz="66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198" y="4725144"/>
            <a:ext cx="8218120" cy="1950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591644" y="5397409"/>
            <a:ext cx="2286005" cy="23689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7"/>
            <a:ext cx="249880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243" y="2317099"/>
            <a:ext cx="3661701" cy="2059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2880323" cy="1620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76611"/>
            <a:ext cx="3200351" cy="180019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80" y="3445388"/>
            <a:ext cx="3030016" cy="17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545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87264" y="5405198"/>
            <a:ext cx="2286005" cy="2368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2740" y="404664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Наші свята</a:t>
            </a:r>
            <a:endParaRPr lang="uk-UA" sz="66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34" y="1515117"/>
            <a:ext cx="2388074" cy="1791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509120"/>
            <a:ext cx="8218120" cy="19508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1" y="3629958"/>
            <a:ext cx="3125909" cy="17583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13" y="3501008"/>
            <a:ext cx="2703767" cy="152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83" y="1512660"/>
            <a:ext cx="3184097" cy="17910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2912" y="2313058"/>
            <a:ext cx="3522338" cy="1981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9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FF0000"/>
                </a:solidFill>
              </a:rPr>
              <a:t>Наші </a:t>
            </a:r>
            <a:r>
              <a:rPr lang="uk-UA" sz="6600" b="1" i="1" dirty="0" err="1" smtClean="0">
                <a:solidFill>
                  <a:srgbClr val="FF0000"/>
                </a:solidFill>
              </a:rPr>
              <a:t>занаття</a:t>
            </a:r>
            <a:endParaRPr lang="uk-UA" sz="66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3507228" cy="1972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7" y="1484784"/>
            <a:ext cx="396844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5969"/>
            <a:ext cx="3675900" cy="2067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54" y="3969060"/>
            <a:ext cx="3510406" cy="197460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5075714"/>
            <a:ext cx="32988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00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b="1" i="1" dirty="0">
                <a:solidFill>
                  <a:srgbClr val="FF0000"/>
                </a:solidFill>
              </a:rPr>
              <a:t>В</a:t>
            </a:r>
            <a:r>
              <a:rPr lang="uk-UA" sz="6600" b="1" i="1" dirty="0" smtClean="0">
                <a:solidFill>
                  <a:srgbClr val="FF0000"/>
                </a:solidFill>
              </a:rPr>
              <a:t>ідпочинок в природі</a:t>
            </a:r>
            <a:endParaRPr lang="uk-UA" sz="66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487" y="2064798"/>
            <a:ext cx="3639034" cy="204695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1580" y="2200879"/>
            <a:ext cx="3931929" cy="2211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32" y="2564904"/>
            <a:ext cx="3456385" cy="1944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02" y="4653136"/>
            <a:ext cx="3163844" cy="177966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5055402"/>
            <a:ext cx="32988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6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96" y="505190"/>
            <a:ext cx="809384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spc="600" dirty="0" smtClean="0">
                <a:ln w="11430"/>
                <a:solidFill>
                  <a:srgbClr val="FF0000"/>
                </a:solidFill>
                <a:latin typeface="+mn-lt"/>
              </a:rPr>
              <a:t>Будемо знайомі !</a:t>
            </a:r>
            <a:endParaRPr lang="uk-UA" sz="2800" b="1" i="1" spc="6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902" y="2708920"/>
            <a:ext cx="42274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i="1" dirty="0" smtClean="0">
                <a:ln w="11430"/>
                <a:ea typeface="+mj-ea"/>
                <a:cs typeface="+mj-cs"/>
              </a:rPr>
              <a:t>Вихователь </a:t>
            </a:r>
          </a:p>
          <a:p>
            <a:pPr>
              <a:lnSpc>
                <a:spcPct val="150000"/>
              </a:lnSpc>
            </a:pPr>
            <a:r>
              <a:rPr lang="ru-RU" sz="2600" b="1" i="1" dirty="0" err="1" smtClean="0">
                <a:ln w="11430"/>
                <a:ea typeface="+mj-ea"/>
                <a:cs typeface="+mj-cs"/>
              </a:rPr>
              <a:t>Чинадіївського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дитячого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будинку</a:t>
            </a:r>
            <a:endParaRPr lang="ru-RU" sz="2600" b="1" i="1" dirty="0" smtClean="0">
              <a:ln w="1143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600" b="1" i="1" dirty="0" err="1">
                <a:ln w="11430"/>
                <a:ea typeface="+mj-ea"/>
                <a:cs typeface="+mj-cs"/>
              </a:rPr>
              <a:t>к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орекційної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 </a:t>
            </a:r>
            <a:r>
              <a:rPr lang="ru-RU" sz="2600" b="1" i="1" dirty="0" err="1" smtClean="0">
                <a:ln w="11430"/>
                <a:ea typeface="+mj-ea"/>
                <a:cs typeface="+mj-cs"/>
              </a:rPr>
              <a:t>групи</a:t>
            </a:r>
            <a:r>
              <a:rPr lang="ru-RU" sz="2600" b="1" i="1" dirty="0">
                <a:ln w="11430"/>
                <a:ea typeface="+mj-ea"/>
                <a:cs typeface="+mj-cs"/>
              </a:rPr>
              <a:t> </a:t>
            </a:r>
            <a:r>
              <a:rPr lang="ru-RU" sz="2600" b="1" i="1" dirty="0" smtClean="0">
                <a:ln w="11430"/>
                <a:ea typeface="+mj-ea"/>
                <a:cs typeface="+mj-cs"/>
              </a:rPr>
              <a:t>«Калинка»</a:t>
            </a:r>
            <a:endParaRPr lang="uk-U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388320" y="1289516"/>
            <a:ext cx="425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err="1" smtClean="0"/>
              <a:t>Мішко</a:t>
            </a:r>
            <a:r>
              <a:rPr lang="uk-UA" sz="3600" b="1" i="1" dirty="0" smtClean="0"/>
              <a:t> Надія Петрівна</a:t>
            </a:r>
            <a:endParaRPr lang="uk-UA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199055" y="5423748"/>
            <a:ext cx="1981931" cy="2053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270885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21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940966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Навчально-дослідна діяльність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191" y="2280778"/>
            <a:ext cx="3958320" cy="22265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09441"/>
            <a:ext cx="3328369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71032"/>
            <a:ext cx="4491992" cy="2526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432" y="1758230"/>
            <a:ext cx="2088232" cy="117463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5075238"/>
            <a:ext cx="32988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3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4280497"/>
            <a:ext cx="2395936" cy="2438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2899" y="1210412"/>
            <a:ext cx="2285019" cy="3048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3357" y="400132"/>
            <a:ext cx="6191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Дитячі роботи</a:t>
            </a:r>
            <a:endParaRPr lang="uk-UA" sz="54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9" t="841" r="5826" b="2638"/>
          <a:stretch/>
        </p:blipFill>
        <p:spPr>
          <a:xfrm rot="5400000">
            <a:off x="2529041" y="3676880"/>
            <a:ext cx="2769689" cy="2154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73" y="1210133"/>
            <a:ext cx="3356340" cy="241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03" y="3627636"/>
            <a:ext cx="3380745" cy="253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22" y="1376369"/>
            <a:ext cx="2474363" cy="189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831280" y="5534639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0587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9156" y="620688"/>
            <a:ext cx="3825057" cy="270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6" y="434980"/>
            <a:ext cx="3636168" cy="363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90" y="3316213"/>
            <a:ext cx="3221635" cy="301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3579" y="3964660"/>
            <a:ext cx="3172921" cy="202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64159" y="3769242"/>
            <a:ext cx="1793998" cy="242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559424" y="5613433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323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3246" y="836712"/>
            <a:ext cx="8388424" cy="9361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своїй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/>
              </a:rPr>
              <a:t>діяльнос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ті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та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у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житті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дотримуюсь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таких правил: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2248521"/>
            <a:ext cx="7415733" cy="3907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777C84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vert="horz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r>
              <a:rPr lang="uk-UA" sz="4500" b="1" i="1" dirty="0" smtClean="0">
                <a:solidFill>
                  <a:sysClr val="windowText" lastClr="000000"/>
                </a:solidFill>
              </a:rPr>
              <a:t>У будь – якій життєвій ситуації пам’ятаю про те, що я– вихователь, з якого беруть приклад діти.</a:t>
            </a:r>
          </a:p>
          <a:p>
            <a:pPr>
              <a:buClr>
                <a:srgbClr val="FE8637"/>
              </a:buClr>
            </a:pPr>
            <a:r>
              <a:rPr lang="uk-UA" sz="4500" b="1" i="1" dirty="0" smtClean="0">
                <a:solidFill>
                  <a:sysClr val="windowText" lastClr="000000"/>
                </a:solidFill>
              </a:rPr>
              <a:t>Прагну берегти та поважати самолюбство і гідність інших людей, бути толерантною за будь – яких обставин.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Не нав’язую своїх думок і смаків іншим.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uk-UA" sz="45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Пам’ятаю золоте правило етики: ставлюсь до людей так, як би  хотіла, щоб вони ставились до мене.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endParaRPr kumimoji="0" lang="uk-UA" sz="3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Char char=""/>
              <a:tabLst/>
              <a:defRPr/>
            </a:pP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729757" y="5325402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79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382" y="2348880"/>
            <a:ext cx="8892480" cy="3456383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Дякую</a:t>
            </a:r>
            <a:r>
              <a:rPr lang="ru-RU" sz="8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br>
              <a:rPr lang="ru-RU" sz="8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8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за </a:t>
            </a:r>
            <a:r>
              <a:rPr lang="ru-RU" sz="8000" b="1" i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увагу</a:t>
            </a:r>
            <a:endParaRPr lang="ru-RU" sz="8000" b="1" i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8217527" cy="1949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7" y="332656"/>
            <a:ext cx="1808815" cy="1808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794595" y="5325400"/>
            <a:ext cx="2286005" cy="2368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76470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«Вища проява  педагогічного успіху – посмішка на обличчях дітей.</a:t>
            </a:r>
          </a:p>
          <a:p>
            <a:r>
              <a:rPr lang="uk-UA" sz="2400" b="1" i="1" dirty="0" smtClean="0"/>
              <a:t>Вона нічого не коштує, але багато дає.»</a:t>
            </a:r>
            <a:endParaRPr lang="uk-UA" sz="24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1627" y="1139730"/>
            <a:ext cx="5536384" cy="792088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ru-RU" sz="2800" b="1" dirty="0" smtClean="0"/>
              <a:t>Дата </a:t>
            </a:r>
            <a:r>
              <a:rPr lang="ru-RU" sz="2800" b="1" dirty="0" err="1" smtClean="0"/>
              <a:t>народження</a:t>
            </a:r>
            <a:r>
              <a:rPr lang="ru-RU" sz="2800" b="1" dirty="0" smtClean="0"/>
              <a:t>:</a:t>
            </a:r>
            <a:r>
              <a:rPr lang="ru-RU" sz="2800" dirty="0" smtClean="0"/>
              <a:t> 12.10.1962 р.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024" y="404664"/>
            <a:ext cx="3024336" cy="735066"/>
          </a:xfrm>
        </p:spPr>
        <p:txBody>
          <a:bodyPr>
            <a:normAutofit fontScale="90000"/>
          </a:bodyPr>
          <a:lstStyle/>
          <a:p>
            <a:pPr indent="533400" algn="l"/>
            <a:r>
              <a:rPr lang="ru-RU" b="1" i="1" dirty="0" err="1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Візитка</a:t>
            </a:r>
            <a:endParaRPr lang="ru-RU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627" y="1675154"/>
            <a:ext cx="79161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20000"/>
              </a:lnSpc>
              <a:buSzPct val="75000"/>
              <a:buBlip>
                <a:blip r:embed="rId2"/>
              </a:buBlip>
            </a:pPr>
            <a:r>
              <a:rPr lang="ru-RU" sz="2600" b="1" dirty="0" err="1">
                <a:solidFill>
                  <a:prstClr val="black"/>
                </a:solidFill>
              </a:rPr>
              <a:t>Освіта</a:t>
            </a:r>
            <a:r>
              <a:rPr lang="ru-RU" sz="2600" b="1" dirty="0">
                <a:solidFill>
                  <a:prstClr val="black"/>
                </a:solidFill>
              </a:rPr>
              <a:t>:  </a:t>
            </a:r>
            <a:r>
              <a:rPr lang="ru-RU" sz="2600" dirty="0" err="1" smtClean="0">
                <a:solidFill>
                  <a:prstClr val="black"/>
                </a:solidFill>
              </a:rPr>
              <a:t>Львівське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педагогічне</a:t>
            </a:r>
            <a:r>
              <a:rPr lang="ru-RU" sz="2600" dirty="0">
                <a:solidFill>
                  <a:prstClr val="black"/>
                </a:solidFill>
              </a:rPr>
              <a:t> училище </a:t>
            </a:r>
            <a:r>
              <a:rPr lang="ru-RU" sz="2600" dirty="0" smtClean="0">
                <a:solidFill>
                  <a:prstClr val="black"/>
                </a:solidFill>
              </a:rPr>
              <a:t>№1 (1991) </a:t>
            </a:r>
            <a:r>
              <a:rPr lang="ru-RU" sz="2600" i="1" dirty="0" err="1" smtClean="0">
                <a:solidFill>
                  <a:prstClr val="black"/>
                </a:solidFill>
              </a:rPr>
              <a:t>Спеціальність</a:t>
            </a:r>
            <a:r>
              <a:rPr lang="ru-RU" sz="2600" i="1" dirty="0" smtClean="0">
                <a:solidFill>
                  <a:prstClr val="black"/>
                </a:solidFill>
              </a:rPr>
              <a:t> </a:t>
            </a:r>
            <a:r>
              <a:rPr lang="ru-RU" sz="2600" i="1" dirty="0">
                <a:solidFill>
                  <a:prstClr val="black"/>
                </a:solidFill>
              </a:rPr>
              <a:t>за дипломом</a:t>
            </a:r>
            <a:r>
              <a:rPr lang="ru-RU" sz="2600" i="1" dirty="0" smtClean="0">
                <a:solidFill>
                  <a:prstClr val="black"/>
                </a:solidFill>
              </a:rPr>
              <a:t>: </a:t>
            </a:r>
            <a:r>
              <a:rPr lang="ru-RU" sz="2600" dirty="0" smtClean="0">
                <a:solidFill>
                  <a:prstClr val="black"/>
                </a:solidFill>
              </a:rPr>
              <a:t>«</a:t>
            </a:r>
            <a:r>
              <a:rPr lang="ru-RU" sz="2600" dirty="0" err="1" smtClean="0">
                <a:solidFill>
                  <a:prstClr val="black"/>
                </a:solidFill>
              </a:rPr>
              <a:t>Виховання</a:t>
            </a:r>
            <a:r>
              <a:rPr lang="ru-RU" sz="2600" dirty="0" smtClean="0">
                <a:solidFill>
                  <a:prstClr val="black"/>
                </a:solidFill>
              </a:rPr>
              <a:t> в </a:t>
            </a:r>
            <a:r>
              <a:rPr lang="ru-RU" sz="2600" dirty="0" err="1" smtClean="0">
                <a:solidFill>
                  <a:prstClr val="black"/>
                </a:solidFill>
              </a:rPr>
              <a:t>дошкільних</a:t>
            </a:r>
            <a:r>
              <a:rPr lang="ru-RU" sz="2600" dirty="0" smtClean="0">
                <a:solidFill>
                  <a:prstClr val="black"/>
                </a:solidFill>
              </a:rPr>
              <a:t>  закладах»</a:t>
            </a: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251" y="3171916"/>
            <a:ext cx="7494988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20000"/>
              </a:lnSpc>
              <a:buSzPct val="75000"/>
            </a:pP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i="1" dirty="0" err="1">
                <a:solidFill>
                  <a:prstClr val="black"/>
                </a:solidFill>
              </a:rPr>
              <a:t>Кваліфікація</a:t>
            </a:r>
            <a:r>
              <a:rPr lang="ru-RU" sz="2600" i="1" dirty="0" smtClean="0">
                <a:solidFill>
                  <a:prstClr val="black"/>
                </a:solidFill>
              </a:rPr>
              <a:t>:</a:t>
            </a:r>
            <a:r>
              <a:rPr lang="ru-RU" sz="2600" dirty="0" smtClean="0">
                <a:solidFill>
                  <a:prstClr val="black"/>
                </a:solidFill>
              </a:rPr>
              <a:t>«</a:t>
            </a:r>
            <a:r>
              <a:rPr lang="ru-RU" sz="2600" dirty="0" err="1">
                <a:solidFill>
                  <a:prstClr val="black"/>
                </a:solidFill>
              </a:rPr>
              <a:t>Вихователь</a:t>
            </a:r>
            <a:r>
              <a:rPr lang="ru-RU" sz="2600" dirty="0">
                <a:solidFill>
                  <a:prstClr val="black"/>
                </a:solidFill>
              </a:rPr>
              <a:t> в </a:t>
            </a:r>
            <a:r>
              <a:rPr lang="ru-RU" sz="2600" dirty="0" err="1" smtClean="0">
                <a:solidFill>
                  <a:prstClr val="black"/>
                </a:solidFill>
              </a:rPr>
              <a:t>дошкільних</a:t>
            </a:r>
            <a:r>
              <a:rPr lang="ru-RU" sz="2600" dirty="0" smtClean="0">
                <a:solidFill>
                  <a:prstClr val="black"/>
                </a:solidFill>
              </a:rPr>
              <a:t> закладах</a:t>
            </a:r>
            <a:r>
              <a:rPr lang="ru-RU" sz="2600" dirty="0">
                <a:solidFill>
                  <a:prstClr val="black"/>
                </a:solidFill>
              </a:rPr>
              <a:t>»</a:t>
            </a:r>
            <a:endParaRPr lang="uk-UA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50035" y="3743305"/>
            <a:ext cx="793142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smtClean="0"/>
              <a:t>Посада:</a:t>
            </a:r>
            <a:r>
              <a:rPr lang="ru-RU" sz="2600" dirty="0" smtClean="0"/>
              <a:t> </a:t>
            </a:r>
            <a:r>
              <a:rPr lang="ru-RU" sz="2600" dirty="0" err="1" smtClean="0"/>
              <a:t>Вихователь</a:t>
            </a:r>
            <a:r>
              <a:rPr lang="ru-RU" sz="2600" dirty="0" smtClean="0"/>
              <a:t> </a:t>
            </a:r>
            <a:r>
              <a:rPr lang="ru-RU" sz="2600" dirty="0" err="1" smtClean="0"/>
              <a:t>корекційної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групи</a:t>
            </a:r>
            <a:r>
              <a:rPr lang="ru-RU" sz="2600" dirty="0" smtClean="0"/>
              <a:t> «Калинка»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err="1" smtClean="0"/>
              <a:t>Педагогічний</a:t>
            </a:r>
            <a:r>
              <a:rPr lang="ru-RU" sz="2600" b="1" dirty="0" smtClean="0"/>
              <a:t> стаж </a:t>
            </a:r>
            <a:r>
              <a:rPr lang="ru-RU" sz="2600" b="1" dirty="0" err="1" smtClean="0"/>
              <a:t>роботи</a:t>
            </a:r>
            <a:r>
              <a:rPr lang="ru-RU" sz="2600" b="1" dirty="0" smtClean="0"/>
              <a:t> : </a:t>
            </a:r>
            <a:r>
              <a:rPr lang="ru-RU" sz="2600" dirty="0" smtClean="0"/>
              <a:t>30 </a:t>
            </a:r>
            <a:r>
              <a:rPr lang="ru-RU" sz="2600" dirty="0" err="1" smtClean="0"/>
              <a:t>років</a:t>
            </a:r>
            <a:endParaRPr lang="ru-RU" sz="26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err="1" smtClean="0"/>
              <a:t>Категорія</a:t>
            </a:r>
            <a:r>
              <a:rPr lang="ru-RU" sz="2600" b="1" dirty="0" smtClean="0"/>
              <a:t>: </a:t>
            </a:r>
            <a:r>
              <a:rPr lang="ru-RU" sz="2600" dirty="0" smtClean="0"/>
              <a:t>11 </a:t>
            </a:r>
            <a:r>
              <a:rPr lang="ru-RU" sz="2600" dirty="0" err="1" smtClean="0"/>
              <a:t>тарифний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розряд</a:t>
            </a:r>
            <a:endParaRPr lang="ru-RU" sz="26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ru-RU" sz="2600" b="1" dirty="0" err="1" smtClean="0"/>
              <a:t>Курси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підвищення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кваліфікації</a:t>
            </a:r>
            <a:r>
              <a:rPr lang="ru-RU" sz="2600" b="1" dirty="0" smtClean="0"/>
              <a:t>: </a:t>
            </a:r>
            <a:r>
              <a:rPr lang="ru-RU" sz="2600" dirty="0" smtClean="0"/>
              <a:t>2019 р.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759271" y="5387678"/>
            <a:ext cx="2286005" cy="23689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15255" y="5469417"/>
            <a:ext cx="2286005" cy="2368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7626"/>
            <a:ext cx="7905704" cy="2561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551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_8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56084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243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_8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7702518" cy="520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294678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Педагогічне кредо</a:t>
            </a:r>
          </a:p>
          <a:p>
            <a:r>
              <a:rPr lang="uk-UA" sz="3200" b="1" i="1" dirty="0" smtClean="0"/>
              <a:t>     До кожної дитини ключ знайти,</a:t>
            </a:r>
          </a:p>
          <a:p>
            <a:r>
              <a:rPr lang="uk-UA" sz="3200" b="1" i="1" dirty="0" smtClean="0"/>
              <a:t>     У праці результат хороший мати,</a:t>
            </a:r>
          </a:p>
          <a:p>
            <a:r>
              <a:rPr lang="uk-UA" sz="3200" b="1" i="1" dirty="0" smtClean="0"/>
              <a:t>     Упевнено і творчо до мети іти,</a:t>
            </a:r>
          </a:p>
          <a:p>
            <a:r>
              <a:rPr lang="uk-UA" sz="3200" b="1" i="1" dirty="0" smtClean="0"/>
              <a:t>     З любов</a:t>
            </a:r>
            <a:r>
              <a:rPr lang="en-US" sz="3200" b="1" i="1" dirty="0"/>
              <a:t>`</a:t>
            </a:r>
            <a:r>
              <a:rPr lang="uk-UA" sz="3200" b="1" i="1" dirty="0" smtClean="0"/>
              <a:t>ю</a:t>
            </a:r>
            <a:r>
              <a:rPr lang="en-US" sz="3200" b="1" i="1" dirty="0" smtClean="0"/>
              <a:t> </a:t>
            </a:r>
            <a:r>
              <a:rPr lang="uk-UA" sz="3200" b="1" i="1" dirty="0" smtClean="0"/>
              <a:t>серце дітям віддавати.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692696"/>
            <a:ext cx="655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</a:rPr>
              <a:t>Життєве кредо</a:t>
            </a:r>
          </a:p>
          <a:p>
            <a:pPr algn="ctr"/>
            <a:r>
              <a:rPr lang="uk-UA" sz="3600" b="1" i="1" dirty="0" smtClean="0"/>
              <a:t>Пам'ятай минуле,</a:t>
            </a:r>
          </a:p>
          <a:p>
            <a:pPr algn="ctr"/>
            <a:r>
              <a:rPr lang="uk-UA" sz="3600" b="1" i="1" dirty="0"/>
              <a:t>ж</a:t>
            </a:r>
            <a:r>
              <a:rPr lang="uk-UA" sz="3600" b="1" i="1" dirty="0" smtClean="0"/>
              <a:t>иви сьогоденням,</a:t>
            </a:r>
          </a:p>
          <a:p>
            <a:pPr algn="ctr"/>
            <a:r>
              <a:rPr lang="uk-UA" sz="3600" b="1" i="1" dirty="0" smtClean="0"/>
              <a:t>Дивись у майбутнє!</a:t>
            </a:r>
            <a:endParaRPr lang="uk-UA" sz="36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194421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03452" y="5397409"/>
            <a:ext cx="2286005" cy="23689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6761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Вихователь </a:t>
            </a:r>
            <a:r>
              <a:rPr lang="uk-UA" sz="3200" dirty="0"/>
              <a:t>– це перший, </a:t>
            </a:r>
            <a:r>
              <a:rPr lang="uk-UA" sz="3200" dirty="0" smtClean="0"/>
              <a:t>після мами</a:t>
            </a:r>
            <a:r>
              <a:rPr lang="uk-UA" sz="3200" dirty="0"/>
              <a:t>, </a:t>
            </a:r>
            <a:r>
              <a:rPr lang="uk-UA" sz="3200" dirty="0" smtClean="0"/>
              <a:t>вчитель, який зустрічається дітям на їх життєвому шляху. Вихователі </a:t>
            </a:r>
            <a:r>
              <a:rPr lang="uk-UA" sz="3200" dirty="0"/>
              <a:t>– люди, які в </a:t>
            </a:r>
            <a:r>
              <a:rPr lang="uk-UA" sz="3200" dirty="0" smtClean="0"/>
              <a:t>душі залишаються дітьми. Я не відчувала труднощів </a:t>
            </a:r>
            <a:r>
              <a:rPr lang="uk-UA" sz="3200" dirty="0"/>
              <a:t>у виборі </a:t>
            </a:r>
            <a:r>
              <a:rPr lang="uk-UA" sz="3200" dirty="0" smtClean="0"/>
              <a:t>ким бути </a:t>
            </a:r>
            <a:r>
              <a:rPr lang="uk-UA" sz="3200" dirty="0"/>
              <a:t>– вибір зроблено. Тепер </a:t>
            </a:r>
            <a:r>
              <a:rPr lang="uk-UA" sz="3200" dirty="0" smtClean="0"/>
              <a:t>це мій </a:t>
            </a:r>
            <a:r>
              <a:rPr lang="uk-UA" sz="3200" dirty="0"/>
              <a:t>дім, в якому мене чекають, </a:t>
            </a:r>
            <a:r>
              <a:rPr lang="uk-UA" sz="3200" dirty="0" smtClean="0"/>
              <a:t>в який я поспішаю ідеями </a:t>
            </a:r>
            <a:r>
              <a:rPr lang="uk-UA" sz="3200" dirty="0"/>
              <a:t>та гарним </a:t>
            </a:r>
            <a:r>
              <a:rPr lang="uk-UA" sz="3200" dirty="0" smtClean="0"/>
              <a:t>настроєм. Моїм </a:t>
            </a:r>
            <a:r>
              <a:rPr lang="uk-UA" sz="3200" dirty="0"/>
              <a:t>бажанням є стати </a:t>
            </a:r>
            <a:r>
              <a:rPr lang="uk-UA" sz="3200" dirty="0" smtClean="0"/>
              <a:t>для своїх </a:t>
            </a:r>
            <a:r>
              <a:rPr lang="uk-UA" sz="3200" dirty="0"/>
              <a:t>малюків </a:t>
            </a:r>
            <a:r>
              <a:rPr lang="uk-UA" sz="3200" dirty="0" smtClean="0"/>
              <a:t>найближчим другом</a:t>
            </a:r>
            <a:r>
              <a:rPr lang="uk-UA" sz="3200" dirty="0"/>
              <a:t>, хочеться віддати їм </a:t>
            </a:r>
            <a:r>
              <a:rPr lang="uk-UA" sz="3200" dirty="0" smtClean="0"/>
              <a:t>всі свої </a:t>
            </a:r>
            <a:r>
              <a:rPr lang="uk-UA" sz="3200" dirty="0"/>
              <a:t>знання, уміння, показати який</a:t>
            </a:r>
          </a:p>
          <a:p>
            <a:r>
              <a:rPr lang="uk-UA" sz="3200" dirty="0" smtClean="0"/>
              <a:t>      чудовий </a:t>
            </a:r>
            <a:r>
              <a:rPr lang="uk-UA" sz="3200" dirty="0"/>
              <a:t>навколишній світ.</a:t>
            </a:r>
          </a:p>
          <a:p>
            <a:r>
              <a:rPr lang="uk-UA" sz="3200" dirty="0" smtClean="0"/>
              <a:t>                Я – щаслива особистість</a:t>
            </a:r>
            <a:r>
              <a:rPr lang="uk-UA" sz="3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064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Есе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615255" y="5469417"/>
            <a:ext cx="2286005" cy="23689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6033" y="529941"/>
            <a:ext cx="597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  <a:effectLst/>
              </a:rPr>
              <a:t>Модель реалізації </a:t>
            </a:r>
            <a:endParaRPr lang="uk-UA" sz="4000" b="1" i="1" dirty="0" smtClean="0">
              <a:solidFill>
                <a:srgbClr val="FF0000"/>
              </a:solidFill>
              <a:effectLst/>
            </a:endParaRPr>
          </a:p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/>
              </a:rPr>
              <a:t>навчального </a:t>
            </a:r>
            <a:r>
              <a:rPr lang="uk-UA" sz="4000" b="1" i="1" dirty="0">
                <a:solidFill>
                  <a:srgbClr val="FF0000"/>
                </a:solidFill>
                <a:effectLst/>
              </a:rPr>
              <a:t>процесу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1664" y="1688783"/>
            <a:ext cx="5483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 smtClean="0">
                <a:solidFill>
                  <a:srgbClr val="000000"/>
                </a:solidFill>
              </a:rPr>
              <a:t>Організація </a:t>
            </a:r>
            <a:r>
              <a:rPr lang="uk-UA" sz="3200" b="1" i="1" dirty="0">
                <a:solidFill>
                  <a:srgbClr val="000000"/>
                </a:solidFill>
              </a:rPr>
              <a:t>роботи з </a:t>
            </a:r>
            <a:r>
              <a:rPr lang="uk-UA" sz="3200" b="1" i="1" dirty="0" smtClean="0">
                <a:solidFill>
                  <a:srgbClr val="000000"/>
                </a:solidFill>
              </a:rPr>
              <a:t>дітьми (заняття, ігри, екскурсії, спостереження</a:t>
            </a:r>
            <a:r>
              <a:rPr lang="uk-UA" sz="3200" b="1" i="1" dirty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 smtClean="0">
                <a:solidFill>
                  <a:srgbClr val="000000"/>
                </a:solidFill>
              </a:rPr>
              <a:t>Самоосвіта</a:t>
            </a:r>
            <a:endParaRPr lang="uk-UA" sz="3200" b="1" i="1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200" b="1" i="1" dirty="0">
                <a:solidFill>
                  <a:srgbClr val="000000"/>
                </a:solidFill>
              </a:rPr>
              <a:t>Взаємодія з колегами</a:t>
            </a:r>
            <a:endParaRPr lang="uk-UA" sz="3200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8" y="977165"/>
            <a:ext cx="2826640" cy="523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289">
            <a:off x="-759272" y="5469418"/>
            <a:ext cx="2286005" cy="2368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6798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512</Words>
  <Application>Microsoft Office PowerPoint</Application>
  <PresentationFormat>Экран (4:3)</PresentationFormat>
  <Paragraphs>117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Портфоліо вихователя ДНЗ Чинадіївського дитячого будинку Мішко Надії Петрівни</vt:lpstr>
      <vt:lpstr>Будемо знайомі !</vt:lpstr>
      <vt:lpstr>Візитка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Наші занаття</vt:lpstr>
      <vt:lpstr>Відпочинок в природі</vt:lpstr>
      <vt:lpstr>Навчально-дослідна діяльність</vt:lpstr>
      <vt:lpstr>Слайд 21</vt:lpstr>
      <vt:lpstr>Слайд 22</vt:lpstr>
      <vt:lpstr>Слайд 23</vt:lpstr>
      <vt:lpstr>Дякую 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RePack by Diakov</cp:lastModifiedBy>
  <cp:revision>60</cp:revision>
  <dcterms:created xsi:type="dcterms:W3CDTF">2014-08-10T07:57:19Z</dcterms:created>
  <dcterms:modified xsi:type="dcterms:W3CDTF">2020-01-31T11:49:36Z</dcterms:modified>
</cp:coreProperties>
</file>