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23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E3FE72-CC0B-4960-9705-5F42793330D1}" type="datetimeFigureOut">
              <a:rPr lang="uk-UA" smtClean="0"/>
              <a:t>18.05.2016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91BC2D-FF89-491B-8BB3-521D59CDA16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65853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1BC2D-FF89-491B-8BB3-521D59CDA167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69474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7" Type="http://schemas.openxmlformats.org/officeDocument/2006/relationships/image" Target="../media/image2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7" Type="http://schemas.openxmlformats.org/officeDocument/2006/relationships/image" Target="../media/image3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2.jpeg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7.jpeg"/><Relationship Id="rId5" Type="http://schemas.openxmlformats.org/officeDocument/2006/relationships/image" Target="../media/image36.jpeg"/><Relationship Id="rId4" Type="http://schemas.openxmlformats.org/officeDocument/2006/relationships/image" Target="../media/image3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2160240"/>
          </a:xfrm>
        </p:spPr>
        <p:txBody>
          <a:bodyPr>
            <a:prstTxWarp prst="textCanDown">
              <a:avLst/>
            </a:prstTxWarp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uk-UA" b="1" cap="all" dirty="0" err="1" smtClean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</a:rPr>
              <a:t>Портфоліо</a:t>
            </a:r>
            <a:r>
              <a:rPr lang="uk-UA" b="1" cap="all" dirty="0" smtClean="0">
                <a:ln w="0"/>
                <a:solidFill>
                  <a:schemeClr val="tx2">
                    <a:lumMod val="40000"/>
                    <a:lumOff val="6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uk-UA" b="1" cap="all" dirty="0" smtClean="0">
                <a:ln w="0"/>
                <a:solidFill>
                  <a:schemeClr val="tx2">
                    <a:lumMod val="40000"/>
                    <a:lumOff val="6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</a:br>
            <a:endParaRPr lang="uk-UA" b="1" cap="all" dirty="0">
              <a:ln w="0"/>
              <a:solidFill>
                <a:schemeClr val="tx2">
                  <a:lumMod val="40000"/>
                  <a:lumOff val="6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1040" y="5726112"/>
            <a:ext cx="5400600" cy="792088"/>
          </a:xfrm>
          <a:prstGeom prst="rect">
            <a:avLst/>
          </a:prstGeom>
          <a:noFill/>
        </p:spPr>
        <p:txBody>
          <a:bodyPr wrap="square" rtlCol="0">
            <a:prstTxWarp prst="textDeflate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uk-UA" b="1" cap="all" dirty="0" smtClean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</a:rPr>
              <a:t>Пекар  Ганни Юріївни</a:t>
            </a:r>
            <a:endParaRPr lang="uk-UA" b="1" cap="all" dirty="0">
              <a:ln w="0"/>
              <a:solidFill>
                <a:srgbClr val="FFFF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063" y="1844824"/>
            <a:ext cx="4992554" cy="37444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736282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0">
        <p:blinds dir="vert"/>
      </p:transition>
    </mc:Choice>
    <mc:Fallback xmlns="">
      <p:transition spd="slow" advClick="0" advTm="40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572"/>
            <a:ext cx="9125437" cy="713075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648"/>
            <a:ext cx="8229600" cy="1143000"/>
          </a:xfrm>
        </p:spPr>
        <p:txBody>
          <a:bodyPr/>
          <a:lstStyle/>
          <a:p>
            <a:r>
              <a:rPr lang="uk-UA" b="1" cap="all" dirty="0" smtClean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Відкрите виховне заняття</a:t>
            </a:r>
            <a:endParaRPr lang="uk-UA" b="1" cap="all" dirty="0">
              <a:ln w="9000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2210135"/>
            <a:ext cx="3524200" cy="26431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9215" y="836712"/>
            <a:ext cx="3294785" cy="247108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3155" y="3740342"/>
            <a:ext cx="3312368" cy="248427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640" y="960137"/>
            <a:ext cx="3428764" cy="257157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404" y="3717032"/>
            <a:ext cx="3312368" cy="248427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TextBox 10"/>
          <p:cNvSpPr txBox="1"/>
          <p:nvPr/>
        </p:nvSpPr>
        <p:spPr>
          <a:xfrm>
            <a:off x="1602780" y="6201308"/>
            <a:ext cx="5688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i="1" cap="all" dirty="0" smtClean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«</a:t>
            </a:r>
            <a:r>
              <a:rPr lang="uk-UA" sz="3200" b="1" i="1" cap="all" dirty="0" smtClean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Народні зимові свята».</a:t>
            </a:r>
            <a:endParaRPr lang="uk-UA" sz="3200" i="1" dirty="0">
              <a:ln w="9000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605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cap="all" dirty="0" smtClean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Робота над проектом</a:t>
            </a:r>
            <a:endParaRPr lang="uk-UA" b="1" cap="all" dirty="0">
              <a:ln w="9000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3648" y="6100189"/>
            <a:ext cx="626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cap="all" dirty="0" smtClean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«Збережімо бджілку – трудівницю».</a:t>
            </a:r>
            <a:endParaRPr lang="uk-UA" sz="2400" b="1" cap="all" dirty="0">
              <a:ln w="9000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8829" y="1226486"/>
            <a:ext cx="3435358" cy="23064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44" y="1127393"/>
            <a:ext cx="3339504" cy="25046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08" y="3812267"/>
            <a:ext cx="3385631" cy="243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5965" y="3632021"/>
            <a:ext cx="3429643" cy="25722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9999" y="1827947"/>
            <a:ext cx="2408830" cy="32117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06243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3588" y="-800"/>
            <a:ext cx="9277588" cy="6958191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b="1" cap="all" dirty="0" smtClean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Виховний захід: </a:t>
            </a:r>
            <a:br>
              <a:rPr lang="uk-UA" b="1" cap="all" dirty="0" smtClean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uk-UA" b="1" cap="all" dirty="0" smtClean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«Дивовижний світ живої природи».</a:t>
            </a:r>
            <a:endParaRPr lang="uk-UA" b="1" cap="all" dirty="0">
              <a:ln w="9000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2466" y="4581128"/>
            <a:ext cx="3201534" cy="24011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1656" y="1720314"/>
            <a:ext cx="3142344" cy="235675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4581128"/>
            <a:ext cx="3225949" cy="241946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5065" y="1670020"/>
            <a:ext cx="3209401" cy="240705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1510" y="2953203"/>
            <a:ext cx="3441682" cy="25812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293469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b="1" cap="all" dirty="0" smtClean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Виховний захід:</a:t>
            </a:r>
            <a:r>
              <a:rPr lang="uk-UA" b="1" cap="all" dirty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uk-UA" b="1" cap="all" dirty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uk-UA" b="1" cap="all" dirty="0" smtClean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«Виховуємо патріотів рідної Батьківщини</a:t>
            </a:r>
            <a:r>
              <a:rPr lang="uk-UA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</a:rPr>
              <a:t>».</a:t>
            </a:r>
            <a:endParaRPr lang="uk-UA" dirty="0">
              <a:ln>
                <a:solidFill>
                  <a:srgbClr val="FFFF00"/>
                </a:solidFill>
              </a:ln>
              <a:solidFill>
                <a:srgbClr val="FFFF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56" y="1504739"/>
            <a:ext cx="3497436" cy="262307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56" y="4064755"/>
            <a:ext cx="3935929" cy="295194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6900" y="4278525"/>
            <a:ext cx="3672408" cy="27543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129" y="2410839"/>
            <a:ext cx="2499742" cy="333299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6900" y="1508807"/>
            <a:ext cx="3672408" cy="27543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18779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9813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114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" decel="50000" autoRev="1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34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Участь у загальному проекті</a:t>
            </a:r>
            <a:r>
              <a:rPr lang="uk-UA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uk-UA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«Впровадження оздоровчих технологій» </a:t>
            </a:r>
            <a:endParaRPr lang="uk-UA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14709"/>
            <a:ext cx="3779912" cy="283493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1518" y="4070042"/>
            <a:ext cx="3899024" cy="292426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0604" y="1559495"/>
            <a:ext cx="3520852" cy="264063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95799"/>
            <a:ext cx="3491880" cy="261891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2800901"/>
            <a:ext cx="3384376" cy="253828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2298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b="1" cap="all" dirty="0" smtClean="0">
                <a:ln w="9000" cmpd="sng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Виховуємо майбутніх артистів.</a:t>
            </a:r>
            <a:br>
              <a:rPr lang="uk-UA" sz="3600" b="1" cap="all" dirty="0" smtClean="0">
                <a:ln w="9000" cmpd="sng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uk-UA" sz="3600" b="1" cap="all" dirty="0" smtClean="0">
                <a:ln w="9000" cmpd="sng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Участь у святі «День іменинника».</a:t>
            </a:r>
            <a:endParaRPr lang="uk-UA" sz="3600" b="1" cap="all" dirty="0">
              <a:ln w="9000" cmpd="sng">
                <a:solidFill>
                  <a:srgbClr val="FFC000"/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386570"/>
            <a:ext cx="3563899" cy="26729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836" y="4059494"/>
            <a:ext cx="3707915" cy="27809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7821" y="3931175"/>
            <a:ext cx="3881895" cy="29114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8529" y="1332934"/>
            <a:ext cx="3618149" cy="27136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05426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349" y="-17512"/>
            <a:ext cx="9167349" cy="687551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Autofit/>
          </a:bodyPr>
          <a:lstStyle/>
          <a:p>
            <a:r>
              <a:rPr lang="uk-UA" sz="3200" b="1" cap="all" dirty="0" smtClean="0">
                <a:ln w="9000" cmpd="sng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Пропоную вашій увазі десять способів мати радість і щастя в житті від Папи Римського Франциска.</a:t>
            </a:r>
            <a:endParaRPr lang="uk-UA" sz="3200" b="1" cap="all" dirty="0">
              <a:ln w="9000" cmpd="sng">
                <a:solidFill>
                  <a:srgbClr val="FFC000"/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" t="3286"/>
          <a:stretch/>
        </p:blipFill>
        <p:spPr>
          <a:xfrm>
            <a:off x="2484016" y="2276872"/>
            <a:ext cx="4104456" cy="303319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3203848" y="1723450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ln w="10541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</a:rPr>
              <a:t>1. «Живи і дай жити».</a:t>
            </a:r>
            <a:endParaRPr lang="uk-UA" b="1" dirty="0">
              <a:ln w="10541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504" y="2276872"/>
            <a:ext cx="187220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ln w="10541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</a:rPr>
              <a:t>2. «Давай себе іншим».</a:t>
            </a:r>
          </a:p>
          <a:p>
            <a:endParaRPr lang="uk-UA" b="1" dirty="0">
              <a:ln w="10541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</a:endParaRPr>
          </a:p>
          <a:p>
            <a:r>
              <a:rPr lang="uk-UA" b="1" dirty="0" smtClean="0">
                <a:ln w="10541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</a:rPr>
              <a:t>3. «Поводься в житті спокійно».</a:t>
            </a:r>
          </a:p>
          <a:p>
            <a:endParaRPr lang="uk-UA" b="1" dirty="0" smtClean="0">
              <a:ln w="10541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</a:endParaRPr>
          </a:p>
          <a:p>
            <a:r>
              <a:rPr lang="uk-UA" b="1" dirty="0" smtClean="0">
                <a:ln w="10541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</a:rPr>
              <a:t>4. «Май здоровий підхід до відпочинку».</a:t>
            </a:r>
          </a:p>
          <a:p>
            <a:endParaRPr lang="uk-UA" b="1" dirty="0" smtClean="0">
              <a:ln w="10541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</a:endParaRPr>
          </a:p>
          <a:p>
            <a:r>
              <a:rPr lang="uk-UA" b="1" dirty="0" smtClean="0">
                <a:ln w="10541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</a:rPr>
              <a:t>5. «Неділя має бути святом».</a:t>
            </a:r>
          </a:p>
          <a:p>
            <a:endParaRPr lang="uk-UA" b="1" dirty="0">
              <a:ln w="10541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50496" y="2276872"/>
            <a:ext cx="216024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cap="all" dirty="0" smtClean="0">
                <a:ln w="9000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6. «Знайдімо нові способи  забезпечення молодих людей гідною роботою».</a:t>
            </a:r>
          </a:p>
          <a:p>
            <a:endParaRPr lang="uk-UA" b="1" cap="all" dirty="0" smtClean="0">
              <a:ln w="9000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uk-UA" b="1" cap="all" dirty="0" smtClean="0">
                <a:ln w="9000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7. «Поважай природу і опікуйся нею».</a:t>
            </a:r>
          </a:p>
          <a:p>
            <a:endParaRPr lang="uk-UA" b="1" cap="all" dirty="0" smtClean="0">
              <a:ln w="9000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uk-UA" b="1" cap="all" dirty="0" smtClean="0">
                <a:ln w="9000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8. «Перестань бути негативним».</a:t>
            </a:r>
            <a:endParaRPr lang="uk-UA" b="1" cap="all" dirty="0">
              <a:ln w="9000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79700" y="5647025"/>
            <a:ext cx="4608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ln w="10541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</a:rPr>
              <a:t>9. «Не навертай, шануй віру інших».</a:t>
            </a:r>
          </a:p>
          <a:p>
            <a:endParaRPr lang="uk-UA" b="1" dirty="0" smtClean="0">
              <a:ln w="10541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</a:endParaRPr>
          </a:p>
          <a:p>
            <a:r>
              <a:rPr lang="uk-UA" b="1" dirty="0" smtClean="0">
                <a:ln w="10541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</a:rPr>
              <a:t>10. «Працюй на користь миру».</a:t>
            </a:r>
            <a:endParaRPr lang="uk-UA" b="1" dirty="0">
              <a:ln w="10541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865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3488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Прислухайтеся до цих порад і матимете радість і щастя в житті</a:t>
            </a:r>
            <a:r>
              <a:rPr lang="uk-UA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.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b="1" i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Дякую за увагу!</a:t>
            </a:r>
            <a:endParaRPr lang="uk-UA" b="1" i="1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37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04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88640"/>
            <a:ext cx="8568952" cy="1800200"/>
          </a:xfrm>
        </p:spPr>
        <p:txBody>
          <a:bodyPr>
            <a:prstTxWarp prst="textChevronInverted">
              <a:avLst/>
            </a:prstTxWarp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uk-UA" sz="5400" b="1" cap="all" dirty="0" smtClean="0">
                <a:ln w="0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</a:rPr>
              <a:t>Загальні дані</a:t>
            </a:r>
            <a:endParaRPr lang="uk-UA" sz="5400" b="1" cap="all" dirty="0">
              <a:ln w="0">
                <a:solidFill>
                  <a:srgbClr val="FFFF00"/>
                </a:solidFill>
              </a:ln>
              <a:solidFill>
                <a:srgbClr val="FFFF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844824"/>
            <a:ext cx="8280920" cy="4752528"/>
          </a:xfrm>
        </p:spPr>
        <p:txBody>
          <a:bodyPr>
            <a:normAutofit fontScale="85000"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uk-UA" sz="2800" b="1" spc="50" dirty="0" smtClean="0">
                <a:ln w="11430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uk-UA" b="1" cap="all" dirty="0" smtClean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Освіта: середня спеціальна,закінчила у 1985 році  Мукачівське педагогічне училище.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uk-UA" b="1" cap="all" dirty="0" smtClean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Кваліфікація: вихователь в дошкільних навчальних закладах.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uk-UA" b="1" cap="all" dirty="0" smtClean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Посада: вихователь.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uk-UA" b="1" cap="all" dirty="0" smtClean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Кваліфікаційна категорія «Вихователь 9 розряду».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uk-UA" b="1" cap="all" dirty="0" smtClean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Педагогічний стаж -30 років.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uk-UA" b="1" cap="all" dirty="0" smtClean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Проходження курсової перепідготовки: м. Ужгород ЗІППО у жовтні 2014 року.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uk-UA" b="1" cap="all" dirty="0" smtClean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Атестація: 2015-2016 н. р.</a:t>
            </a:r>
          </a:p>
        </p:txBody>
      </p:sp>
    </p:spTree>
    <p:extLst>
      <p:ext uri="{BB962C8B-B14F-4D97-AF65-F5344CB8AC3E}">
        <p14:creationId xmlns:p14="http://schemas.microsoft.com/office/powerpoint/2010/main" val="753133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1470025"/>
          </a:xfrm>
        </p:spPr>
        <p:txBody>
          <a:bodyPr>
            <a:prstTxWarp prst="textChevron">
              <a:avLst/>
            </a:prstTxWarp>
          </a:bodyPr>
          <a:lstStyle/>
          <a:p>
            <a:r>
              <a:rPr lang="uk-UA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</a:rPr>
              <a:t>Життєве кредо</a:t>
            </a:r>
            <a:endParaRPr lang="uk-UA" b="1" dirty="0">
              <a:ln w="10541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2132856"/>
            <a:ext cx="6400800" cy="17526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endParaRPr lang="uk-UA" sz="1600" dirty="0">
              <a:latin typeface="Cambria"/>
              <a:ea typeface="Cambria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500"/>
              </a:spcAft>
            </a:pPr>
            <a:r>
              <a:rPr lang="uk-UA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uk-UA" sz="16000" b="1" cap="all" dirty="0" smtClean="0">
                <a:ln w="9000" cmpd="sng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ea typeface="Times New Roman"/>
                <a:cs typeface="Times New Roman"/>
              </a:rPr>
              <a:t>Будь </a:t>
            </a:r>
            <a:r>
              <a:rPr lang="uk-UA" sz="16000" b="1" cap="all" dirty="0">
                <a:ln w="9000" cmpd="sng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ea typeface="Times New Roman"/>
                <a:cs typeface="Times New Roman"/>
              </a:rPr>
              <a:t>добрим до ближнього і добро повернеться до </a:t>
            </a:r>
            <a:r>
              <a:rPr lang="uk-UA" sz="16000" b="1" cap="all" dirty="0" smtClean="0">
                <a:ln w="9000" cmpd="sng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ea typeface="Times New Roman"/>
                <a:cs typeface="Times New Roman"/>
              </a:rPr>
              <a:t>тебе</a:t>
            </a:r>
            <a:r>
              <a:rPr lang="uk-UA" sz="16000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Times New Roman"/>
              </a:rPr>
              <a:t>.</a:t>
            </a:r>
            <a:r>
              <a:rPr lang="uk-UA" dirty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Times New Roman"/>
              </a:rPr>
              <a:t> </a:t>
            </a:r>
            <a:endParaRPr lang="uk-UA" sz="1600" dirty="0">
              <a:ln>
                <a:solidFill>
                  <a:srgbClr val="FFC000"/>
                </a:solidFill>
              </a:ln>
              <a:solidFill>
                <a:srgbClr val="FFFF00"/>
              </a:solidFill>
              <a:latin typeface="Cambria"/>
              <a:ea typeface="Cambria"/>
              <a:cs typeface="Times New Roman"/>
            </a:endParaRPr>
          </a:p>
          <a:p>
            <a:endParaRPr lang="uk-UA" dirty="0">
              <a:ln>
                <a:solidFill>
                  <a:srgbClr val="FFC000"/>
                </a:solidFill>
              </a:ln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519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414592" cy="1470025"/>
          </a:xfrm>
        </p:spPr>
        <p:txBody>
          <a:bodyPr>
            <a:prstTxWarp prst="textChevron">
              <a:avLst/>
            </a:prstTxWarp>
          </a:bodyPr>
          <a:lstStyle/>
          <a:p>
            <a:r>
              <a:rPr lang="uk-UA" b="1" cap="all" dirty="0" smtClean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Педагогічне кредо</a:t>
            </a:r>
            <a:endParaRPr lang="uk-UA" b="1" cap="all" dirty="0">
              <a:ln w="9000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2204864"/>
            <a:ext cx="6872808" cy="2929880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sz="2800" b="1" cap="all" dirty="0" smtClean="0">
                <a:ln w="9000" cmpd="sng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ea typeface="Times New Roman"/>
                <a:cs typeface="Times New Roman"/>
              </a:rPr>
              <a:t>Любити </a:t>
            </a:r>
            <a:r>
              <a:rPr lang="uk-UA" sz="2800" b="1" cap="all" dirty="0">
                <a:ln w="9000" cmpd="sng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ea typeface="Times New Roman"/>
                <a:cs typeface="Times New Roman"/>
              </a:rPr>
              <a:t>свого </a:t>
            </a:r>
            <a:r>
              <a:rPr lang="uk-UA" sz="2800" b="1" cap="all" dirty="0" smtClean="0">
                <a:ln w="9000" cmpd="sng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ea typeface="Times New Roman"/>
                <a:cs typeface="Times New Roman"/>
              </a:rPr>
              <a:t>вихованця різним: </a:t>
            </a:r>
            <a:r>
              <a:rPr lang="uk-UA" sz="2800" b="1" cap="all" dirty="0">
                <a:ln w="9000" cmpd="sng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ea typeface="Times New Roman"/>
                <a:cs typeface="Times New Roman"/>
              </a:rPr>
              <a:t>талановитим чи не дуже, веселим чи сумним, спокійним чи непосидючим…Спілкуватися з ним, навчати й радіти, бо </a:t>
            </a:r>
            <a:r>
              <a:rPr lang="uk-UA" sz="2800" b="1" cap="all" dirty="0" smtClean="0">
                <a:ln w="9000" cmpd="sng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ea typeface="Times New Roman"/>
                <a:cs typeface="Times New Roman"/>
              </a:rPr>
              <a:t>дитина - це </a:t>
            </a:r>
            <a:r>
              <a:rPr lang="uk-UA" sz="2800" b="1" cap="all" dirty="0">
                <a:ln w="9000" cmpd="sng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ea typeface="Times New Roman"/>
                <a:cs typeface="Times New Roman"/>
              </a:rPr>
              <a:t>свято, яке триває доти, поки ти є разом з</a:t>
            </a:r>
            <a:r>
              <a:rPr lang="uk-UA" sz="2800" b="1" cap="all" dirty="0" smtClean="0">
                <a:ln w="9000" cmpd="sng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ea typeface="Times New Roman"/>
                <a:cs typeface="Times New Roman"/>
              </a:rPr>
              <a:t> нею.</a:t>
            </a:r>
            <a:endParaRPr lang="uk-UA" sz="2800" b="1" cap="all" dirty="0">
              <a:ln w="9000" cmpd="sng">
                <a:solidFill>
                  <a:srgbClr val="FFC000"/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  <a:ea typeface="Cambria"/>
              <a:cs typeface="Times New Roman"/>
            </a:endParaRPr>
          </a:p>
          <a:p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21194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4518"/>
            <a:ext cx="7772400" cy="1470025"/>
          </a:xfrm>
        </p:spPr>
        <p:txBody>
          <a:bodyPr>
            <a:prstTxWarp prst="textDeflate">
              <a:avLst/>
            </a:prstTxWarp>
          </a:bodyPr>
          <a:lstStyle/>
          <a:p>
            <a:r>
              <a:rPr lang="uk-UA" b="1" cap="all" dirty="0" smtClean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Мій диплом</a:t>
            </a:r>
            <a:endParaRPr lang="uk-UA" b="1" cap="all" dirty="0">
              <a:ln w="9000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2" t="7362"/>
          <a:stretch/>
        </p:blipFill>
        <p:spPr>
          <a:xfrm>
            <a:off x="-1" y="1484784"/>
            <a:ext cx="4788141" cy="359916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80"/>
          <a:stretch/>
        </p:blipFill>
        <p:spPr>
          <a:xfrm>
            <a:off x="4211961" y="3309889"/>
            <a:ext cx="4932039" cy="3548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137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56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Wave2">
              <a:avLst/>
            </a:prstTxWarp>
          </a:bodyPr>
          <a:lstStyle/>
          <a:p>
            <a:r>
              <a:rPr lang="uk-UA" b="1" cap="all" dirty="0" smtClean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Мої нагороди</a:t>
            </a:r>
            <a:endParaRPr lang="uk-UA" b="1" cap="all" dirty="0">
              <a:ln w="9000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0" t="4858" b="4172"/>
          <a:stretch/>
        </p:blipFill>
        <p:spPr>
          <a:xfrm rot="5400000">
            <a:off x="4559412" y="2197112"/>
            <a:ext cx="5016408" cy="355107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413"/>
          <a:stretch/>
        </p:blipFill>
        <p:spPr>
          <a:xfrm rot="5400000">
            <a:off x="-605808" y="2270104"/>
            <a:ext cx="5016409" cy="3445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15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836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7992888" cy="1872208"/>
          </a:xfrm>
        </p:spPr>
        <p:txBody>
          <a:bodyPr>
            <a:prstTxWarp prst="textStop">
              <a:avLst/>
            </a:prstTxWarp>
          </a:bodyPr>
          <a:lstStyle/>
          <a:p>
            <a:r>
              <a:rPr lang="uk-UA" b="1" cap="all" dirty="0" smtClean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Проблема, над якою працюю:</a:t>
            </a:r>
            <a:endParaRPr lang="uk-UA" b="1" cap="all" dirty="0">
              <a:ln w="9000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492896"/>
            <a:ext cx="7520880" cy="292988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uk-UA" b="1" cap="all" dirty="0" smtClean="0">
                <a:ln w="9000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Формування самостійної, мислячої, творчої особистості.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uk-UA" b="1" cap="all" dirty="0" smtClean="0">
                <a:ln w="9000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Навчити дитину гратися.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uk-UA" b="1" cap="all" dirty="0" smtClean="0">
                <a:ln w="9000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Формування мовленнєво-комунікативних здібностей дитини.</a:t>
            </a:r>
            <a:endParaRPr lang="uk-UA" dirty="0">
              <a:ln w="9000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538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60748" y="260648"/>
            <a:ext cx="6622504" cy="1539602"/>
          </a:xfrm>
        </p:spPr>
        <p:txBody>
          <a:bodyPr>
            <a:prstTxWarp prst="textDeflate">
              <a:avLst/>
            </a:prstTxWarp>
          </a:bodyPr>
          <a:lstStyle/>
          <a:p>
            <a:r>
              <a:rPr lang="uk-UA" b="1" cap="all" dirty="0" smtClean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Мета:</a:t>
            </a:r>
            <a:endParaRPr lang="uk-UA" b="1" cap="all" dirty="0">
              <a:ln w="9000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916832"/>
            <a:ext cx="6912768" cy="1752600"/>
          </a:xfrm>
        </p:spPr>
        <p:txBody>
          <a:bodyPr>
            <a:no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uk-UA" sz="2800" b="1" cap="all" dirty="0" smtClean="0">
                <a:ln w="9000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Спонукати дітей до творчого розв‘язання буденних ситуацій.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uk-UA" sz="2800" b="1" cap="all" dirty="0" smtClean="0">
                <a:ln w="9000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В процесі ігрової діяльності формувати вміння домовлятися, поступатися, вислуховувати, переконувати, пропонувати, співчувати, а отже – спілкуватися.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uk-UA" sz="2800" b="1" cap="all" dirty="0" smtClean="0">
                <a:ln w="9000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Спонукати дитину до власної активної діяльності для пізнання навколишньої дійсності.</a:t>
            </a:r>
            <a:endParaRPr lang="uk-UA" sz="2800" dirty="0">
              <a:ln w="9000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747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764" y="-6649"/>
            <a:ext cx="9170764" cy="6878073"/>
          </a:xfrm>
          <a:prstGeom prst="rect">
            <a:avLst/>
          </a:prstGeom>
        </p:spPr>
      </p:pic>
      <p:sp>
        <p:nvSpPr>
          <p:cNvPr id="7" name="Выноска со стрелкой вправо 6"/>
          <p:cNvSpPr/>
          <p:nvPr/>
        </p:nvSpPr>
        <p:spPr>
          <a:xfrm>
            <a:off x="611560" y="2204864"/>
            <a:ext cx="3960440" cy="2520280"/>
          </a:xfrm>
          <a:prstGeom prst="rightArrowCallou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b="1" i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</a:rPr>
              <a:t>За атестаційний період:</a:t>
            </a:r>
            <a:endParaRPr lang="uk-UA" sz="2800" b="1" i="1" dirty="0">
              <a:ln>
                <a:solidFill>
                  <a:srgbClr val="FFC000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8" name="Вертикальный свиток 7"/>
          <p:cNvSpPr/>
          <p:nvPr/>
        </p:nvSpPr>
        <p:spPr>
          <a:xfrm>
            <a:off x="4283968" y="1412776"/>
            <a:ext cx="3600400" cy="4536504"/>
          </a:xfrm>
          <a:prstGeom prst="verticalScroll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Font typeface="Wingdings" pitchFamily="2" charset="2"/>
              <a:buChar char="q"/>
            </a:pPr>
            <a:r>
              <a:rPr lang="uk-UA" sz="2000" b="1" i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Участь у педрадах</a:t>
            </a:r>
          </a:p>
          <a:p>
            <a:pPr marL="285750" indent="-285750" algn="ctr">
              <a:buFont typeface="Wingdings" pitchFamily="2" charset="2"/>
              <a:buChar char="q"/>
            </a:pPr>
            <a:r>
              <a:rPr lang="uk-UA" sz="2000" b="1" i="1" dirty="0" err="1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М</a:t>
            </a:r>
            <a:r>
              <a:rPr lang="uk-UA" sz="2000" b="1" i="1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етодоб‘єднаннях</a:t>
            </a:r>
            <a:endParaRPr lang="uk-UA" sz="2000" b="1" i="1" dirty="0" smtClean="0">
              <a:ln>
                <a:solidFill>
                  <a:schemeClr val="tx2">
                    <a:lumMod val="75000"/>
                  </a:schemeClr>
                </a:solidFill>
              </a:ln>
              <a:solidFill>
                <a:srgbClr val="FFFF00"/>
              </a:solidFill>
            </a:endParaRPr>
          </a:p>
          <a:p>
            <a:pPr marL="285750" indent="-285750" algn="ctr">
              <a:buFont typeface="Wingdings" pitchFamily="2" charset="2"/>
              <a:buChar char="q"/>
            </a:pPr>
            <a:r>
              <a:rPr lang="uk-UA" sz="2000" b="1" i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Семінарах</a:t>
            </a:r>
          </a:p>
          <a:p>
            <a:pPr marL="285750" indent="-285750" algn="ctr">
              <a:buFont typeface="Wingdings" pitchFamily="2" charset="2"/>
              <a:buChar char="q"/>
            </a:pPr>
            <a:r>
              <a:rPr lang="uk-UA" sz="2000" b="1" i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Проведення виховних заходів</a:t>
            </a:r>
          </a:p>
          <a:p>
            <a:pPr marL="285750" indent="-285750" algn="ctr">
              <a:buFont typeface="Wingdings" pitchFamily="2" charset="2"/>
              <a:buChar char="q"/>
            </a:pPr>
            <a:r>
              <a:rPr lang="uk-UA" sz="2000" b="1" i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Участь у святах дитячого будинку</a:t>
            </a:r>
            <a:endParaRPr lang="uk-UA" sz="2000" b="1" dirty="0">
              <a:ln>
                <a:solidFill>
                  <a:schemeClr val="tx2">
                    <a:lumMod val="75000"/>
                  </a:schemeClr>
                </a:solidFill>
              </a:ln>
            </a:endParaRPr>
          </a:p>
          <a:p>
            <a:pPr marL="285750" indent="-285750" algn="ctr">
              <a:buFont typeface="Wingdings" pitchFamily="2" charset="2"/>
              <a:buChar char="q"/>
            </a:pPr>
            <a:r>
              <a:rPr lang="uk-UA" sz="2000" b="1" i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Робота над проектом</a:t>
            </a:r>
          </a:p>
          <a:p>
            <a:pPr marL="285750" indent="-285750" algn="ctr">
              <a:buFont typeface="Wingdings" pitchFamily="2" charset="2"/>
              <a:buChar char="q"/>
            </a:pPr>
            <a:r>
              <a:rPr lang="uk-UA" sz="2000" b="1" i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Участь у виставках.</a:t>
            </a:r>
          </a:p>
          <a:p>
            <a:pPr marL="285750" indent="-285750" algn="ctr">
              <a:buFont typeface="Wingdings" pitchFamily="2" charset="2"/>
              <a:buChar char="q"/>
            </a:pPr>
            <a:endParaRPr lang="uk-UA" b="1" dirty="0">
              <a:ln>
                <a:solidFill>
                  <a:srgbClr val="FFC000"/>
                </a:solidFill>
              </a:ln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9592" y="332656"/>
            <a:ext cx="6552728" cy="864096"/>
          </a:xfrm>
          <a:prstGeom prst="rect">
            <a:avLst/>
          </a:prstGeom>
          <a:noFill/>
        </p:spPr>
        <p:txBody>
          <a:bodyPr wrap="square" rtlCol="0">
            <a:prstTxWarp prst="textWave1">
              <a:avLst/>
            </a:prstTxWarp>
            <a:spAutoFit/>
          </a:bodyPr>
          <a:lstStyle/>
          <a:p>
            <a:r>
              <a:rPr lang="uk-UA" b="1" cap="all" dirty="0" smtClean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Моя педагогічна діяльність</a:t>
            </a:r>
            <a:endParaRPr lang="uk-UA" b="1" cap="all" dirty="0">
              <a:ln w="9000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02835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1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1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352</Words>
  <Application>Microsoft Office PowerPoint</Application>
  <PresentationFormat>Экран (4:3)</PresentationFormat>
  <Paragraphs>61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Cambria</vt:lpstr>
      <vt:lpstr>Times New Roman</vt:lpstr>
      <vt:lpstr>Wingdings</vt:lpstr>
      <vt:lpstr>Тема Office</vt:lpstr>
      <vt:lpstr>Портфоліо </vt:lpstr>
      <vt:lpstr>Загальні дані</vt:lpstr>
      <vt:lpstr>Життєве кредо</vt:lpstr>
      <vt:lpstr>Педагогічне кредо</vt:lpstr>
      <vt:lpstr>Мій диплом</vt:lpstr>
      <vt:lpstr>Мої нагороди</vt:lpstr>
      <vt:lpstr>Проблема, над якою працюю:</vt:lpstr>
      <vt:lpstr>Мета:</vt:lpstr>
      <vt:lpstr>Презентация PowerPoint</vt:lpstr>
      <vt:lpstr>Відкрите виховне заняття</vt:lpstr>
      <vt:lpstr>Робота над проектом</vt:lpstr>
      <vt:lpstr>Виховний захід:  «Дивовижний світ живої природи».</vt:lpstr>
      <vt:lpstr>Виховний захід:  «Виховуємо патріотів рідної Батьківщини».</vt:lpstr>
      <vt:lpstr>Участь у загальному проекті «Впровадження оздоровчих технологій» </vt:lpstr>
      <vt:lpstr>Виховуємо майбутніх артистів. Участь у святі «День іменинника».</vt:lpstr>
      <vt:lpstr>Пропоную вашій увазі десять способів мати радість і щастя в житті від Папи Римського Франциска.</vt:lpstr>
      <vt:lpstr>Прислухайтеся до цих порад і матимете радість і щастя в житті.    Дякую за увагу!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Портфоліо</dc:title>
  <cp:lastModifiedBy>User</cp:lastModifiedBy>
  <cp:revision>33</cp:revision>
  <dcterms:modified xsi:type="dcterms:W3CDTF">2016-05-18T19:58:57Z</dcterms:modified>
</cp:coreProperties>
</file>