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7" r:id="rId5"/>
    <p:sldId id="265" r:id="rId6"/>
    <p:sldId id="281" r:id="rId7"/>
    <p:sldId id="259" r:id="rId8"/>
    <p:sldId id="266" r:id="rId9"/>
    <p:sldId id="258" r:id="rId10"/>
    <p:sldId id="269" r:id="rId11"/>
    <p:sldId id="271" r:id="rId12"/>
    <p:sldId id="272" r:id="rId13"/>
    <p:sldId id="279" r:id="rId14"/>
    <p:sldId id="280" r:id="rId15"/>
    <p:sldId id="274" r:id="rId16"/>
    <p:sldId id="275" r:id="rId17"/>
    <p:sldId id="277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6"/>
          <p:cNvGrpSpPr>
            <a:grpSpLocks/>
          </p:cNvGrpSpPr>
          <p:nvPr/>
        </p:nvGrpSpPr>
        <p:grpSpPr bwMode="auto">
          <a:xfrm>
            <a:off x="-52388" y="5726113"/>
            <a:ext cx="9234488" cy="1239837"/>
            <a:chOff x="-51738" y="5725971"/>
            <a:chExt cx="9234375" cy="1240172"/>
          </a:xfrm>
        </p:grpSpPr>
        <p:pic>
          <p:nvPicPr>
            <p:cNvPr id="5" name="Рисунок 7" descr="63007667_49962895_24916407_11124617_15095803_14986341_gui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flipV="1">
              <a:off x="-51738" y="5725971"/>
              <a:ext cx="3131840" cy="1222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8" descr="63007667_49962895_24916407_11124617_15095803_14986341_gui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flipH="1" flipV="1">
              <a:off x="6050797" y="5725971"/>
              <a:ext cx="3131840" cy="1222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9" descr="62704583_pro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0800000">
              <a:off x="2699792" y="5908868"/>
              <a:ext cx="3533775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5"/>
          <p:cNvGrpSpPr>
            <a:grpSpLocks/>
          </p:cNvGrpSpPr>
          <p:nvPr/>
        </p:nvGrpSpPr>
        <p:grpSpPr bwMode="auto">
          <a:xfrm>
            <a:off x="-65088" y="-120650"/>
            <a:ext cx="9259888" cy="1266825"/>
            <a:chOff x="-64617" y="-119884"/>
            <a:chExt cx="9260133" cy="1266085"/>
          </a:xfrm>
        </p:grpSpPr>
        <p:pic>
          <p:nvPicPr>
            <p:cNvPr id="9" name="Рисунок 11" descr="62704583_pro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51421" y="-119884"/>
              <a:ext cx="3533775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2" descr="63007667_49962895_24916407_11124617_15095803_14986341_gui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64617" y="-75981"/>
              <a:ext cx="3131840" cy="1222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3" descr="63007667_49962895_24916407_11124617_15095803_14986341_gui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flipH="1">
              <a:off x="6063676" y="-77274"/>
              <a:ext cx="3131840" cy="1222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96D2-D708-4A71-B47D-FDFC78A1AB8E}" type="datetimeFigureOut">
              <a:rPr lang="ru-RU"/>
              <a:pPr>
                <a:defRPr/>
              </a:pPr>
              <a:t>30.01.2020</a:t>
            </a:fld>
            <a:endParaRPr lang="ru-RU" dirty="0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0941F-5A5F-4EF4-97CC-FCBAF37DD6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0" y="0"/>
            <a:ext cx="9202738" cy="6858000"/>
            <a:chOff x="0" y="0"/>
            <a:chExt cx="9202738" cy="6858000"/>
          </a:xfrm>
        </p:grpSpPr>
        <p:pic>
          <p:nvPicPr>
            <p:cNvPr id="3" name="Рисунок 7" descr="63008680_49984807_26933658_81529e24e9bb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319087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Рисунок 9" descr="63008680_49984807_26933658_81529e24e9bb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953125" y="0"/>
              <a:ext cx="319087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11" descr="63008680_49984807_26933658_81529e24e9bb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flipV="1">
              <a:off x="0" y="6181725"/>
              <a:ext cx="319087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3" descr="63008680_49984807_26933658_81529e24e9bb.gif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flipV="1">
              <a:off x="5953125" y="6181725"/>
              <a:ext cx="319087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4" descr="63008680_49984807_26933658_81529e24e9bb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526463" y="33338"/>
              <a:ext cx="676275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5" descr="63008680_49984807_26933658_81529e24e9bb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513763" y="3602038"/>
              <a:ext cx="676275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16" descr="63008680_49984807_26933658_81529e24e9bb.gif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65088"/>
              <a:ext cx="676275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7" descr="63008680_49984807_26933658_81529e24e9bb.gif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3667125"/>
              <a:ext cx="676275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D1F4C-6409-492D-AEAE-111D3553BFA7}" type="datetimeFigureOut">
              <a:rPr lang="ru-RU"/>
              <a:pPr>
                <a:defRPr/>
              </a:pPr>
              <a:t>30.01.2020</a:t>
            </a:fld>
            <a:endParaRPr lang="ru-RU" dirty="0"/>
          </a:p>
        </p:txBody>
      </p:sp>
      <p:sp>
        <p:nvSpPr>
          <p:cNvPr id="12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E3EAA-33C8-4CF2-BF0A-6D198146B7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Группа 10"/>
            <p:cNvGrpSpPr>
              <a:grpSpLocks/>
            </p:cNvGrpSpPr>
            <p:nvPr/>
          </p:nvGrpSpPr>
          <p:grpSpPr bwMode="auto">
            <a:xfrm>
              <a:off x="347733" y="0"/>
              <a:ext cx="8421916" cy="638175"/>
              <a:chOff x="347733" y="0"/>
              <a:chExt cx="8421916" cy="638175"/>
            </a:xfrm>
          </p:grpSpPr>
          <p:pic>
            <p:nvPicPr>
              <p:cNvPr id="17" name="Рисунок 20" descr="71909715_1299871137_25993420_5t.gif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347733" y="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Рисунок 21" descr="71909715_1299871137_25993420_5t.gif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3145291" y="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Рисунок 22" descr="71909715_1299871137_25993420_5t.gif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5940724" y="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Группа 11"/>
            <p:cNvGrpSpPr>
              <a:grpSpLocks/>
            </p:cNvGrpSpPr>
            <p:nvPr/>
          </p:nvGrpSpPr>
          <p:grpSpPr bwMode="auto">
            <a:xfrm flipV="1">
              <a:off x="323528" y="6219825"/>
              <a:ext cx="8421916" cy="638175"/>
              <a:chOff x="347733" y="0"/>
              <a:chExt cx="8421916" cy="638175"/>
            </a:xfrm>
          </p:grpSpPr>
          <p:pic>
            <p:nvPicPr>
              <p:cNvPr id="14" name="Рисунок 17" descr="71909715_1299871137_25993420_5t.gif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347733" y="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Рисунок 18" descr="71909715_1299871137_25993420_5t.gif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3145291" y="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Рисунок 19" descr="71909715_1299871137_25993420_5t.gif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5940724" y="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Группа 23"/>
            <p:cNvGrpSpPr>
              <a:grpSpLocks/>
            </p:cNvGrpSpPr>
            <p:nvPr/>
          </p:nvGrpSpPr>
          <p:grpSpPr bwMode="auto">
            <a:xfrm>
              <a:off x="8505825" y="0"/>
              <a:ext cx="638175" cy="6858000"/>
              <a:chOff x="8505825" y="0"/>
              <a:chExt cx="638175" cy="6858000"/>
            </a:xfrm>
          </p:grpSpPr>
          <p:pic>
            <p:nvPicPr>
              <p:cNvPr id="11" name="Рисунок 14" descr="71909715_1299871137_25993420_5t.gif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 rot="5400000">
                <a:off x="7410450" y="1095375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Рисунок 15" descr="71909715_1299871137_25993420_5t.gif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 rot="5400000">
                <a:off x="7410450" y="512445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Рисунок 16" descr="71909715_1299871137_25993420_5t.gif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 rot="5400000">
                <a:off x="7410450" y="3084215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Группа 24"/>
            <p:cNvGrpSpPr>
              <a:grpSpLocks/>
            </p:cNvGrpSpPr>
            <p:nvPr/>
          </p:nvGrpSpPr>
          <p:grpSpPr bwMode="auto">
            <a:xfrm flipH="1">
              <a:off x="0" y="0"/>
              <a:ext cx="638175" cy="6858000"/>
              <a:chOff x="8505825" y="0"/>
              <a:chExt cx="638175" cy="6858000"/>
            </a:xfrm>
          </p:grpSpPr>
          <p:pic>
            <p:nvPicPr>
              <p:cNvPr id="8" name="Рисунок 11" descr="71909715_1299871137_25993420_5t.gif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 rot="5400000">
                <a:off x="7410450" y="1095375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Рисунок 12" descr="71909715_1299871137_25993420_5t.gif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 rot="5400000">
                <a:off x="7410450" y="512445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Рисунок 13" descr="71909715_1299871137_25993420_5t.gif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 rot="5400000">
                <a:off x="7410450" y="3084215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0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C3193-FBDA-4569-8C1B-C15E1ED9F9A8}" type="datetimeFigureOut">
              <a:rPr lang="ru-RU"/>
              <a:pPr>
                <a:defRPr/>
              </a:pPr>
              <a:t>30.01.2020</a:t>
            </a:fld>
            <a:endParaRPr lang="ru-RU" dirty="0"/>
          </a:p>
        </p:txBody>
      </p:sp>
      <p:sp>
        <p:nvSpPr>
          <p:cNvPr id="2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E621B-C7E0-4EDA-BA1D-37DF2D2DB9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64999">
              <a:schemeClr val="accent5">
                <a:lumMod val="20000"/>
                <a:lumOff val="8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2B7AF6-8D79-4798-8626-165D075E46DC}" type="datetimeFigureOut">
              <a:rPr lang="ru-RU"/>
              <a:pPr>
                <a:defRPr/>
              </a:pPr>
              <a:t>30.01.2020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8BEE5C-B2F8-4E7F-82EC-28E02610F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846640" cy="1296144"/>
          </a:xfrm>
        </p:spPr>
        <p:txBody>
          <a:bodyPr/>
          <a:lstStyle/>
          <a:p>
            <a:r>
              <a:rPr lang="uk-UA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Чинадіївський дошкільний навчальний заклад (дитячий будинок) інтернатного типу Закарпатської обласної ради</a:t>
            </a:r>
            <a:endParaRPr lang="ru-RU" sz="28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780928"/>
            <a:ext cx="6440760" cy="2857872"/>
          </a:xfrm>
        </p:spPr>
        <p:txBody>
          <a:bodyPr/>
          <a:lstStyle/>
          <a:p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ПОРТФОЛІО</a:t>
            </a:r>
          </a:p>
          <a:p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uk-UA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СЕКЕРЕШ НАТАЛІЇ МИХАЙЛІВНИ</a:t>
            </a:r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2015р.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9"/>
            <a:ext cx="7630616" cy="792087"/>
          </a:xfrm>
        </p:spPr>
        <p:txBody>
          <a:bodyPr/>
          <a:lstStyle/>
          <a:p>
            <a:r>
              <a:rPr lang="uk-UA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Індивідуальна робота з дітьми.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269464"/>
            <a:ext cx="3554927" cy="2666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906052"/>
            <a:ext cx="3217623" cy="2413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3035"/>
          <a:stretch/>
        </p:blipFill>
        <p:spPr>
          <a:xfrm>
            <a:off x="359531" y="1406487"/>
            <a:ext cx="2741515" cy="2537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436096" y="3858331"/>
            <a:ext cx="3554927" cy="2488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089263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620689"/>
            <a:ext cx="7412360" cy="720080"/>
          </a:xfrm>
        </p:spPr>
        <p:txBody>
          <a:bodyPr/>
          <a:lstStyle/>
          <a:p>
            <a:r>
              <a:rPr lang="uk-UA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Групова </a:t>
            </a:r>
            <a:r>
              <a:rPr lang="uk-UA" dirty="0">
                <a:solidFill>
                  <a:schemeClr val="accent4"/>
                </a:solidFill>
                <a:latin typeface="Monotype Corsiva" panose="03010101010201010101" pitchFamily="66" charset="0"/>
              </a:rPr>
              <a:t>робота з дітьми.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8184" y="1125583"/>
            <a:ext cx="368180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564904"/>
            <a:ext cx="3528392" cy="2398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915451" y="3677964"/>
            <a:ext cx="3672407" cy="2540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18363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1"/>
            <a:ext cx="8208912" cy="864095"/>
          </a:xfrm>
        </p:spPr>
        <p:txBody>
          <a:bodyPr/>
          <a:lstStyle/>
          <a:p>
            <a:r>
              <a:rPr lang="uk-UA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Співпраця з педагогами.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97394" y="1217164"/>
            <a:ext cx="3888432" cy="2813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576" r="-1586"/>
          <a:stretch/>
        </p:blipFill>
        <p:spPr>
          <a:xfrm>
            <a:off x="1076620" y="3861048"/>
            <a:ext cx="6966323" cy="2535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F:\Васянович\P3190034.JPG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/>
        </p:blipFill>
        <p:spPr bwMode="auto">
          <a:xfrm>
            <a:off x="4633736" y="1191081"/>
            <a:ext cx="4021803" cy="275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90665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548681"/>
            <a:ext cx="7414592" cy="864095"/>
          </a:xfrm>
        </p:spPr>
        <p:txBody>
          <a:bodyPr/>
          <a:lstStyle/>
          <a:p>
            <a:r>
              <a:rPr lang="uk-UA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Участь у методичній роботі </a:t>
            </a:r>
            <a:endParaRPr lang="ru-RU" dirty="0">
              <a:solidFill>
                <a:schemeClr val="accent4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4" descr="C:\Users\тест\Pictures\фото 5-6.11.2012р\P1010418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4932040" y="2222866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55576" y="2204864"/>
            <a:ext cx="3565512" cy="2709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59040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76056" y="1556792"/>
            <a:ext cx="3543886" cy="2810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009"/>
          <a:stretch/>
        </p:blipFill>
        <p:spPr>
          <a:xfrm>
            <a:off x="953040" y="1412776"/>
            <a:ext cx="3114904" cy="3025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48650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23928" y="3081858"/>
            <a:ext cx="5040560" cy="3011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249"/>
          <a:stretch/>
        </p:blipFill>
        <p:spPr>
          <a:xfrm>
            <a:off x="251520" y="1700808"/>
            <a:ext cx="352839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115615" y="768135"/>
            <a:ext cx="7668607" cy="1076690"/>
          </a:xfrm>
        </p:spPr>
        <p:txBody>
          <a:bodyPr/>
          <a:lstStyle/>
          <a:p>
            <a:r>
              <a:rPr lang="uk-UA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Майстер-клас </a:t>
            </a:r>
            <a:r>
              <a:rPr lang="uk-UA" dirty="0">
                <a:solidFill>
                  <a:schemeClr val="accent4"/>
                </a:solidFill>
                <a:latin typeface="Monotype Corsiva" panose="03010101010201010101" pitchFamily="66" charset="0"/>
              </a:rPr>
              <a:t>з педагогами.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746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3528" y="764704"/>
            <a:ext cx="4536504" cy="272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67944" y="3636108"/>
            <a:ext cx="4778333" cy="2559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9044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02624" cy="936105"/>
          </a:xfrm>
        </p:spPr>
        <p:txBody>
          <a:bodyPr/>
          <a:lstStyle/>
          <a:p>
            <a:r>
              <a:rPr lang="uk-UA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Кабінет логопеда</a:t>
            </a:r>
            <a:endParaRPr lang="ru-RU" dirty="0"/>
          </a:p>
        </p:txBody>
      </p:sp>
      <p:pic>
        <p:nvPicPr>
          <p:cNvPr id="5" name="Picture 5" descr="F:\Васянович\P3210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348880"/>
            <a:ext cx="3980322" cy="2754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 descr="F:\Васянович\P32100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2348880"/>
            <a:ext cx="3347864" cy="2510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6800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1"/>
            <a:ext cx="7702624" cy="1080120"/>
          </a:xfrm>
        </p:spPr>
        <p:txBody>
          <a:bodyPr/>
          <a:lstStyle/>
          <a:p>
            <a:r>
              <a:rPr lang="uk-UA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ДЯКУЮ ЗА УВАГУ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06041" y="1772816"/>
            <a:ext cx="7486600" cy="432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4191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764704"/>
            <a:ext cx="4968552" cy="5112568"/>
          </a:xfrm>
        </p:spPr>
        <p:txBody>
          <a:bodyPr/>
          <a:lstStyle/>
          <a:p>
            <a:r>
              <a:rPr lang="uk-UA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cs typeface="Aharoni" panose="02010803020104030203" pitchFamily="2" charset="-79"/>
              </a:rPr>
              <a:t/>
            </a:r>
            <a:br>
              <a:rPr lang="uk-UA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cs typeface="Aharoni" panose="02010803020104030203" pitchFamily="2" charset="-79"/>
              </a:rPr>
            </a:br>
            <a:r>
              <a:rPr lang="uk-UA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cs typeface="Aharoni" panose="02010803020104030203" pitchFamily="2" charset="-79"/>
              </a:rPr>
              <a:t>Секереш Наталія </a:t>
            </a:r>
            <a:br>
              <a:rPr lang="uk-UA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cs typeface="Aharoni" panose="02010803020104030203" pitchFamily="2" charset="-79"/>
              </a:rPr>
            </a:br>
            <a:r>
              <a:rPr lang="uk-UA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cs typeface="Aharoni" panose="02010803020104030203" pitchFamily="2" charset="-79"/>
              </a:rPr>
              <a:t>Михайлівна</a:t>
            </a:r>
            <a:br>
              <a:rPr lang="uk-UA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cs typeface="Aharoni" panose="02010803020104030203" pitchFamily="2" charset="-79"/>
              </a:rPr>
            </a:br>
            <a:r>
              <a:rPr lang="uk-UA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cs typeface="Aharoni" panose="02010803020104030203" pitchFamily="2" charset="-79"/>
              </a:rPr>
              <a:t>22.05.1976 </a:t>
            </a:r>
            <a:r>
              <a:rPr lang="uk-UA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cs typeface="Aharoni" panose="02010803020104030203" pitchFamily="2" charset="-79"/>
              </a:rPr>
              <a:t>р.н</a:t>
            </a:r>
            <a:r>
              <a:rPr lang="uk-UA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cs typeface="Aharoni" panose="02010803020104030203" pitchFamily="2" charset="-79"/>
              </a:rPr>
              <a:t>.</a:t>
            </a:r>
            <a:r>
              <a:rPr lang="uk-UA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cs typeface="Aharoni" panose="02010803020104030203" pitchFamily="2" charset="-79"/>
              </a:rPr>
              <a:t/>
            </a:r>
            <a:br>
              <a:rPr lang="uk-UA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cs typeface="Aharoni" panose="02010803020104030203" pitchFamily="2" charset="-79"/>
              </a:rPr>
            </a:b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З 2006р. працюю в Чинадіївському дитячому будинку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Загальний 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стаж педагогічної</a:t>
            </a:r>
            <a:br>
              <a:rPr lang="uk-UA" sz="28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uk-UA" sz="28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діяльності –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15р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6м.</a:t>
            </a:r>
            <a:b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28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Стаж на посаді логопеда –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8р.7м</a:t>
            </a:r>
            <a:r>
              <a:rPr lang="uk-UA" sz="2800" dirty="0">
                <a:latin typeface="Monotype Corsiva" pitchFamily="66" charset="0"/>
              </a:rPr>
              <a:t>.</a:t>
            </a:r>
            <a:br>
              <a:rPr lang="uk-UA" sz="2800" dirty="0">
                <a:latin typeface="Monotype Corsiva" pitchFamily="66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88740"/>
            <a:ext cx="2880320" cy="43564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F:\Васянович\P321001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/>
          <a:srcRect/>
          <a:stretch/>
        </p:blipFill>
        <p:spPr bwMode="auto">
          <a:xfrm>
            <a:off x="347448" y="1000855"/>
            <a:ext cx="3288448" cy="4532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6883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908719"/>
            <a:ext cx="8134672" cy="1584176"/>
          </a:xfrm>
        </p:spPr>
        <p:txBody>
          <a:bodyPr/>
          <a:lstStyle/>
          <a:p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У 2012 році закінчила Київський  Національний педагогічний університет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ім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. Драгоманова і отримала повну вищу освіту за спеціальністю “Дефектологія” та здобула кваліфікацію логопеда дошкільних та шкільний закладів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Picture 2" descr="F:\док 2 00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2132856"/>
            <a:ext cx="5244438" cy="3450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951295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08719"/>
            <a:ext cx="7414592" cy="1440161"/>
          </a:xfrm>
        </p:spPr>
        <p:txBody>
          <a:bodyPr/>
          <a:lstStyle/>
          <a:p>
            <a:r>
              <a:rPr lang="uk-UA" sz="2800" dirty="0">
                <a:solidFill>
                  <a:schemeClr val="accent4"/>
                </a:solidFill>
                <a:latin typeface="Monotype Corsiva" panose="03010101010201010101" pitchFamily="66" charset="0"/>
              </a:rPr>
              <a:t>У 2012 році пройшла курси підвищення кваліфікації в </a:t>
            </a:r>
            <a:r>
              <a:rPr lang="uk-UA" sz="2800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Закарпатському інституті післядипломної </a:t>
            </a:r>
            <a:br>
              <a:rPr lang="uk-UA" sz="2800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</a:br>
            <a:r>
              <a:rPr lang="uk-UA" sz="2800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педагогічної освіти</a:t>
            </a:r>
            <a:endParaRPr lang="ru-RU" sz="2800" dirty="0">
              <a:solidFill>
                <a:schemeClr val="accent4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348879"/>
            <a:ext cx="6048672" cy="37248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:\док 2 00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47664" y="2306561"/>
            <a:ext cx="6048672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03691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836713"/>
            <a:ext cx="7630616" cy="1656184"/>
          </a:xfrm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Проблемне питання: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2492896"/>
            <a:ext cx="7630616" cy="3600400"/>
          </a:xfrm>
        </p:spPr>
        <p:txBody>
          <a:bodyPr/>
          <a:lstStyle/>
          <a:p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Arabic Typesetting" pitchFamily="66" charset="-78"/>
              </a:rPr>
              <a:t>Робота  </a:t>
            </a:r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Arabic Typesetting" pitchFamily="66" charset="-78"/>
              </a:rPr>
              <a:t>над  виробленням  у  дітей правильної  та  чіткої  вимови  звуків  у словах, сприяння  розвитку  їх фонематичного  слуху  та  загальної  культури   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Arabic Typesetting" pitchFamily="66" charset="-78"/>
              </a:rPr>
              <a:t>мовлення.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Gabriola" pitchFamily="82" charset="0"/>
              <a:cs typeface="Arabic Typesetting" pitchFamily="66" charset="-78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7923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836713"/>
            <a:ext cx="7630616" cy="1656184"/>
          </a:xfrm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ЖИТТЄВЕ КРЕДО: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2492896"/>
            <a:ext cx="7630616" cy="3600400"/>
          </a:xfrm>
        </p:spPr>
        <p:txBody>
          <a:bodyPr/>
          <a:lstStyle/>
          <a:p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Arabic Typesetting" pitchFamily="66" charset="-78"/>
              </a:rPr>
              <a:t>« Допомагати, навчати та самовдосконалюватися.»</a:t>
            </a:r>
          </a:p>
          <a:p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Arabic Typesetting" pitchFamily="66" charset="-78"/>
              </a:rPr>
              <a:t>« Якщо можеш – допоможи, </a:t>
            </a:r>
          </a:p>
          <a:p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Arabic Typesetting" pitchFamily="66" charset="-78"/>
              </a:rPr>
              <a:t>якщо знаєш - навчи»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Gabriola" pitchFamily="82" charset="0"/>
              <a:cs typeface="Arabic Typesetting" pitchFamily="66" charset="-78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0673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9614" y="548680"/>
            <a:ext cx="7774632" cy="1440160"/>
          </a:xfrm>
        </p:spPr>
        <p:txBody>
          <a:bodyPr/>
          <a:lstStyle/>
          <a:p>
            <a:r>
              <a:rPr lang="uk-UA" sz="3600" dirty="0">
                <a:solidFill>
                  <a:schemeClr val="accent4"/>
                </a:solidFill>
              </a:rPr>
              <a:t>Основні напрямки корекційно – розвиваючої роботи з дітьми</a:t>
            </a:r>
            <a:endParaRPr lang="ru-RU" sz="3600" dirty="0">
              <a:solidFill>
                <a:schemeClr val="accent4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132856"/>
            <a:ext cx="7376864" cy="3888431"/>
          </a:xfrm>
        </p:spPr>
        <p:txBody>
          <a:bodyPr/>
          <a:lstStyle/>
          <a:p>
            <a:pPr algn="l">
              <a:buClrTx/>
              <a:buFont typeface="Wingdings" pitchFamily="2" charset="2"/>
              <a:buChar char="v"/>
            </a:pPr>
            <a:r>
              <a:rPr lang="uk-UA" sz="2000" dirty="0">
                <a:solidFill>
                  <a:schemeClr val="accent2"/>
                </a:solidFill>
              </a:rPr>
              <a:t>Виховання звукової культури мови;</a:t>
            </a:r>
          </a:p>
          <a:p>
            <a:pPr algn="l">
              <a:buClrTx/>
              <a:buFont typeface="Wingdings" pitchFamily="2" charset="2"/>
              <a:buChar char="v"/>
            </a:pPr>
            <a:r>
              <a:rPr lang="uk-UA" sz="2000" dirty="0">
                <a:solidFill>
                  <a:schemeClr val="accent2"/>
                </a:solidFill>
              </a:rPr>
              <a:t>Лексична робота;</a:t>
            </a:r>
          </a:p>
          <a:p>
            <a:pPr algn="l">
              <a:buClrTx/>
              <a:buFont typeface="Wingdings" pitchFamily="2" charset="2"/>
              <a:buChar char="v"/>
            </a:pPr>
            <a:r>
              <a:rPr lang="uk-UA" sz="2000" dirty="0">
                <a:solidFill>
                  <a:schemeClr val="accent2"/>
                </a:solidFill>
              </a:rPr>
              <a:t>Формування граматичного ладу мовлення;</a:t>
            </a:r>
          </a:p>
          <a:p>
            <a:pPr algn="l">
              <a:buClrTx/>
              <a:buFont typeface="Wingdings" pitchFamily="2" charset="2"/>
              <a:buChar char="v"/>
            </a:pPr>
            <a:r>
              <a:rPr lang="uk-UA" sz="2000" dirty="0">
                <a:solidFill>
                  <a:schemeClr val="accent2"/>
                </a:solidFill>
              </a:rPr>
              <a:t>Робота над складовою структурою мови;</a:t>
            </a:r>
          </a:p>
          <a:p>
            <a:pPr algn="l">
              <a:buClrTx/>
              <a:buFont typeface="Wingdings" pitchFamily="2" charset="2"/>
              <a:buChar char="v"/>
            </a:pPr>
            <a:r>
              <a:rPr lang="uk-UA" sz="2000" dirty="0">
                <a:solidFill>
                  <a:schemeClr val="accent2"/>
                </a:solidFill>
              </a:rPr>
              <a:t>Навчання грамоти;</a:t>
            </a:r>
          </a:p>
          <a:p>
            <a:pPr algn="l">
              <a:buClrTx/>
              <a:buFont typeface="Wingdings" pitchFamily="2" charset="2"/>
              <a:buChar char="v"/>
            </a:pPr>
            <a:r>
              <a:rPr lang="uk-UA" sz="2000" dirty="0">
                <a:solidFill>
                  <a:schemeClr val="accent2"/>
                </a:solidFill>
              </a:rPr>
              <a:t>Розвиток </a:t>
            </a:r>
            <a:r>
              <a:rPr lang="uk-UA" sz="2000" dirty="0" smtClean="0">
                <a:solidFill>
                  <a:schemeClr val="accent2"/>
                </a:solidFill>
              </a:rPr>
              <a:t>зв'язного</a:t>
            </a:r>
            <a:r>
              <a:rPr lang="uk-UA" sz="2000" dirty="0" smtClean="0">
                <a:solidFill>
                  <a:schemeClr val="accent2"/>
                </a:solidFill>
                <a:cs typeface="Times New Roman"/>
              </a:rPr>
              <a:t> </a:t>
            </a:r>
            <a:r>
              <a:rPr lang="uk-UA" sz="2000" dirty="0">
                <a:solidFill>
                  <a:schemeClr val="accent2"/>
                </a:solidFill>
                <a:cs typeface="Times New Roman"/>
              </a:rPr>
              <a:t>мовлення;</a:t>
            </a:r>
          </a:p>
          <a:p>
            <a:pPr algn="l">
              <a:buClrTx/>
              <a:buFont typeface="Wingdings" pitchFamily="2" charset="2"/>
              <a:buChar char="v"/>
            </a:pPr>
            <a:r>
              <a:rPr lang="uk-UA" sz="2000" dirty="0">
                <a:solidFill>
                  <a:schemeClr val="accent2"/>
                </a:solidFill>
                <a:cs typeface="Times New Roman"/>
              </a:rPr>
              <a:t>Виховання комунікативної компетентності;</a:t>
            </a:r>
          </a:p>
          <a:p>
            <a:pPr algn="l">
              <a:buClrTx/>
              <a:buFont typeface="Wingdings" pitchFamily="2" charset="2"/>
              <a:buChar char="v"/>
            </a:pPr>
            <a:r>
              <a:rPr lang="uk-UA" sz="2000" dirty="0">
                <a:solidFill>
                  <a:schemeClr val="accent2"/>
                </a:solidFill>
              </a:rPr>
              <a:t>Розвиток дрібної моторики рук;</a:t>
            </a:r>
          </a:p>
          <a:p>
            <a:pPr algn="l">
              <a:buClrTx/>
              <a:buFont typeface="Wingdings" pitchFamily="2" charset="2"/>
              <a:buChar char="v"/>
            </a:pPr>
            <a:r>
              <a:rPr lang="uk-UA" sz="2000" dirty="0">
                <a:solidFill>
                  <a:schemeClr val="accent2"/>
                </a:solidFill>
              </a:rPr>
              <a:t>Розвиток аналізаторів як каналів </a:t>
            </a:r>
            <a:r>
              <a:rPr lang="uk-UA" sz="2000" dirty="0" smtClean="0">
                <a:solidFill>
                  <a:schemeClr val="accent2"/>
                </a:solidFill>
              </a:rPr>
              <a:t>сприймання;</a:t>
            </a:r>
            <a:endParaRPr lang="uk-UA" sz="2000" dirty="0">
              <a:solidFill>
                <a:schemeClr val="accent2"/>
              </a:solidFill>
            </a:endParaRPr>
          </a:p>
          <a:p>
            <a:pPr algn="l">
              <a:buClrTx/>
              <a:buFont typeface="Wingdings" pitchFamily="2" charset="2"/>
              <a:buChar char="v"/>
            </a:pPr>
            <a:r>
              <a:rPr lang="uk-UA" sz="2000" dirty="0">
                <a:solidFill>
                  <a:schemeClr val="accent2"/>
                </a:solidFill>
              </a:rPr>
              <a:t>Розвиток розумової діяльності.</a:t>
            </a:r>
          </a:p>
          <a:p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52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3"/>
            <a:ext cx="8136904" cy="1224136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Поради логопеда</a:t>
            </a:r>
            <a:br>
              <a:rPr lang="uk-UA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</a:br>
            <a:r>
              <a:rPr lang="uk-UA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Основні правила мовлення</a:t>
            </a:r>
            <a:br>
              <a:rPr lang="uk-UA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</a:br>
            <a:endParaRPr lang="ru-RU" dirty="0">
              <a:solidFill>
                <a:schemeClr val="accent4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060849"/>
            <a:ext cx="8352928" cy="3577951"/>
          </a:xfrm>
        </p:spPr>
        <p:txBody>
          <a:bodyPr/>
          <a:lstStyle/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dirty="0">
                <a:solidFill>
                  <a:schemeClr val="accent2">
                    <a:lumMod val="75000"/>
                  </a:schemeClr>
                </a:solidFill>
              </a:rPr>
              <a:t>Перш, ніж почати говорити, подумай про те, що хочеш сказати.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dirty="0">
                <a:solidFill>
                  <a:schemeClr val="accent2">
                    <a:lumMod val="75000"/>
                  </a:schemeClr>
                </a:solidFill>
              </a:rPr>
              <a:t>Не спіши з відповіддю. Спочатку проговори відповідь про себе.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dirty="0">
                <a:solidFill>
                  <a:schemeClr val="accent2">
                    <a:lumMod val="75000"/>
                  </a:schemeClr>
                </a:solidFill>
              </a:rPr>
              <a:t>Перед початком розмови зроби вдих і відразу починай говорити на плавному видиху.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dirty="0">
                <a:solidFill>
                  <a:schemeClr val="accent2">
                    <a:lumMod val="75000"/>
                  </a:schemeClr>
                </a:solidFill>
              </a:rPr>
              <a:t>Виховуй уміння послідовно викладати свою думку.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dirty="0">
                <a:solidFill>
                  <a:schemeClr val="accent2">
                    <a:lumMod val="75000"/>
                  </a:schemeClr>
                </a:solidFill>
              </a:rPr>
              <a:t>Говори голосно, чітко, виразно, роблячи граматичні і логічні наголоси.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dirty="0">
                <a:solidFill>
                  <a:schemeClr val="accent2">
                    <a:lumMod val="75000"/>
                  </a:schemeClr>
                </a:solidFill>
              </a:rPr>
              <a:t>Під час мови дивись на того, з ким говориш.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dirty="0">
                <a:solidFill>
                  <a:schemeClr val="accent2">
                    <a:lumMod val="75000"/>
                  </a:schemeClr>
                </a:solidFill>
              </a:rPr>
              <a:t>Не бійся можливих невдач, пам'ятай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 ,що труднощі долаються поступово і наполегливо.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dirty="0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Щоб був бажаний успіх, необхідно систематично робити над своїм мовленням.</a:t>
            </a:r>
          </a:p>
          <a:p>
            <a:pPr algn="l"/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84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19"/>
            <a:ext cx="7846640" cy="1008113"/>
          </a:xfrm>
        </p:spPr>
        <p:txBody>
          <a:bodyPr/>
          <a:lstStyle/>
          <a:p>
            <a:r>
              <a:rPr lang="uk-UA" dirty="0">
                <a:solidFill>
                  <a:schemeClr val="accent4"/>
                </a:solidFill>
              </a:rPr>
              <a:t>Робота з дітьми </a:t>
            </a:r>
            <a:r>
              <a:rPr lang="uk-UA" dirty="0" smtClean="0">
                <a:solidFill>
                  <a:schemeClr val="accent4"/>
                </a:solidFill>
              </a:rPr>
              <a:t>логопатами</a:t>
            </a:r>
            <a:br>
              <a:rPr lang="uk-UA" dirty="0" smtClean="0">
                <a:solidFill>
                  <a:schemeClr val="accent4"/>
                </a:solidFill>
              </a:rPr>
            </a:br>
            <a:r>
              <a:rPr lang="uk-UA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Обстеження.</a:t>
            </a:r>
            <a:endParaRPr lang="ru-RU" dirty="0">
              <a:solidFill>
                <a:schemeClr val="accent4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652120" y="2448273"/>
            <a:ext cx="3312368" cy="29249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1520" y="2629716"/>
            <a:ext cx="3426429" cy="2527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озы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214</TotalTime>
  <Words>285</Words>
  <Application>Microsoft Office PowerPoint</Application>
  <PresentationFormat>Экран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розы</vt:lpstr>
      <vt:lpstr>Чинадіївський дошкільний навчальний заклад (дитячий будинок) інтернатного типу Закарпатської обласної ради</vt:lpstr>
      <vt:lpstr> Секереш Наталія  Михайлівна 22.05.1976 р.н. З 2006р. працюю в Чинадіївському дитячому будинку.  Загальний стаж педагогічної діяльності – 15р. 6м.  Стаж на посаді логопеда – 8р.7м. </vt:lpstr>
      <vt:lpstr>У 2012 році закінчила Київський  Національний педагогічний університет ім. Драгоманова і отримала повну вищу освіту за спеціальністю “Дефектологія” та здобула кваліфікацію логопеда дошкільних та шкільний закладів </vt:lpstr>
      <vt:lpstr>У 2012 році пройшла курси підвищення кваліфікації в Закарпатському інституті післядипломної  педагогічної освіти</vt:lpstr>
      <vt:lpstr>Проблемне питання:</vt:lpstr>
      <vt:lpstr>ЖИТТЄВЕ КРЕДО:</vt:lpstr>
      <vt:lpstr>Основні напрямки корекційно – розвиваючої роботи з дітьми</vt:lpstr>
      <vt:lpstr> Поради логопеда Основні правила мовлення </vt:lpstr>
      <vt:lpstr>Робота з дітьми логопатами Обстеження.</vt:lpstr>
      <vt:lpstr>Індивідуальна робота з дітьми.</vt:lpstr>
      <vt:lpstr>Групова робота з дітьми.</vt:lpstr>
      <vt:lpstr>Співпраця з педагогами.</vt:lpstr>
      <vt:lpstr>Участь у методичній роботі </vt:lpstr>
      <vt:lpstr>Слайд 14</vt:lpstr>
      <vt:lpstr>Майстер-клас з педагогами.</vt:lpstr>
      <vt:lpstr>Слайд 16</vt:lpstr>
      <vt:lpstr>Кабінет логопеда</vt:lpstr>
      <vt:lpstr>ДЯКУЮ ЗА УВАГУ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lesya</dc:creator>
  <cp:lastModifiedBy>RePack by Diakov</cp:lastModifiedBy>
  <cp:revision>33</cp:revision>
  <dcterms:created xsi:type="dcterms:W3CDTF">2013-10-20T18:43:18Z</dcterms:created>
  <dcterms:modified xsi:type="dcterms:W3CDTF">2020-01-30T10:08:31Z</dcterms:modified>
</cp:coreProperties>
</file>