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9" r:id="rId2"/>
    <p:sldId id="258" r:id="rId3"/>
    <p:sldId id="263" r:id="rId4"/>
    <p:sldId id="260" r:id="rId5"/>
    <p:sldId id="274" r:id="rId6"/>
    <p:sldId id="276" r:id="rId7"/>
    <p:sldId id="275" r:id="rId8"/>
    <p:sldId id="277" r:id="rId9"/>
    <p:sldId id="269" r:id="rId10"/>
    <p:sldId id="271" r:id="rId11"/>
    <p:sldId id="280" r:id="rId12"/>
    <p:sldId id="257" r:id="rId13"/>
    <p:sldId id="279" r:id="rId14"/>
    <p:sldId id="285" r:id="rId15"/>
    <p:sldId id="273" r:id="rId16"/>
    <p:sldId id="28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949"/>
    <a:srgbClr val="B8D90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434" autoAdjust="0"/>
  </p:normalViewPr>
  <p:slideViewPr>
    <p:cSldViewPr snapToGrid="0" showGuides="1">
      <p:cViewPr varScale="1">
        <p:scale>
          <a:sx n="87" d="100"/>
          <a:sy n="87" d="100"/>
        </p:scale>
        <p:origin x="-5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image" Target="../media/image20.gif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image" Target="../media/image20.gif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CF0C1-D082-49CD-B918-3E7A6CD8F0FB}" type="doc">
      <dgm:prSet loTypeId="urn:microsoft.com/office/officeart/2005/8/layout/vList3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97830A6-02E0-4ABC-8A44-45B5544BCF0C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dirty="0" err="1" smtClean="0"/>
            <a:t>залучення</a:t>
          </a:r>
          <a:r>
            <a:rPr lang="ru-RU" dirty="0" smtClean="0"/>
            <a:t> </a:t>
          </a:r>
          <a:r>
            <a:rPr lang="ru-RU" dirty="0" err="1" smtClean="0"/>
            <a:t>вихованців</a:t>
          </a:r>
          <a:r>
            <a:rPr lang="ru-RU" dirty="0" smtClean="0"/>
            <a:t> у </a:t>
          </a:r>
          <a:r>
            <a:rPr lang="ru-RU" dirty="0" err="1" smtClean="0"/>
            <a:t>різні</a:t>
          </a:r>
          <a:r>
            <a:rPr lang="ru-RU" dirty="0" smtClean="0"/>
            <a:t> </a:t>
          </a:r>
          <a:r>
            <a:rPr lang="ru-RU" dirty="0" err="1" smtClean="0"/>
            <a:t>види</a:t>
          </a:r>
          <a:r>
            <a:rPr lang="ru-RU" dirty="0" smtClean="0"/>
            <a:t> </a:t>
          </a:r>
          <a:r>
            <a:rPr lang="ru-RU" dirty="0" err="1" smtClean="0"/>
            <a:t>трудової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 (</a:t>
          </a:r>
          <a:r>
            <a:rPr lang="ru-RU" dirty="0" err="1" smtClean="0"/>
            <a:t>самообслуговування</a:t>
          </a:r>
          <a:r>
            <a:rPr lang="ru-RU" dirty="0" smtClean="0"/>
            <a:t>, </a:t>
          </a:r>
          <a:r>
            <a:rPr lang="ru-RU" dirty="0" err="1" smtClean="0"/>
            <a:t>суспільно</a:t>
          </a:r>
          <a:r>
            <a:rPr lang="ru-RU" dirty="0" smtClean="0"/>
            <a:t> </a:t>
          </a:r>
          <a:r>
            <a:rPr lang="ru-RU" dirty="0" err="1" smtClean="0"/>
            <a:t>корисну</a:t>
          </a:r>
          <a:r>
            <a:rPr lang="ru-RU" dirty="0" smtClean="0"/>
            <a:t>, </a:t>
          </a:r>
          <a:r>
            <a:rPr lang="ru-RU" dirty="0" err="1" smtClean="0"/>
            <a:t>продуктивну</a:t>
          </a:r>
          <a:r>
            <a:rPr lang="ru-RU" dirty="0" smtClean="0"/>
            <a:t> </a:t>
          </a:r>
          <a:r>
            <a:rPr lang="ru-RU" dirty="0" err="1" smtClean="0"/>
            <a:t>працю</a:t>
          </a:r>
          <a:r>
            <a:rPr lang="ru-RU" dirty="0" smtClean="0"/>
            <a:t>);</a:t>
          </a:r>
          <a:endParaRPr lang="ru-RU" dirty="0"/>
        </a:p>
      </dgm:t>
    </dgm:pt>
    <dgm:pt modelId="{C74D59FE-000A-4A31-AD89-5B104DBF4147}" type="parTrans" cxnId="{E4D5EB56-4258-425E-B0FC-7EBE0253F1CE}">
      <dgm:prSet/>
      <dgm:spPr/>
      <dgm:t>
        <a:bodyPr/>
        <a:lstStyle/>
        <a:p>
          <a:endParaRPr lang="ru-RU"/>
        </a:p>
      </dgm:t>
    </dgm:pt>
    <dgm:pt modelId="{DA3A1F7C-7A90-4CA6-AEF4-F3354B744704}" type="sibTrans" cxnId="{E4D5EB56-4258-425E-B0FC-7EBE0253F1CE}">
      <dgm:prSet/>
      <dgm:spPr/>
      <dgm:t>
        <a:bodyPr/>
        <a:lstStyle/>
        <a:p>
          <a:endParaRPr lang="ru-RU"/>
        </a:p>
      </dgm:t>
    </dgm:pt>
    <dgm:pt modelId="{25282D95-2A94-4631-81E2-EA88F3D4D043}">
      <dgm:prSet/>
      <dgm:spPr/>
      <dgm:t>
        <a:bodyPr/>
        <a:lstStyle/>
        <a:p>
          <a:pPr rtl="0"/>
          <a:r>
            <a:rPr lang="ru-RU" smtClean="0"/>
            <a:t>- цілеспрямовані бесіди, професійнозорієнтовані заняття;</a:t>
          </a:r>
          <a:endParaRPr lang="ru-RU"/>
        </a:p>
      </dgm:t>
    </dgm:pt>
    <dgm:pt modelId="{5F7B6471-E20D-4078-8A05-DC730EF286D3}" type="parTrans" cxnId="{4128618E-DE5A-43A6-95F4-172A55BF4DA6}">
      <dgm:prSet/>
      <dgm:spPr/>
      <dgm:t>
        <a:bodyPr/>
        <a:lstStyle/>
        <a:p>
          <a:endParaRPr lang="ru-RU"/>
        </a:p>
      </dgm:t>
    </dgm:pt>
    <dgm:pt modelId="{60D1B6CE-30FB-48A5-9DE0-E54BEAEFE62F}" type="sibTrans" cxnId="{4128618E-DE5A-43A6-95F4-172A55BF4DA6}">
      <dgm:prSet/>
      <dgm:spPr/>
      <dgm:t>
        <a:bodyPr/>
        <a:lstStyle/>
        <a:p>
          <a:endParaRPr lang="ru-RU"/>
        </a:p>
      </dgm:t>
    </dgm:pt>
    <dgm:pt modelId="{15816893-06FE-41E0-9266-F33EC36DD0DA}">
      <dgm:prSet/>
      <dgm:spPr/>
      <dgm:t>
        <a:bodyPr/>
        <a:lstStyle/>
        <a:p>
          <a:pPr rtl="0"/>
          <a:r>
            <a:rPr lang="ru-RU" smtClean="0"/>
            <a:t>- профінформація, профконсультація;</a:t>
          </a:r>
          <a:endParaRPr lang="ru-RU"/>
        </a:p>
      </dgm:t>
    </dgm:pt>
    <dgm:pt modelId="{222BEF0C-4744-4CD5-8B3C-52B346648C13}" type="parTrans" cxnId="{BBA82CF5-783A-4C14-B685-ABEA9E2BB22E}">
      <dgm:prSet/>
      <dgm:spPr/>
      <dgm:t>
        <a:bodyPr/>
        <a:lstStyle/>
        <a:p>
          <a:endParaRPr lang="ru-RU"/>
        </a:p>
      </dgm:t>
    </dgm:pt>
    <dgm:pt modelId="{D7A39B8D-ABE7-4C9D-9DFF-A5F0C45B0B48}" type="sibTrans" cxnId="{BBA82CF5-783A-4C14-B685-ABEA9E2BB22E}">
      <dgm:prSet/>
      <dgm:spPr/>
      <dgm:t>
        <a:bodyPr/>
        <a:lstStyle/>
        <a:p>
          <a:endParaRPr lang="ru-RU"/>
        </a:p>
      </dgm:t>
    </dgm:pt>
    <dgm:pt modelId="{F8004D5F-911D-4FAB-9B72-96ECC36C1C86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dirty="0" err="1" smtClean="0"/>
            <a:t>формування</a:t>
          </a:r>
          <a:r>
            <a:rPr lang="ru-RU" dirty="0" smtClean="0"/>
            <a:t> у </a:t>
          </a:r>
          <a:r>
            <a:rPr lang="ru-RU" dirty="0" err="1" smtClean="0"/>
            <a:t>вихованців</a:t>
          </a:r>
          <a:r>
            <a:rPr lang="ru-RU" dirty="0" smtClean="0"/>
            <a:t> </a:t>
          </a:r>
          <a:r>
            <a:rPr lang="ru-RU" dirty="0" err="1" smtClean="0"/>
            <a:t>уявлень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 ринку </a:t>
          </a:r>
          <a:r>
            <a:rPr lang="ru-RU" dirty="0" err="1" smtClean="0"/>
            <a:t>праці</a:t>
          </a:r>
          <a:r>
            <a:rPr lang="ru-RU" dirty="0" smtClean="0"/>
            <a:t> й </a:t>
          </a:r>
          <a:r>
            <a:rPr lang="ru-RU" dirty="0" err="1" smtClean="0"/>
            <a:t>професій</a:t>
          </a:r>
          <a:r>
            <a:rPr lang="ru-RU" dirty="0" smtClean="0"/>
            <a:t>, </a:t>
          </a:r>
          <a:r>
            <a:rPr lang="ru-RU" dirty="0" err="1" smtClean="0"/>
            <a:t>професійно</a:t>
          </a:r>
          <a:r>
            <a:rPr lang="ru-RU" dirty="0" smtClean="0"/>
            <a:t> </a:t>
          </a:r>
          <a:r>
            <a:rPr lang="ru-RU" dirty="0" err="1" smtClean="0"/>
            <a:t>важливих</a:t>
          </a:r>
          <a:r>
            <a:rPr lang="ru-RU" dirty="0" smtClean="0"/>
            <a:t> </a:t>
          </a:r>
          <a:r>
            <a:rPr lang="ru-RU" dirty="0" err="1" smtClean="0"/>
            <a:t>якостей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обраної</a:t>
          </a:r>
          <a:r>
            <a:rPr lang="ru-RU" dirty="0" smtClean="0"/>
            <a:t> </a:t>
          </a:r>
          <a:r>
            <a:rPr lang="ru-RU" dirty="0" err="1" smtClean="0"/>
            <a:t>професії</a:t>
          </a:r>
          <a:r>
            <a:rPr lang="ru-RU" dirty="0" smtClean="0"/>
            <a:t>.</a:t>
          </a:r>
          <a:endParaRPr lang="ru-RU" dirty="0"/>
        </a:p>
      </dgm:t>
    </dgm:pt>
    <dgm:pt modelId="{B8625194-29AF-4718-AF87-7638FB2F0AB8}" type="parTrans" cxnId="{E3B9FFAE-34DE-4F93-B829-B0383A4F2306}">
      <dgm:prSet/>
      <dgm:spPr/>
      <dgm:t>
        <a:bodyPr/>
        <a:lstStyle/>
        <a:p>
          <a:endParaRPr lang="ru-RU"/>
        </a:p>
      </dgm:t>
    </dgm:pt>
    <dgm:pt modelId="{320DD122-DF80-4539-A31D-4EB11EB58266}" type="sibTrans" cxnId="{E3B9FFAE-34DE-4F93-B829-B0383A4F2306}">
      <dgm:prSet/>
      <dgm:spPr/>
      <dgm:t>
        <a:bodyPr/>
        <a:lstStyle/>
        <a:p>
          <a:endParaRPr lang="ru-RU"/>
        </a:p>
      </dgm:t>
    </dgm:pt>
    <dgm:pt modelId="{F365940F-907F-4917-BE7A-51859EDA3FE0}" type="pres">
      <dgm:prSet presAssocID="{296CF0C1-D082-49CD-B918-3E7A6CD8F0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2268F1-1071-4367-A239-B8CFB0615BFC}" type="pres">
      <dgm:prSet presAssocID="{A97830A6-02E0-4ABC-8A44-45B5544BCF0C}" presName="composite" presStyleCnt="0"/>
      <dgm:spPr/>
    </dgm:pt>
    <dgm:pt modelId="{5CD2CB25-BA1A-466A-AAA2-B4065C059621}" type="pres">
      <dgm:prSet presAssocID="{A97830A6-02E0-4ABC-8A44-45B5544BCF0C}" presName="imgShp" presStyleLbl="fgImgPlace1" presStyleIdx="0" presStyleCnt="4" custLinFactNeighborX="-38698" custLinFactNeighborY="129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B9F07C95-5FBE-4148-84C4-B6EFD3E1445D}" type="pres">
      <dgm:prSet presAssocID="{A97830A6-02E0-4ABC-8A44-45B5544BCF0C}" presName="txShp" presStyleLbl="node1" presStyleIdx="0" presStyleCnt="4" custScaleX="126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E67F0-CC42-46C1-856E-E1A677F4AC8F}" type="pres">
      <dgm:prSet presAssocID="{DA3A1F7C-7A90-4CA6-AEF4-F3354B744704}" presName="spacing" presStyleCnt="0"/>
      <dgm:spPr/>
    </dgm:pt>
    <dgm:pt modelId="{FC29A87B-1FA5-42C5-90FB-88AA57CE8824}" type="pres">
      <dgm:prSet presAssocID="{25282D95-2A94-4631-81E2-EA88F3D4D043}" presName="composite" presStyleCnt="0"/>
      <dgm:spPr/>
    </dgm:pt>
    <dgm:pt modelId="{92637D12-317F-483B-ABB9-38780E246DD9}" type="pres">
      <dgm:prSet presAssocID="{25282D95-2A94-4631-81E2-EA88F3D4D043}" presName="imgShp" presStyleLbl="fgImgPlace1" presStyleIdx="1" presStyleCnt="4" custLinFactNeighborX="-38698" custLinFactNeighborY="129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15D37A1-BE4B-4BAB-B9AB-AA51F92E23C9}" type="pres">
      <dgm:prSet presAssocID="{25282D95-2A94-4631-81E2-EA88F3D4D043}" presName="txShp" presStyleLbl="node1" presStyleIdx="1" presStyleCnt="4" custScaleX="126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D201C-36E3-47EF-999B-470A0695EF88}" type="pres">
      <dgm:prSet presAssocID="{60D1B6CE-30FB-48A5-9DE0-E54BEAEFE62F}" presName="spacing" presStyleCnt="0"/>
      <dgm:spPr/>
    </dgm:pt>
    <dgm:pt modelId="{088F6242-9CCE-420B-BAAF-308F49636C44}" type="pres">
      <dgm:prSet presAssocID="{15816893-06FE-41E0-9266-F33EC36DD0DA}" presName="composite" presStyleCnt="0"/>
      <dgm:spPr/>
    </dgm:pt>
    <dgm:pt modelId="{1888071D-9DF8-418D-B693-4572DCFF93BE}" type="pres">
      <dgm:prSet presAssocID="{15816893-06FE-41E0-9266-F33EC36DD0DA}" presName="imgShp" presStyleLbl="fgImgPlace1" presStyleIdx="2" presStyleCnt="4" custLinFactNeighborX="-38698" custLinFactNeighborY="129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E94A8B17-10F3-48FA-B6A1-162A7DA9B9F8}" type="pres">
      <dgm:prSet presAssocID="{15816893-06FE-41E0-9266-F33EC36DD0DA}" presName="txShp" presStyleLbl="node1" presStyleIdx="2" presStyleCnt="4" custScaleX="126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50E5F-65F9-4AD2-B7E9-FB2426B766F9}" type="pres">
      <dgm:prSet presAssocID="{D7A39B8D-ABE7-4C9D-9DFF-A5F0C45B0B48}" presName="spacing" presStyleCnt="0"/>
      <dgm:spPr/>
    </dgm:pt>
    <dgm:pt modelId="{80D5531A-B2CD-4A6A-ABEE-74E35CA29C70}" type="pres">
      <dgm:prSet presAssocID="{F8004D5F-911D-4FAB-9B72-96ECC36C1C86}" presName="composite" presStyleCnt="0"/>
      <dgm:spPr/>
    </dgm:pt>
    <dgm:pt modelId="{85875EAA-5C61-4B44-A36E-7301C0FB2D8D}" type="pres">
      <dgm:prSet presAssocID="{F8004D5F-911D-4FAB-9B72-96ECC36C1C86}" presName="imgShp" presStyleLbl="fgImgPlace1" presStyleIdx="3" presStyleCnt="4" custLinFactNeighborX="-38698" custLinFactNeighborY="129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6BBD3F-DD09-4895-AD63-ADCC397AD8C2}" type="pres">
      <dgm:prSet presAssocID="{F8004D5F-911D-4FAB-9B72-96ECC36C1C86}" presName="txShp" presStyleLbl="node1" presStyleIdx="3" presStyleCnt="4" custScaleX="126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9FFAE-34DE-4F93-B829-B0383A4F2306}" srcId="{296CF0C1-D082-49CD-B918-3E7A6CD8F0FB}" destId="{F8004D5F-911D-4FAB-9B72-96ECC36C1C86}" srcOrd="3" destOrd="0" parTransId="{B8625194-29AF-4718-AF87-7638FB2F0AB8}" sibTransId="{320DD122-DF80-4539-A31D-4EB11EB58266}"/>
    <dgm:cxn modelId="{72345D54-3C16-4986-9E32-7B0873273E9A}" type="presOf" srcId="{15816893-06FE-41E0-9266-F33EC36DD0DA}" destId="{E94A8B17-10F3-48FA-B6A1-162A7DA9B9F8}" srcOrd="0" destOrd="0" presId="urn:microsoft.com/office/officeart/2005/8/layout/vList3"/>
    <dgm:cxn modelId="{419FA1D9-4E2E-417F-9B0F-C5D38C4CA894}" type="presOf" srcId="{F8004D5F-911D-4FAB-9B72-96ECC36C1C86}" destId="{116BBD3F-DD09-4895-AD63-ADCC397AD8C2}" srcOrd="0" destOrd="0" presId="urn:microsoft.com/office/officeart/2005/8/layout/vList3"/>
    <dgm:cxn modelId="{3EE62B6D-AB59-4F1E-B65A-EAA29E952178}" type="presOf" srcId="{296CF0C1-D082-49CD-B918-3E7A6CD8F0FB}" destId="{F365940F-907F-4917-BE7A-51859EDA3FE0}" srcOrd="0" destOrd="0" presId="urn:microsoft.com/office/officeart/2005/8/layout/vList3"/>
    <dgm:cxn modelId="{4128618E-DE5A-43A6-95F4-172A55BF4DA6}" srcId="{296CF0C1-D082-49CD-B918-3E7A6CD8F0FB}" destId="{25282D95-2A94-4631-81E2-EA88F3D4D043}" srcOrd="1" destOrd="0" parTransId="{5F7B6471-E20D-4078-8A05-DC730EF286D3}" sibTransId="{60D1B6CE-30FB-48A5-9DE0-E54BEAEFE62F}"/>
    <dgm:cxn modelId="{E4D5EB56-4258-425E-B0FC-7EBE0253F1CE}" srcId="{296CF0C1-D082-49CD-B918-3E7A6CD8F0FB}" destId="{A97830A6-02E0-4ABC-8A44-45B5544BCF0C}" srcOrd="0" destOrd="0" parTransId="{C74D59FE-000A-4A31-AD89-5B104DBF4147}" sibTransId="{DA3A1F7C-7A90-4CA6-AEF4-F3354B744704}"/>
    <dgm:cxn modelId="{CFD5FCD3-C880-42A8-B7CC-796000000B83}" type="presOf" srcId="{25282D95-2A94-4631-81E2-EA88F3D4D043}" destId="{915D37A1-BE4B-4BAB-B9AB-AA51F92E23C9}" srcOrd="0" destOrd="0" presId="urn:microsoft.com/office/officeart/2005/8/layout/vList3"/>
    <dgm:cxn modelId="{BBA82CF5-783A-4C14-B685-ABEA9E2BB22E}" srcId="{296CF0C1-D082-49CD-B918-3E7A6CD8F0FB}" destId="{15816893-06FE-41E0-9266-F33EC36DD0DA}" srcOrd="2" destOrd="0" parTransId="{222BEF0C-4744-4CD5-8B3C-52B346648C13}" sibTransId="{D7A39B8D-ABE7-4C9D-9DFF-A5F0C45B0B48}"/>
    <dgm:cxn modelId="{AF503391-442E-4237-8285-02AFF99DB3B5}" type="presOf" srcId="{A97830A6-02E0-4ABC-8A44-45B5544BCF0C}" destId="{B9F07C95-5FBE-4148-84C4-B6EFD3E1445D}" srcOrd="0" destOrd="0" presId="urn:microsoft.com/office/officeart/2005/8/layout/vList3"/>
    <dgm:cxn modelId="{3E0C38FA-A20E-4E45-A5B4-97A0728A940D}" type="presParOf" srcId="{F365940F-907F-4917-BE7A-51859EDA3FE0}" destId="{252268F1-1071-4367-A239-B8CFB0615BFC}" srcOrd="0" destOrd="0" presId="urn:microsoft.com/office/officeart/2005/8/layout/vList3"/>
    <dgm:cxn modelId="{AA5B3783-6ED7-487E-A950-EA1401D7DB17}" type="presParOf" srcId="{252268F1-1071-4367-A239-B8CFB0615BFC}" destId="{5CD2CB25-BA1A-466A-AAA2-B4065C059621}" srcOrd="0" destOrd="0" presId="urn:microsoft.com/office/officeart/2005/8/layout/vList3"/>
    <dgm:cxn modelId="{03608CE5-A122-418F-AC93-F6CBCC9D9344}" type="presParOf" srcId="{252268F1-1071-4367-A239-B8CFB0615BFC}" destId="{B9F07C95-5FBE-4148-84C4-B6EFD3E1445D}" srcOrd="1" destOrd="0" presId="urn:microsoft.com/office/officeart/2005/8/layout/vList3"/>
    <dgm:cxn modelId="{AB948614-CC9E-4A1C-A435-B4E7B803A380}" type="presParOf" srcId="{F365940F-907F-4917-BE7A-51859EDA3FE0}" destId="{357E67F0-CC42-46C1-856E-E1A677F4AC8F}" srcOrd="1" destOrd="0" presId="urn:microsoft.com/office/officeart/2005/8/layout/vList3"/>
    <dgm:cxn modelId="{97D2DDC2-950A-4BCC-B374-76EF6136A32B}" type="presParOf" srcId="{F365940F-907F-4917-BE7A-51859EDA3FE0}" destId="{FC29A87B-1FA5-42C5-90FB-88AA57CE8824}" srcOrd="2" destOrd="0" presId="urn:microsoft.com/office/officeart/2005/8/layout/vList3"/>
    <dgm:cxn modelId="{3CABB970-23B3-4997-8B5B-2D4CCFDB9F88}" type="presParOf" srcId="{FC29A87B-1FA5-42C5-90FB-88AA57CE8824}" destId="{92637D12-317F-483B-ABB9-38780E246DD9}" srcOrd="0" destOrd="0" presId="urn:microsoft.com/office/officeart/2005/8/layout/vList3"/>
    <dgm:cxn modelId="{60B6CBA9-3582-4D84-B9F0-3E8F4D3CD458}" type="presParOf" srcId="{FC29A87B-1FA5-42C5-90FB-88AA57CE8824}" destId="{915D37A1-BE4B-4BAB-B9AB-AA51F92E23C9}" srcOrd="1" destOrd="0" presId="urn:microsoft.com/office/officeart/2005/8/layout/vList3"/>
    <dgm:cxn modelId="{EBB0A29D-42F4-4483-9AC6-E48741DB3086}" type="presParOf" srcId="{F365940F-907F-4917-BE7A-51859EDA3FE0}" destId="{FD9D201C-36E3-47EF-999B-470A0695EF88}" srcOrd="3" destOrd="0" presId="urn:microsoft.com/office/officeart/2005/8/layout/vList3"/>
    <dgm:cxn modelId="{48BC6F11-C092-4CDF-A18B-EC9E05063D21}" type="presParOf" srcId="{F365940F-907F-4917-BE7A-51859EDA3FE0}" destId="{088F6242-9CCE-420B-BAAF-308F49636C44}" srcOrd="4" destOrd="0" presId="urn:microsoft.com/office/officeart/2005/8/layout/vList3"/>
    <dgm:cxn modelId="{A5E83FC8-3805-4C97-B34A-ED013C9FF39A}" type="presParOf" srcId="{088F6242-9CCE-420B-BAAF-308F49636C44}" destId="{1888071D-9DF8-418D-B693-4572DCFF93BE}" srcOrd="0" destOrd="0" presId="urn:microsoft.com/office/officeart/2005/8/layout/vList3"/>
    <dgm:cxn modelId="{968E7F22-F839-4A25-8C85-B543F2286A79}" type="presParOf" srcId="{088F6242-9CCE-420B-BAAF-308F49636C44}" destId="{E94A8B17-10F3-48FA-B6A1-162A7DA9B9F8}" srcOrd="1" destOrd="0" presId="urn:microsoft.com/office/officeart/2005/8/layout/vList3"/>
    <dgm:cxn modelId="{7F1226D1-389C-45C7-871A-138006A52F58}" type="presParOf" srcId="{F365940F-907F-4917-BE7A-51859EDA3FE0}" destId="{02A50E5F-65F9-4AD2-B7E9-FB2426B766F9}" srcOrd="5" destOrd="0" presId="urn:microsoft.com/office/officeart/2005/8/layout/vList3"/>
    <dgm:cxn modelId="{6B4EE128-379B-47F2-813E-7EFF424FD061}" type="presParOf" srcId="{F365940F-907F-4917-BE7A-51859EDA3FE0}" destId="{80D5531A-B2CD-4A6A-ABEE-74E35CA29C70}" srcOrd="6" destOrd="0" presId="urn:microsoft.com/office/officeart/2005/8/layout/vList3"/>
    <dgm:cxn modelId="{2A3CE2BA-4563-48F6-9BF1-D3C57AC056CF}" type="presParOf" srcId="{80D5531A-B2CD-4A6A-ABEE-74E35CA29C70}" destId="{85875EAA-5C61-4B44-A36E-7301C0FB2D8D}" srcOrd="0" destOrd="0" presId="urn:microsoft.com/office/officeart/2005/8/layout/vList3"/>
    <dgm:cxn modelId="{08B397DC-4641-4EF2-878E-5FC7FFCD3C86}" type="presParOf" srcId="{80D5531A-B2CD-4A6A-ABEE-74E35CA29C70}" destId="{116BBD3F-DD09-4895-AD63-ADCC397AD8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07C95-5FBE-4148-84C4-B6EFD3E1445D}">
      <dsp:nvSpPr>
        <dsp:cNvPr id="0" name=""/>
        <dsp:cNvSpPr/>
      </dsp:nvSpPr>
      <dsp:spPr>
        <a:xfrm rot="10800000">
          <a:off x="1013633" y="1450"/>
          <a:ext cx="10769850" cy="1042452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93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- </a:t>
          </a:r>
          <a:r>
            <a:rPr lang="ru-RU" sz="2600" kern="1200" dirty="0" err="1" smtClean="0"/>
            <a:t>залучення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вихованців</a:t>
          </a:r>
          <a:r>
            <a:rPr lang="ru-RU" sz="2600" kern="1200" dirty="0" smtClean="0"/>
            <a:t> у </a:t>
          </a:r>
          <a:r>
            <a:rPr lang="ru-RU" sz="2600" kern="1200" dirty="0" err="1" smtClean="0"/>
            <a:t>різні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види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трудової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діяльності</a:t>
          </a:r>
          <a:r>
            <a:rPr lang="ru-RU" sz="2600" kern="1200" dirty="0" smtClean="0"/>
            <a:t> (</a:t>
          </a:r>
          <a:r>
            <a:rPr lang="ru-RU" sz="2600" kern="1200" dirty="0" err="1" smtClean="0"/>
            <a:t>самообслуговування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суспільно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корисну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продуктивну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працю</a:t>
          </a:r>
          <a:r>
            <a:rPr lang="ru-RU" sz="2600" kern="1200" dirty="0" smtClean="0"/>
            <a:t>);</a:t>
          </a:r>
          <a:endParaRPr lang="ru-RU" sz="2600" kern="1200" dirty="0"/>
        </a:p>
      </dsp:txBody>
      <dsp:txXfrm rot="10800000">
        <a:off x="1274246" y="1450"/>
        <a:ext cx="10509237" cy="1042452"/>
      </dsp:txXfrm>
    </dsp:sp>
    <dsp:sp modelId="{5CD2CB25-BA1A-466A-AAA2-B4065C059621}">
      <dsp:nvSpPr>
        <dsp:cNvPr id="0" name=""/>
        <dsp:cNvSpPr/>
      </dsp:nvSpPr>
      <dsp:spPr>
        <a:xfrm>
          <a:off x="1218882" y="14898"/>
          <a:ext cx="1042452" cy="104245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5D37A1-BE4B-4BAB-B9AB-AA51F92E23C9}">
      <dsp:nvSpPr>
        <dsp:cNvPr id="0" name=""/>
        <dsp:cNvSpPr/>
      </dsp:nvSpPr>
      <dsp:spPr>
        <a:xfrm rot="10800000">
          <a:off x="1013633" y="1354147"/>
          <a:ext cx="10769850" cy="1042452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93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- цілеспрямовані бесіди, професійнозорієнтовані заняття;</a:t>
          </a:r>
          <a:endParaRPr lang="ru-RU" sz="2600" kern="1200"/>
        </a:p>
      </dsp:txBody>
      <dsp:txXfrm rot="10800000">
        <a:off x="1274246" y="1354147"/>
        <a:ext cx="10509237" cy="1042452"/>
      </dsp:txXfrm>
    </dsp:sp>
    <dsp:sp modelId="{92637D12-317F-483B-ABB9-38780E246DD9}">
      <dsp:nvSpPr>
        <dsp:cNvPr id="0" name=""/>
        <dsp:cNvSpPr/>
      </dsp:nvSpPr>
      <dsp:spPr>
        <a:xfrm>
          <a:off x="1218882" y="1367594"/>
          <a:ext cx="1042452" cy="1042452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94A8B17-10F3-48FA-B6A1-162A7DA9B9F8}">
      <dsp:nvSpPr>
        <dsp:cNvPr id="0" name=""/>
        <dsp:cNvSpPr/>
      </dsp:nvSpPr>
      <dsp:spPr>
        <a:xfrm rot="10800000">
          <a:off x="1013633" y="2706843"/>
          <a:ext cx="10769850" cy="1042452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93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- профінформація, профконсультація;</a:t>
          </a:r>
          <a:endParaRPr lang="ru-RU" sz="2600" kern="1200"/>
        </a:p>
      </dsp:txBody>
      <dsp:txXfrm rot="10800000">
        <a:off x="1274246" y="2706843"/>
        <a:ext cx="10509237" cy="1042452"/>
      </dsp:txXfrm>
    </dsp:sp>
    <dsp:sp modelId="{1888071D-9DF8-418D-B693-4572DCFF93BE}">
      <dsp:nvSpPr>
        <dsp:cNvPr id="0" name=""/>
        <dsp:cNvSpPr/>
      </dsp:nvSpPr>
      <dsp:spPr>
        <a:xfrm>
          <a:off x="1218882" y="2720290"/>
          <a:ext cx="1042452" cy="1042452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6BBD3F-DD09-4895-AD63-ADCC397AD8C2}">
      <dsp:nvSpPr>
        <dsp:cNvPr id="0" name=""/>
        <dsp:cNvSpPr/>
      </dsp:nvSpPr>
      <dsp:spPr>
        <a:xfrm rot="10800000">
          <a:off x="1013633" y="4059539"/>
          <a:ext cx="10769850" cy="1042452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93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- </a:t>
          </a:r>
          <a:r>
            <a:rPr lang="ru-RU" sz="2600" kern="1200" dirty="0" err="1" smtClean="0"/>
            <a:t>формування</a:t>
          </a:r>
          <a:r>
            <a:rPr lang="ru-RU" sz="2600" kern="1200" dirty="0" smtClean="0"/>
            <a:t> у </a:t>
          </a:r>
          <a:r>
            <a:rPr lang="ru-RU" sz="2600" kern="1200" dirty="0" err="1" smtClean="0"/>
            <a:t>вихованців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уявлень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щодо</a:t>
          </a:r>
          <a:r>
            <a:rPr lang="ru-RU" sz="2600" kern="1200" dirty="0" smtClean="0"/>
            <a:t>  ринку </a:t>
          </a:r>
          <a:r>
            <a:rPr lang="ru-RU" sz="2600" kern="1200" dirty="0" err="1" smtClean="0"/>
            <a:t>праці</a:t>
          </a:r>
          <a:r>
            <a:rPr lang="ru-RU" sz="2600" kern="1200" dirty="0" smtClean="0"/>
            <a:t> й </a:t>
          </a:r>
          <a:r>
            <a:rPr lang="ru-RU" sz="2600" kern="1200" dirty="0" err="1" smtClean="0"/>
            <a:t>професій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професійно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важливих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якостей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щодо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обраної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професії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 rot="10800000">
        <a:off x="1274246" y="4059539"/>
        <a:ext cx="10509237" cy="1042452"/>
      </dsp:txXfrm>
    </dsp:sp>
    <dsp:sp modelId="{85875EAA-5C61-4B44-A36E-7301C0FB2D8D}">
      <dsp:nvSpPr>
        <dsp:cNvPr id="0" name=""/>
        <dsp:cNvSpPr/>
      </dsp:nvSpPr>
      <dsp:spPr>
        <a:xfrm>
          <a:off x="1218882" y="4060990"/>
          <a:ext cx="1042452" cy="1042452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EB84-A86E-4AC6-8E7F-3FED8F6C433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75FC3-C6CA-464E-AF67-7312C9464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7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5FC3-C6CA-464E-AF67-7312C946493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3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5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45F3EC-372A-44AD-9623-F55CCA1BA91E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BFC7A0-21F0-4C9C-9463-184EE9CA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3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775"/>
            <a:ext cx="8382000" cy="450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175" y="1564065"/>
            <a:ext cx="3141251" cy="4542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45748" y="695751"/>
            <a:ext cx="6534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Портфоліо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вихователя </a:t>
            </a:r>
          </a:p>
          <a:p>
            <a:pPr algn="ctr"/>
            <a:r>
              <a:rPr 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Сідор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Анджеліки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Габорівни</a:t>
            </a:r>
            <a:endParaRPr lang="uk-UA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138" y="3527116"/>
            <a:ext cx="4973708" cy="2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447" y="247744"/>
            <a:ext cx="9551894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Відкрите виховне заняття на тему: </a:t>
            </a: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«Життя людини – найбільша цінність»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833" y="1617595"/>
            <a:ext cx="4533402" cy="255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302" y="1496572"/>
            <a:ext cx="4296039" cy="2416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774" y="4339950"/>
            <a:ext cx="4124053" cy="2319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10" y="2203996"/>
            <a:ext cx="1922735" cy="341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541" y="4167634"/>
            <a:ext cx="4430393" cy="2492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48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196919" cy="1143000"/>
          </a:xfrm>
        </p:spPr>
        <p:txBody>
          <a:bodyPr/>
          <a:lstStyle/>
          <a:p>
            <a:r>
              <a:rPr lang="uk-UA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Виховне заняття на тему: 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«Правила поведінки на дорозі»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998" y="382415"/>
            <a:ext cx="3009564" cy="300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4"/>
          <a:stretch/>
        </p:blipFill>
        <p:spPr>
          <a:xfrm>
            <a:off x="195079" y="1582443"/>
            <a:ext cx="4018788" cy="227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04" y="3608800"/>
            <a:ext cx="4018788" cy="301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125" y="3608800"/>
            <a:ext cx="4018788" cy="301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83" y="1582443"/>
            <a:ext cx="4359215" cy="258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018" y="3558377"/>
            <a:ext cx="2402128" cy="30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174" y="274638"/>
            <a:ext cx="4403983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Гурткова робота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175" y="4214620"/>
            <a:ext cx="3525825" cy="2205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0297" y="939692"/>
            <a:ext cx="3567448" cy="287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311" y="1417638"/>
            <a:ext cx="3760360" cy="5013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74" y="4569104"/>
            <a:ext cx="3530101" cy="198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06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32" y="124072"/>
            <a:ext cx="4403678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Трудовий десант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539" y="1267072"/>
            <a:ext cx="2103348" cy="4150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8559" y="4027615"/>
            <a:ext cx="2211462" cy="259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396" y="78756"/>
            <a:ext cx="3050066" cy="4066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6839" y="49201"/>
            <a:ext cx="2611094" cy="3128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06" y="1990015"/>
            <a:ext cx="2571645" cy="342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205" y="4145511"/>
            <a:ext cx="2362712" cy="230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15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77450" cy="11430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Професійний ріст і розвиток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150" y="1901826"/>
            <a:ext cx="525780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60" y="1338488"/>
            <a:ext cx="4678939" cy="263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333" y="-209550"/>
            <a:ext cx="2466667" cy="247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71" y="3647697"/>
            <a:ext cx="4150859" cy="299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841" y="2014722"/>
            <a:ext cx="3277250" cy="391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2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566989" y="1052736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b="1" i="1" dirty="0"/>
          </a:p>
          <a:p>
            <a:pPr algn="ctr"/>
            <a:endParaRPr lang="uk-UA" b="1" i="1" dirty="0"/>
          </a:p>
          <a:p>
            <a:pPr algn="ctr"/>
            <a:endParaRPr lang="uk-UA" b="1" i="1" dirty="0"/>
          </a:p>
          <a:p>
            <a:pPr algn="ctr"/>
            <a:endParaRPr lang="uk-UA" b="1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3412" y="584684"/>
            <a:ext cx="11214847" cy="93610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У </a:t>
            </a:r>
            <a:r>
              <a:rPr lang="ru-RU" sz="3600" b="1" i="1" dirty="0" err="1">
                <a:solidFill>
                  <a:srgbClr val="FF0000"/>
                </a:solidFill>
                <a:latin typeface="Times New Roman"/>
              </a:rPr>
              <a:t>своїй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/>
              </a:rPr>
              <a:t>діяльності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 та у </a:t>
            </a:r>
            <a:r>
              <a:rPr lang="ru-RU" sz="3600" b="1" i="1" dirty="0" err="1">
                <a:solidFill>
                  <a:srgbClr val="FF0000"/>
                </a:solidFill>
                <a:latin typeface="Times New Roman"/>
              </a:rPr>
              <a:t>житті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/>
              </a:rPr>
              <a:t>дотримуюсь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таких правил: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1672" y="1764427"/>
            <a:ext cx="7758952" cy="4730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777C84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vert="horz">
            <a:normAutofit fontScale="70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</a:pPr>
            <a:r>
              <a:rPr lang="uk-UA" sz="4500" b="1" i="1" dirty="0">
                <a:solidFill>
                  <a:sysClr val="windowText" lastClr="000000"/>
                </a:solidFill>
              </a:rPr>
              <a:t>У будь – якій життєвій ситуації пам’ятаю про те, що я– вихователь, з якого беруть приклад діти.</a:t>
            </a:r>
          </a:p>
          <a:p>
            <a:pPr>
              <a:buClr>
                <a:srgbClr val="FE8637"/>
              </a:buClr>
            </a:pPr>
            <a:r>
              <a:rPr lang="uk-UA" sz="4500" b="1" i="1" dirty="0">
                <a:solidFill>
                  <a:sysClr val="windowText" lastClr="000000"/>
                </a:solidFill>
              </a:rPr>
              <a:t>Прагну берегти та поважати самолюбство і гідність інших людей, бути толерантною за будь – яких обставин. </a:t>
            </a:r>
          </a:p>
          <a:p>
            <a:pPr>
              <a:buClr>
                <a:srgbClr val="FE8637"/>
              </a:buClr>
              <a:defRPr/>
            </a:pPr>
            <a:r>
              <a:rPr lang="uk-UA" sz="4500" b="1" i="1" dirty="0">
                <a:solidFill>
                  <a:sysClr val="windowText" lastClr="000000"/>
                </a:solidFill>
                <a:latin typeface="Times New Roman"/>
              </a:rPr>
              <a:t>Не нав’язую своїх думок і смаків іншим.</a:t>
            </a:r>
          </a:p>
          <a:p>
            <a:pPr>
              <a:buClr>
                <a:srgbClr val="FE8637"/>
              </a:buClr>
              <a:defRPr/>
            </a:pPr>
            <a:r>
              <a:rPr lang="uk-UA" sz="4500" b="1" i="1" dirty="0">
                <a:solidFill>
                  <a:sysClr val="windowText" lastClr="000000"/>
                </a:solidFill>
                <a:latin typeface="Times New Roman"/>
              </a:rPr>
              <a:t>Пам’ятаю золоте правило етики: ставлюсь до людей так, як би  хотіла, щоб вони ставились до мене.</a:t>
            </a:r>
          </a:p>
          <a:p>
            <a:pPr>
              <a:buClr>
                <a:srgbClr val="FE8637"/>
              </a:buClr>
              <a:defRPr/>
            </a:pPr>
            <a:endParaRPr lang="uk-UA" b="1" dirty="0">
              <a:solidFill>
                <a:sysClr val="windowText" lastClr="000000"/>
              </a:solidFill>
              <a:latin typeface="Times New Roman"/>
            </a:endParaRPr>
          </a:p>
          <a:p>
            <a:pPr>
              <a:buClr>
                <a:srgbClr val="FE8637"/>
              </a:buClr>
              <a:defRPr/>
            </a:pPr>
            <a:endParaRPr lang="uk-UA" dirty="0">
              <a:solidFill>
                <a:sysClr val="windowText" lastClr="000000"/>
              </a:solidFill>
              <a:latin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624" y="1520788"/>
            <a:ext cx="3620005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28800" y="1387476"/>
            <a:ext cx="10363200" cy="1470025"/>
          </a:xfrm>
        </p:spPr>
        <p:txBody>
          <a:bodyPr/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347" y="3495341"/>
            <a:ext cx="6216105" cy="29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D:\Картинки для презентацій\Стікери\___20130309_11578883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08" y="82470"/>
            <a:ext cx="6709918" cy="66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26" y="322518"/>
            <a:ext cx="4474852" cy="5834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73665" y="1413245"/>
            <a:ext cx="5739332" cy="18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buSzPct val="75000"/>
              <a:buBlip>
                <a:blip r:embed="rId4"/>
              </a:buBlip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Освіта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400" dirty="0" err="1" smtClean="0">
                <a:solidFill>
                  <a:prstClr val="black"/>
                </a:solidFill>
              </a:rPr>
              <a:t>Мукачівський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гумунітарно-педагогічний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інститут</a:t>
            </a:r>
            <a:r>
              <a:rPr lang="ru-RU" sz="2400" dirty="0" smtClean="0">
                <a:solidFill>
                  <a:prstClr val="black"/>
                </a:solidFill>
              </a:rPr>
              <a:t> (2008)</a:t>
            </a:r>
          </a:p>
          <a:p>
            <a:pPr marL="342900" indent="-342900" eaLnBrk="0" hangingPunct="0">
              <a:lnSpc>
                <a:spcPct val="120000"/>
              </a:lnSpc>
              <a:buSzPct val="75000"/>
              <a:buBlip>
                <a:blip r:embed="rId4"/>
              </a:buBlip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Спеціальність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за дипломом: </a:t>
            </a: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 err="1" smtClean="0">
                <a:solidFill>
                  <a:prstClr val="black"/>
                </a:solidFill>
              </a:rPr>
              <a:t>Дошкільне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виховання</a:t>
            </a:r>
            <a:r>
              <a:rPr lang="ru-RU" sz="2400" dirty="0" smtClean="0">
                <a:solidFill>
                  <a:prstClr val="black"/>
                </a:solidFill>
              </a:rPr>
              <a:t>»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665" y="3105977"/>
            <a:ext cx="5101814" cy="13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120000"/>
              </a:lnSpc>
              <a:buSzPct val="75000"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Кваліфікація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prstClr val="black"/>
                </a:solidFill>
              </a:rPr>
              <a:t>Вихователь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дітей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дошкільного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віку</a:t>
            </a:r>
            <a:r>
              <a:rPr lang="ru-RU" sz="2400" dirty="0" smtClean="0">
                <a:solidFill>
                  <a:prstClr val="black"/>
                </a:solidFill>
              </a:rPr>
              <a:t>»</a:t>
            </a:r>
          </a:p>
          <a:p>
            <a:pPr lvl="0" eaLnBrk="0" hangingPunct="0">
              <a:lnSpc>
                <a:spcPct val="120000"/>
              </a:lnSpc>
              <a:buSzPct val="75000"/>
            </a:pPr>
            <a:endParaRPr lang="uk-UA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8337" y="-671634"/>
            <a:ext cx="3237257" cy="323116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473665" y="4109793"/>
            <a:ext cx="564104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4"/>
              </a:buBlip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Посада: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/>
              <a:t>Вихователь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родинної</a:t>
            </a:r>
            <a:r>
              <a:rPr lang="ru-RU" sz="2400" dirty="0" smtClean="0"/>
              <a:t> 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«Колосок»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4"/>
              </a:buBlip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Педагогічний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стаж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/>
              <a:t>: </a:t>
            </a:r>
            <a:r>
              <a:rPr lang="en-US" sz="2400" dirty="0" smtClean="0"/>
              <a:t>3</a:t>
            </a:r>
            <a:r>
              <a:rPr lang="ru-RU" sz="2400" dirty="0" smtClean="0"/>
              <a:t>6 </a:t>
            </a:r>
            <a:r>
              <a:rPr lang="ru-RU" sz="2400" dirty="0" err="1" smtClean="0"/>
              <a:t>років</a:t>
            </a:r>
            <a:endParaRPr lang="ru-RU" sz="24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4"/>
              </a:buBlip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Категорія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400" dirty="0" err="1" smtClean="0"/>
              <a:t>спеціаліст</a:t>
            </a:r>
            <a:r>
              <a:rPr lang="ru-RU" sz="2400" dirty="0" smtClean="0"/>
              <a:t> І </a:t>
            </a:r>
            <a:r>
              <a:rPr lang="ru-RU" sz="2400" dirty="0" err="1" smtClean="0"/>
              <a:t>категорії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49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678675" y="476672"/>
            <a:ext cx="4759702" cy="2376264"/>
          </a:xfrm>
        </p:spPr>
        <p:txBody>
          <a:bodyPr/>
          <a:lstStyle/>
          <a:p>
            <a:pPr marL="0" indent="542925" algn="ctr">
              <a:buNone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Курси підвищення кваліфікації</a:t>
            </a:r>
          </a:p>
          <a:p>
            <a:pPr marL="0" indent="542925" algn="just"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Термін: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26 по 29 жовтня </a:t>
            </a:r>
            <a:r>
              <a:rPr lang="uk-UA" dirty="0" smtClean="0">
                <a:latin typeface="Times New Roman"/>
                <a:cs typeface="Times New Roman"/>
              </a:rPr>
              <a:t>2021 р</a:t>
            </a:r>
            <a:r>
              <a:rPr lang="uk-UA" dirty="0">
                <a:latin typeface="Times New Roman"/>
                <a:cs typeface="Times New Roman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випускної роботи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«Методологічні основи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освітньо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-виховної діяльності вихователів спеціальних шкіл (шкіл-інтернатів)</a:t>
            </a:r>
            <a:r>
              <a:rPr lang="uk-UA" dirty="0" smtClean="0">
                <a:latin typeface="Times New Roman"/>
                <a:cs typeface="Times New Roman"/>
              </a:rPr>
              <a:t>».</a:t>
            </a:r>
            <a:endParaRPr lang="uk-UA" dirty="0">
              <a:latin typeface="Times New Roman"/>
              <a:cs typeface="Times New Roman"/>
            </a:endParaRPr>
          </a:p>
          <a:p>
            <a:pPr marL="0" indent="542925" algn="just">
              <a:buNone/>
            </a:pPr>
            <a:endParaRPr lang="uk-UA" sz="2400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uk-UA" sz="2400" b="1" i="1" dirty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492" y="72158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41" y="89264"/>
            <a:ext cx="2159837" cy="276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Картинки для презентацій\Стікери\0_14abc9_4c0f1abb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41" y="283354"/>
            <a:ext cx="4842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641" y="693914"/>
            <a:ext cx="4842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Bookman Old Style" pitchFamily="18" charset="0"/>
              </a:rPr>
              <a:t>Педагогічне кредо: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Щоб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 бути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гарним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вихователем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b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Потрібно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любити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 те,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що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викладаєш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b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І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любити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 тих , кого </a:t>
            </a:r>
            <a:r>
              <a:rPr lang="ru-RU" sz="2400" b="1" i="1" dirty="0" err="1">
                <a:solidFill>
                  <a:schemeClr val="bg1"/>
                </a:solidFill>
                <a:latin typeface="Bookman Old Style" pitchFamily="18" charset="0"/>
              </a:rPr>
              <a:t>виховуєш</a:t>
            </a: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sz="2800" b="1" i="1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2800" b="1" i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43" name="Picture 3" descr="D:\Картинки для презентацій\Стікери\0_14abc6_5adb481b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71" y="69275"/>
            <a:ext cx="5100034" cy="34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18739" y="693914"/>
            <a:ext cx="46631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Життєве кредо: </a:t>
            </a:r>
            <a:endParaRPr lang="uk-UA" sz="32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800" b="1" dirty="0" err="1">
                <a:solidFill>
                  <a:schemeClr val="bg1"/>
                </a:solidFill>
                <a:latin typeface="Bookman Old Style" pitchFamily="18" charset="0"/>
              </a:rPr>
              <a:t>Пам'ятай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Bookman Old Style" pitchFamily="18" charset="0"/>
              </a:rPr>
              <a:t>минуле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</a:p>
          <a:p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живи </a:t>
            </a:r>
            <a:r>
              <a:rPr lang="ru-RU" sz="2800" b="1" dirty="0" err="1">
                <a:solidFill>
                  <a:schemeClr val="bg1"/>
                </a:solidFill>
                <a:latin typeface="Bookman Old Style" pitchFamily="18" charset="0"/>
              </a:rPr>
              <a:t>сьогоденням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,</a:t>
            </a:r>
          </a:p>
          <a:p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Дивись у </a:t>
            </a:r>
            <a:r>
              <a:rPr lang="ru-RU" sz="2800" b="1" dirty="0" err="1">
                <a:solidFill>
                  <a:schemeClr val="bg1"/>
                </a:solidFill>
                <a:latin typeface="Bookman Old Style" pitchFamily="18" charset="0"/>
              </a:rPr>
              <a:t>майбутнє</a:t>
            </a:r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7634" y="3626877"/>
            <a:ext cx="848699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8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Проблемна тема над якою я працюю: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2024809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b="1" dirty="0" smtClean="0"/>
              <a:t>«</a:t>
            </a:r>
            <a:r>
              <a:rPr lang="uk-UA" sz="6000" b="1" dirty="0" smtClean="0">
                <a:solidFill>
                  <a:schemeClr val="accent5">
                    <a:lumMod val="25000"/>
                  </a:schemeClr>
                </a:solidFill>
              </a:rPr>
              <a:t>ШКОЛА</a:t>
            </a:r>
            <a:r>
              <a:rPr lang="uk-UA" sz="6000" b="1" dirty="0" smtClean="0"/>
              <a:t> </a:t>
            </a:r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</a:rPr>
              <a:t>САМОСТІЙНОГО</a:t>
            </a:r>
            <a:r>
              <a:rPr lang="uk-UA" sz="6000" b="1" dirty="0" smtClean="0"/>
              <a:t> </a:t>
            </a:r>
            <a:r>
              <a:rPr lang="uk-UA" sz="6000" b="1" dirty="0" smtClean="0">
                <a:solidFill>
                  <a:schemeClr val="accent1">
                    <a:lumMod val="75000"/>
                  </a:schemeClr>
                </a:solidFill>
              </a:rPr>
              <a:t>ЖИТТЯ</a:t>
            </a:r>
            <a:r>
              <a:rPr lang="uk-UA" sz="6000" b="1" dirty="0" smtClean="0"/>
              <a:t>»</a:t>
            </a:r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482" y="2430042"/>
            <a:ext cx="4169081" cy="4160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866" y="3390484"/>
            <a:ext cx="653039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51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41" y="170937"/>
            <a:ext cx="10972800" cy="114300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229" y="1148698"/>
            <a:ext cx="10972800" cy="4525963"/>
          </a:xfrm>
        </p:spPr>
        <p:txBody>
          <a:bodyPr/>
          <a:lstStyle/>
          <a:p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/>
              <a:t>компетентностей </a:t>
            </a:r>
            <a:r>
              <a:rPr lang="ru-RU" sz="3600" dirty="0" err="1" smtClean="0"/>
              <a:t>дітей</a:t>
            </a:r>
            <a:r>
              <a:rPr lang="ru-RU" sz="3600" dirty="0" smtClean="0"/>
              <a:t> </a:t>
            </a:r>
            <a:r>
              <a:rPr lang="ru-RU" sz="3600" dirty="0"/>
              <a:t>в </a:t>
            </a:r>
            <a:r>
              <a:rPr lang="ru-RU" sz="3600" dirty="0" err="1"/>
              <a:t>питаннях</a:t>
            </a:r>
            <a:r>
              <a:rPr lang="ru-RU" sz="3600" dirty="0"/>
              <a:t> </a:t>
            </a:r>
            <a:r>
              <a:rPr lang="ru-RU" sz="3600" dirty="0" err="1"/>
              <a:t>соціальної</a:t>
            </a:r>
            <a:r>
              <a:rPr lang="ru-RU" sz="3600" dirty="0"/>
              <a:t> </a:t>
            </a:r>
            <a:r>
              <a:rPr lang="ru-RU" sz="3600" dirty="0" err="1"/>
              <a:t>інтеграції</a:t>
            </a:r>
            <a:r>
              <a:rPr lang="ru-RU" sz="3600" dirty="0"/>
              <a:t>, </a:t>
            </a:r>
            <a:r>
              <a:rPr lang="ru-RU" sz="3600" dirty="0" err="1"/>
              <a:t>успішного</a:t>
            </a:r>
            <a:r>
              <a:rPr lang="ru-RU" sz="3600" dirty="0"/>
              <a:t> </a:t>
            </a:r>
            <a:r>
              <a:rPr lang="ru-RU" sz="3600" dirty="0" err="1"/>
              <a:t>самостійного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, </a:t>
            </a:r>
            <a:r>
              <a:rPr lang="ru-RU" sz="3600" dirty="0" err="1"/>
              <a:t>мотивування</a:t>
            </a:r>
            <a:r>
              <a:rPr lang="ru-RU" sz="3600" dirty="0"/>
              <a:t> до </a:t>
            </a:r>
            <a:r>
              <a:rPr lang="ru-RU" sz="3600" dirty="0" err="1"/>
              <a:t>усвідомленого</a:t>
            </a:r>
            <a:r>
              <a:rPr lang="ru-RU" sz="3600" dirty="0"/>
              <a:t> та </a:t>
            </a:r>
            <a:r>
              <a:rPr lang="ru-RU" sz="3600" dirty="0" err="1"/>
              <a:t>відповідального</a:t>
            </a:r>
            <a:r>
              <a:rPr lang="ru-RU" sz="3600" dirty="0"/>
              <a:t> </a:t>
            </a:r>
            <a:r>
              <a:rPr lang="ru-RU" sz="3600" dirty="0" err="1"/>
              <a:t>життєвого</a:t>
            </a:r>
            <a:r>
              <a:rPr lang="ru-RU" sz="3600" dirty="0"/>
              <a:t> </a:t>
            </a:r>
            <a:r>
              <a:rPr lang="ru-RU" sz="3600" dirty="0" err="1"/>
              <a:t>вибору</a:t>
            </a:r>
            <a:r>
              <a:rPr lang="ru-RU" sz="3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5"/>
          <a:stretch/>
        </p:blipFill>
        <p:spPr>
          <a:xfrm>
            <a:off x="5999629" y="2965079"/>
            <a:ext cx="5508812" cy="3267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287" y="3684494"/>
            <a:ext cx="4059088" cy="31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0202" y="801127"/>
            <a:ext cx="9329098" cy="577009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lvl="0" rtl="0"/>
            <a:r>
              <a:rPr lang="ru-RU" sz="2400" dirty="0" err="1" smtClean="0"/>
              <a:t>формувати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практичні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навички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адаптацію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розв'язання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побутових</a:t>
            </a:r>
            <a:r>
              <a:rPr lang="ru-RU" sz="2400" dirty="0" smtClean="0"/>
              <a:t> проблем, </a:t>
            </a:r>
            <a:r>
              <a:rPr lang="ru-RU" sz="2400" dirty="0" err="1" smtClean="0"/>
              <a:t>розпорядження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майном</a:t>
            </a:r>
            <a:r>
              <a:rPr lang="ru-RU" sz="2400" dirty="0" smtClean="0"/>
              <a:t> і коштами,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освітніх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медичних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адміністративних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</a:t>
            </a:r>
            <a:r>
              <a:rPr lang="ru-RU" sz="2400" dirty="0" smtClean="0"/>
              <a:t>;</a:t>
            </a:r>
            <a:endParaRPr lang="ru-RU" sz="2400" dirty="0"/>
          </a:p>
          <a:p>
            <a:pPr lvl="0" rtl="0"/>
            <a:r>
              <a:rPr lang="ru-RU" sz="2400" dirty="0" err="1" smtClean="0"/>
              <a:t>розвивати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комунікативні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навички</a:t>
            </a:r>
            <a:r>
              <a:rPr lang="ru-RU" sz="2400" dirty="0" smtClean="0"/>
              <a:t>, </a:t>
            </a:r>
            <a:r>
              <a:rPr lang="ru-RU" sz="2400" dirty="0" err="1" smtClean="0"/>
              <a:t>запобігати</a:t>
            </a:r>
            <a:r>
              <a:rPr lang="ru-RU" sz="2400" dirty="0" smtClean="0"/>
              <a:t> негативному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віртуального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спілкування</a:t>
            </a:r>
            <a:r>
              <a:rPr lang="ru-RU" sz="2400" dirty="0" smtClean="0"/>
              <a:t>;</a:t>
            </a:r>
            <a:endParaRPr lang="ru-RU" sz="2400" dirty="0"/>
          </a:p>
          <a:p>
            <a:pPr lvl="0" rtl="0"/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в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пріоритети</a:t>
            </a:r>
            <a:r>
              <a:rPr lang="ru-RU" sz="2400" dirty="0" smtClean="0"/>
              <a:t>, </a:t>
            </a:r>
            <a:r>
              <a:rPr lang="ru-RU" sz="2400" dirty="0" err="1" smtClean="0"/>
              <a:t>життєві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перспективи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приймати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;</a:t>
            </a:r>
            <a:endParaRPr lang="ru-RU" sz="2400" dirty="0"/>
          </a:p>
          <a:p>
            <a:pPr lvl="0" rtl="0"/>
            <a:r>
              <a:rPr lang="ru-RU" sz="2400" dirty="0" err="1" smtClean="0"/>
              <a:t>розвивати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навички</a:t>
            </a:r>
            <a:r>
              <a:rPr lang="ru-RU" sz="2400" dirty="0" smtClean="0"/>
              <a:t> здорового способу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відповідального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батьківства</a:t>
            </a:r>
            <a:r>
              <a:rPr lang="ru-RU" sz="2400" dirty="0" smtClean="0"/>
              <a:t>;</a:t>
            </a:r>
            <a:endParaRPr lang="ru-RU" sz="2400" dirty="0"/>
          </a:p>
          <a:p>
            <a:pPr lvl="0" rtl="0"/>
            <a:r>
              <a:rPr lang="ru-RU" sz="2400" dirty="0" err="1" smtClean="0"/>
              <a:t>мотивувати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дитину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свідомого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підготовці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працевлаштування</a:t>
            </a:r>
            <a:r>
              <a:rPr lang="ru-RU" sz="2400" dirty="0" smtClean="0"/>
              <a:t>;</a:t>
            </a:r>
            <a:endParaRPr lang="ru-RU" sz="2400" dirty="0"/>
          </a:p>
          <a:p>
            <a:pPr lvl="0" rtl="0"/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формуванню</a:t>
            </a:r>
            <a:r>
              <a:rPr lang="ru-RU" sz="2400" dirty="0" smtClean="0"/>
              <a:t> в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 й </a:t>
            </a:r>
            <a:r>
              <a:rPr lang="ru-RU" sz="2400" dirty="0" err="1" smtClean="0"/>
              <a:t>активної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952" y="0"/>
            <a:ext cx="10972800" cy="801127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Завдання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7" y="1142202"/>
            <a:ext cx="6854048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53" y="721974"/>
            <a:ext cx="10972800" cy="97879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Напрямки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роботи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831932"/>
              </p:ext>
            </p:extLst>
          </p:nvPr>
        </p:nvGraphicFramePr>
        <p:xfrm>
          <a:off x="-316006" y="1391485"/>
          <a:ext cx="12797117" cy="510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3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681" y="0"/>
            <a:ext cx="724971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Навчально-виховна робота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491" y="1036241"/>
            <a:ext cx="4116123" cy="3087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425" y="1036241"/>
            <a:ext cx="2290067" cy="3053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48" y="453991"/>
            <a:ext cx="4071232" cy="305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81" y="3389512"/>
            <a:ext cx="4071232" cy="305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000" y="4329541"/>
            <a:ext cx="177409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90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90" id="{8A582168-142A-4118-87D1-BF14BA1B0F06}" vid="{AB1C778F-1B5A-47C9-8A70-C03F03E9370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Тема37</Template>
  <TotalTime>690</TotalTime>
  <Words>387</Words>
  <Application>Microsoft Office PowerPoint</Application>
  <PresentationFormat>Произвольный</PresentationFormat>
  <Paragraphs>49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Тема90</vt:lpstr>
      <vt:lpstr>  </vt:lpstr>
      <vt:lpstr>Презентация PowerPoint</vt:lpstr>
      <vt:lpstr>Презентация PowerPoint</vt:lpstr>
      <vt:lpstr>Презентация PowerPoint</vt:lpstr>
      <vt:lpstr>Проблемна тема над якою я працюю:</vt:lpstr>
      <vt:lpstr>Мета:</vt:lpstr>
      <vt:lpstr>Завдання</vt:lpstr>
      <vt:lpstr>Напрямки роботи </vt:lpstr>
      <vt:lpstr>Навчально-виховна робота</vt:lpstr>
      <vt:lpstr>Відкрите виховне заняття на тему: «Життя людини – найбільша цінність»</vt:lpstr>
      <vt:lpstr>Виховне заняття на тему: «Правила поведінки на дорозі»</vt:lpstr>
      <vt:lpstr>Гурткова робота</vt:lpstr>
      <vt:lpstr>Трудовий десант</vt:lpstr>
      <vt:lpstr>Професійний ріст і розвиток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50</cp:revision>
  <dcterms:created xsi:type="dcterms:W3CDTF">2022-03-12T16:27:37Z</dcterms:created>
  <dcterms:modified xsi:type="dcterms:W3CDTF">2022-05-18T21:31:28Z</dcterms:modified>
</cp:coreProperties>
</file>