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64" r:id="rId2"/>
    <p:sldId id="258" r:id="rId3"/>
    <p:sldId id="279" r:id="rId4"/>
    <p:sldId id="266" r:id="rId5"/>
    <p:sldId id="270" r:id="rId6"/>
    <p:sldId id="271" r:id="rId7"/>
    <p:sldId id="263" r:id="rId8"/>
    <p:sldId id="277" r:id="rId9"/>
    <p:sldId id="308" r:id="rId10"/>
    <p:sldId id="278" r:id="rId11"/>
    <p:sldId id="309" r:id="rId12"/>
    <p:sldId id="280" r:id="rId13"/>
    <p:sldId id="302" r:id="rId14"/>
    <p:sldId id="282" r:id="rId15"/>
    <p:sldId id="283" r:id="rId16"/>
    <p:sldId id="284" r:id="rId17"/>
    <p:sldId id="292" r:id="rId18"/>
    <p:sldId id="285" r:id="rId19"/>
    <p:sldId id="286" r:id="rId20"/>
    <p:sldId id="312" r:id="rId21"/>
    <p:sldId id="311" r:id="rId22"/>
    <p:sldId id="310" r:id="rId23"/>
    <p:sldId id="313" r:id="rId24"/>
    <p:sldId id="287" r:id="rId25"/>
    <p:sldId id="288" r:id="rId26"/>
    <p:sldId id="294" r:id="rId27"/>
    <p:sldId id="322" r:id="rId28"/>
    <p:sldId id="297" r:id="rId29"/>
    <p:sldId id="298" r:id="rId30"/>
    <p:sldId id="300" r:id="rId31"/>
    <p:sldId id="299" r:id="rId32"/>
    <p:sldId id="296" r:id="rId33"/>
    <p:sldId id="304" r:id="rId34"/>
    <p:sldId id="321" r:id="rId35"/>
    <p:sldId id="305" r:id="rId36"/>
    <p:sldId id="320" r:id="rId37"/>
    <p:sldId id="289" r:id="rId38"/>
    <p:sldId id="290" r:id="rId39"/>
    <p:sldId id="314" r:id="rId40"/>
    <p:sldId id="315" r:id="rId41"/>
    <p:sldId id="316" r:id="rId42"/>
    <p:sldId id="319" r:id="rId43"/>
    <p:sldId id="317" r:id="rId44"/>
    <p:sldId id="306" r:id="rId45"/>
    <p:sldId id="318" r:id="rId46"/>
    <p:sldId id="27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3EF51-91DF-40F6-A0E6-22B114637951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9D0BE-B6E0-44B1-BED8-205C2F8E65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2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0732D-1CA1-40DD-A81A-4EEC457190C3}" type="slidenum">
              <a:rPr lang="uk-UA" smtClean="0"/>
              <a:pPr/>
              <a:t>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D07416-B659-440B-A55E-005ED47139B8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BFAEB3B-9FD8-418B-A7E7-70ABE46E8A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2627784" y="1988840"/>
            <a:ext cx="6302504" cy="3384376"/>
          </a:xfrm>
          <a:prstGeom prst="horizontalScroll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ПОРТФОЛ</a:t>
            </a: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ІО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практичного психолога</a:t>
            </a:r>
          </a:p>
          <a:p>
            <a:pPr algn="ctr">
              <a:defRPr/>
            </a:pPr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Тайхман Алли Володимирівни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76672"/>
            <a:ext cx="601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Чинад</a:t>
            </a:r>
            <a:r>
              <a:rPr kumimoji="0" lang="uk-UA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іївський дошкільний навчальний заклад (дитячий будинок) інтернатного типу Закарпатської обласної ради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>
          <a:xfrm>
            <a:off x="1043608" y="188641"/>
            <a:ext cx="7956500" cy="93610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Кабінет практичного психолога</a:t>
            </a:r>
          </a:p>
        </p:txBody>
      </p:sp>
      <p:pic>
        <p:nvPicPr>
          <p:cNvPr id="2050" name="Picture 2" descr="D:\Компютер\Мої фото\2019 - 2020н.р\КАБІНЕТ ПСИХОЛОГА\IMG_85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589440" cy="2692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D:\Компютер\Мої фото\2019 - 2020н.р\КАБІНЕТ ПСИХОЛОГА\IMG_8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906834" cy="52091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D:\Компютер\Мої фото\2019 - 2020н.р\КАБІНЕТ ПСИХОЛОГА\IMG_8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5" y="3933056"/>
            <a:ext cx="3648405" cy="27363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67798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омпютер\Мої фото\2019 - 2020н.р\КАБІНЕТ ПСИХОЛОГА\IMG_85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88640"/>
            <a:ext cx="3901475" cy="29261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Компютер\Мої фото\2019 - 2020н.р\КАБІНЕТ ПСИХОЛОГА\IMG_8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6409246" cy="3573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D:\Компютер\Мої фото\2019 - 2020н.р\КАБІНЕТ ПСИХОЛОГА\IMG_85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260648"/>
            <a:ext cx="3936437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848872" cy="6480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C00000"/>
                </a:solidFill>
                <a:latin typeface="Monotype Corsiva" pitchFamily="66" charset="0"/>
              </a:rPr>
              <a:t>Організація діяльності практичного психолога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777559" cy="5183857"/>
          </a:xfrm>
        </p:spPr>
        <p:txBody>
          <a:bodyPr>
            <a:normAutofit/>
          </a:bodyPr>
          <a:lstStyle/>
          <a:p>
            <a:pPr marL="0" marR="0" algn="ctr">
              <a:lnSpc>
                <a:spcPct val="80000"/>
              </a:lnSpc>
            </a:pPr>
            <a:r>
              <a:rPr lang="uk-UA" sz="2500" b="1" dirty="0" smtClean="0">
                <a:solidFill>
                  <a:srgbClr val="C00000"/>
                </a:solidFill>
              </a:rPr>
              <a:t>Нормативно правова документація</a:t>
            </a:r>
            <a:endParaRPr lang="uk-UA" sz="2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Етичний кодекс практичного психолога.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Декларація прав людини.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Конвенція про права дитини.</a:t>
            </a:r>
          </a:p>
          <a:p>
            <a:pPr marL="457200" marR="0" indent="-457200" algn="just">
              <a:lnSpc>
                <a:spcPct val="80000"/>
              </a:lnSpc>
            </a:pP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ctr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Закони України, постанови Кабміну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Конституція України.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Закон України «Про освіту»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Закон України «Про соціальну роботу з дітьми та молоддю»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Закон України «Про професійно-технічну освіту»</a:t>
            </a:r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5.Постанова КМУ «Про поліпшення виховання, навчання,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соціального захисту та матеріального забезпечення дітей-сиріт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дітей, які залишилися без піклування батьків» 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6.Закон України «Про забезпечення організаційно-право­вих умов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соціального захисту дітей-сиріт та дітей, позбавлених батьківського</a:t>
            </a:r>
          </a:p>
          <a:p>
            <a:pPr marL="457200" marR="0" indent="-457200" algn="just">
              <a:lnSpc>
                <a:spcPct val="80000"/>
              </a:lnSpc>
            </a:pPr>
            <a:r>
              <a:rPr lang="uk-UA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піклування.</a:t>
            </a:r>
            <a:r>
              <a:rPr lang="uk-UA" sz="1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піклування» (від 11.01.05).</a:t>
            </a:r>
            <a:endParaRPr lang="ru-RU" sz="1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indent="-457200" algn="l">
              <a:lnSpc>
                <a:spcPct val="80000"/>
              </a:lnSpc>
              <a:buFont typeface="Wingdings" pitchFamily="2" charset="2"/>
              <a:buChar char="v"/>
            </a:pPr>
            <a:endParaRPr lang="uk-UA" sz="2000" b="1" dirty="0" smtClean="0">
              <a:solidFill>
                <a:schemeClr val="bg1"/>
              </a:solidFill>
            </a:endParaRPr>
          </a:p>
          <a:p>
            <a:pPr marL="457200" marR="0" indent="-457200" algn="l">
              <a:lnSpc>
                <a:spcPct val="80000"/>
              </a:lnSpc>
            </a:pPr>
            <a:endParaRPr lang="ru-RU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6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159320" y="476672"/>
            <a:ext cx="7587606" cy="3850581"/>
            <a:chOff x="1112" y="1407"/>
            <a:chExt cx="11425" cy="4407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1112" y="1407"/>
              <a:ext cx="11425" cy="115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endParaRPr kumimoji="0" lang="uk-UA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Психологічний</a:t>
              </a:r>
              <a:r>
                <a:rPr kumimoji="0" lang="uk-UA" sz="20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супровід учасників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uk-UA" sz="2000" i="0" u="none" strike="noStrike" cap="none" normalizeH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навчально – виховної роботи</a:t>
              </a:r>
              <a:endPara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076" name="AutoShape 4"/>
            <p:cNvCxnSpPr>
              <a:cxnSpLocks noChangeShapeType="1"/>
            </p:cNvCxnSpPr>
            <p:nvPr/>
          </p:nvCxnSpPr>
          <p:spPr bwMode="auto">
            <a:xfrm flipH="1">
              <a:off x="2185" y="4350"/>
              <a:ext cx="4192" cy="1464"/>
            </a:xfrm>
            <a:prstGeom prst="straightConnector1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6522" y="4350"/>
              <a:ext cx="3670" cy="1358"/>
            </a:xfrm>
            <a:prstGeom prst="straightConnector1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1112" y="2726"/>
              <a:ext cx="3169" cy="106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uk-UA" sz="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БАТЬКИ</a:t>
              </a:r>
              <a:endPara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4950" y="2726"/>
              <a:ext cx="3144" cy="994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uk-UA" sz="7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mbria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УЧНІ</a:t>
              </a:r>
              <a:endParaRPr kumimoji="0" lang="uk-UA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8975" y="2692"/>
              <a:ext cx="3547" cy="106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n-US" sz="700" dirty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kumimoji="0" lang="uk-UA" sz="1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1964" y="4854"/>
              <a:ext cx="9758" cy="456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uk-UA" sz="14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Організаційно – методична робота</a:t>
              </a:r>
              <a:endParaRPr kumimoji="0" lang="ru-RU" sz="14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2" name="Rectangle 8"/>
          <p:cNvSpPr>
            <a:spLocks noChangeArrowheads="1"/>
          </p:cNvSpPr>
          <p:nvPr/>
        </p:nvSpPr>
        <p:spPr bwMode="auto">
          <a:xfrm rot="10800000" flipV="1">
            <a:off x="1725153" y="2617892"/>
            <a:ext cx="6222874" cy="77271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700" b="1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напрямки роботи практичного психолога</a:t>
            </a:r>
            <a:endParaRPr kumimoji="0" lang="uk-UA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1735113" y="4066235"/>
            <a:ext cx="6212913" cy="359981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Діагностична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1735113" y="4581129"/>
            <a:ext cx="6212913" cy="396044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Корекційно – відновлювальна та розвивальна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 rot="10800000" flipV="1">
            <a:off x="1735113" y="5085185"/>
            <a:ext cx="6212914" cy="432048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Профілактична робота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1735112" y="5661248"/>
            <a:ext cx="6225913" cy="647955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uk-UA" sz="8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язки з громадськістю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ілка вниз 28"/>
          <p:cNvSpPr/>
          <p:nvPr/>
        </p:nvSpPr>
        <p:spPr>
          <a:xfrm>
            <a:off x="1835696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ілка вниз 29"/>
          <p:cNvSpPr/>
          <p:nvPr/>
        </p:nvSpPr>
        <p:spPr>
          <a:xfrm>
            <a:off x="4252166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ілка вниз 30"/>
          <p:cNvSpPr/>
          <p:nvPr/>
        </p:nvSpPr>
        <p:spPr>
          <a:xfrm>
            <a:off x="6993980" y="1484970"/>
            <a:ext cx="484632" cy="4318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Стрілка вниз 2048"/>
          <p:cNvSpPr/>
          <p:nvPr/>
        </p:nvSpPr>
        <p:spPr>
          <a:xfrm>
            <a:off x="4720768" y="3789040"/>
            <a:ext cx="4846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Стрілка вниз 2050"/>
          <p:cNvSpPr/>
          <p:nvPr/>
        </p:nvSpPr>
        <p:spPr>
          <a:xfrm>
            <a:off x="5499507" y="4336382"/>
            <a:ext cx="484632" cy="3167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Стрілка вниз 2051"/>
          <p:cNvSpPr/>
          <p:nvPr/>
        </p:nvSpPr>
        <p:spPr>
          <a:xfrm>
            <a:off x="6123576" y="4869160"/>
            <a:ext cx="484632" cy="4320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3" name="Стрілка вниз 2052"/>
          <p:cNvSpPr/>
          <p:nvPr/>
        </p:nvSpPr>
        <p:spPr>
          <a:xfrm>
            <a:off x="6608208" y="5496021"/>
            <a:ext cx="484632" cy="3812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4" name="Стрілка вниз 2053"/>
          <p:cNvSpPr/>
          <p:nvPr/>
        </p:nvSpPr>
        <p:spPr>
          <a:xfrm>
            <a:off x="4252166" y="3342384"/>
            <a:ext cx="484632" cy="2507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1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-100013"/>
            <a:ext cx="8568183" cy="1296765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ea typeface="Lucida Sans Unicode" pitchFamily="34" charset="0"/>
                <a:cs typeface="Lucida Sans Unicode" pitchFamily="34" charset="0"/>
              </a:rPr>
              <a:t>Головні напрямки роботи практичного психолога </a:t>
            </a:r>
            <a:endParaRPr lang="ru-RU" sz="40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280474" cy="5544345"/>
          </a:xfrm>
        </p:spPr>
        <p:txBody>
          <a:bodyPr>
            <a:noAutofit/>
          </a:bodyPr>
          <a:lstStyle/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Змістом діагностичної  роботи є поглиблене психолого – педагогічне вивчення індивідуальних особливостей дітей протягом їх перебування в дитячому закладі: систематичне і неодноразове обстеження дітей для прогнозування їх психічного розвитку, з'ясування причин відхилень в інтелектуальному, емоційному, соціальному розвитку.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Корекційна робота передбачає активний вплив на процес становлення індивідуальності дитини шляхом створення оптимальних умов виховання і навчання, проведенням цілеспрямованих корекційних занять. Корекційна робота має завжди розвивальний характер і зусилля спрямовуються на підтримку, розвиток і закріплення позитивних якостей особистості на врахування здібностей, інтересів, нахилів дитини у навчально – виховній роботі.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Організаційно – методична робота спрямована на аналіз діагностичної, корекційної, профілактичної та розвивальної роботи; оформлення документації, обладнання кабінету, створення психологічної бібліотеки.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r>
              <a:rPr lang="uk-UA" sz="1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Практична діяльність психолога дитячого закладу спрямована на використання комплексних інтегрованих видів: діагностико – корекційну, корекційно – розвивальну, профілактично – діагностичну. </a:t>
            </a:r>
            <a:endParaRPr lang="ru-RU" sz="1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indent="349250"/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75787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88640"/>
            <a:ext cx="7705105" cy="6409010"/>
          </a:xfrm>
        </p:spPr>
        <p:txBody>
          <a:bodyPr>
            <a:normAutofit fontScale="92500" lnSpcReduction="20000"/>
          </a:bodyPr>
          <a:lstStyle/>
          <a:p>
            <a:pPr marR="0" indent="349250" algn="ctr">
              <a:lnSpc>
                <a:spcPct val="80000"/>
              </a:lnSpc>
            </a:pPr>
            <a:endParaRPr lang="uk-UA" sz="4400" b="1" dirty="0" smtClean="0">
              <a:solidFill>
                <a:srgbClr val="C00000"/>
              </a:solidFill>
              <a:latin typeface="Monotype Corsiva" pitchFamily="66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ctr">
              <a:lnSpc>
                <a:spcPct val="80000"/>
              </a:lnSpc>
            </a:pPr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  <a:ea typeface="Lucida Sans Unicode" pitchFamily="34" charset="0"/>
                <a:cs typeface="Lucida Sans Unicode" pitchFamily="34" charset="0"/>
              </a:rPr>
              <a:t>Мої основні напрямки роботи :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1500" dirty="0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13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допомога дитині в адаптації під час переходу з однієї      вікової групи до іншої;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психологічна підготовка дитини до школи;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допомога підліткам в кризових ситуаціях;</a:t>
            </a: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endParaRPr lang="uk-UA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міжособистісні стосунки;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превентивне виховання, метою якого є формування у вихованців орієнтації на здоровий спосіб життя та захист психічного здоров'я;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 </a:t>
            </a: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профілактика адиктивної поведінки (алкоголізму, наркоманії, СНІДу і злочину серед неповнолітніх);</a:t>
            </a:r>
          </a:p>
          <a:p>
            <a:pPr marR="0" algn="l">
              <a:lnSpc>
                <a:spcPct val="80000"/>
              </a:lnSpc>
            </a:pPr>
            <a:endParaRPr lang="uk-UA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п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рофорієнтаційна робота;</a:t>
            </a:r>
          </a:p>
          <a:p>
            <a:pPr marR="0" indent="349250" algn="l">
              <a:lnSpc>
                <a:spcPct val="80000"/>
              </a:lnSpc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  <a:buFont typeface="Wingdings" pitchFamily="2" charset="2"/>
              <a:buChar char="v"/>
            </a:pP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робота з дітьми з особливими освітніми потребами.  </a:t>
            </a:r>
          </a:p>
          <a:p>
            <a:pPr marR="0" algn="l">
              <a:lnSpc>
                <a:spcPct val="80000"/>
              </a:lnSpc>
            </a:pPr>
            <a:endParaRPr lang="ru-RU" sz="2400" b="1" i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R="0" indent="349250" algn="l">
              <a:lnSpc>
                <a:spcPct val="80000"/>
              </a:lnSpc>
            </a:pPr>
            <a:endParaRPr lang="ru-RU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2519669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0081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6000" b="1" dirty="0" smtClean="0">
                <a:solidFill>
                  <a:srgbClr val="C00000"/>
                </a:solidFill>
                <a:latin typeface="Monotype Corsiva" pitchFamily="66" charset="0"/>
              </a:rPr>
              <a:t>Матеріали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920880" cy="4536033"/>
          </a:xfrm>
        </p:spPr>
        <p:txBody>
          <a:bodyPr>
            <a:normAutofit/>
          </a:bodyPr>
          <a:lstStyle/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Діагностичні опитувальники;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Дидактичні ігри, посібники, корекційно - розвивальні програми;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Роздатковий матеріал;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Стендова інформація візуального ряду;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Відеоматеріали;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Фотоматеріали;</a:t>
            </a:r>
          </a:p>
          <a:p>
            <a:pPr marL="457200" marR="0" indent="-457200" algn="l">
              <a:buFont typeface="Wingdings" pitchFamily="2" charset="2"/>
              <a:buChar char="ü"/>
            </a:pP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Періодичні фахові видання.</a:t>
            </a:r>
          </a:p>
          <a:p>
            <a:pPr marL="457200" marR="0" indent="-457200" algn="l">
              <a:buFont typeface="Wingdings" pitchFamily="2" charset="2"/>
              <a:buChar char="q"/>
            </a:pPr>
            <a:endParaRPr lang="uk-UA" b="1" dirty="0" smtClean="0">
              <a:solidFill>
                <a:schemeClr val="bg1"/>
              </a:solidFill>
            </a:endParaRPr>
          </a:p>
          <a:p>
            <a:pPr marL="457200" marR="0" indent="-457200" algn="l">
              <a:buFont typeface="Wingdings" pitchFamily="2" charset="2"/>
              <a:buChar char="q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027405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Робота</a:t>
            </a:r>
            <a:r>
              <a:rPr lang="uk-UA" sz="48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з учасниками </a:t>
            </a: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навчально </a:t>
            </a:r>
            <a:r>
              <a:rPr lang="uk-UA" sz="5400" dirty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– виховного </a:t>
            </a:r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процесу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920880" cy="64807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ДІАГНОСТИЧНА  РОБОТА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Компютер\Мої фото\2019 - 2020н.р\Діагностика\IMG_6355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764704"/>
            <a:ext cx="2232248" cy="290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Компютер\Мої фото\2019 - 2020н.р\Діагностика\IMG_63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2411760" cy="293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Компютер\Мої фото\2019 - 2020н.р\Діагностика\IMG_70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600400" cy="288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D:\Компютер\Мої фото\2019 - 2020н.р\Діагностика\IMG_69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3960440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D:\Компютер\Мої фото\2019 - 2020н.р\Діагностика\IMG_694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636" y="3933056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F:\IMG-66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36712"/>
            <a:ext cx="2520280" cy="284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0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Компютер\Мої фото\2019 - 2020н.р\Діагностика\IMG_69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3827917" cy="2870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Компютер\Мої фото\2019 - 2020н.р\Діагностика\IMG_70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0"/>
            <a:ext cx="3165816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Компютер\Мої фото\2019 - 2020н.р\Діагностика\IMG_69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3530651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14947" y="3466172"/>
            <a:ext cx="331470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679824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shkol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328" y="-30079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4679950" y="1124744"/>
            <a:ext cx="41407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>
                <a:solidFill>
                  <a:schemeClr val="tx2"/>
                </a:solidFill>
                <a:latin typeface="+mj-lt"/>
              </a:rPr>
              <a:t>Дата народження: </a:t>
            </a:r>
            <a:r>
              <a:rPr lang="uk-UA" i="1" dirty="0" smtClean="0">
                <a:solidFill>
                  <a:schemeClr val="tx2"/>
                </a:solidFill>
                <a:latin typeface="+mj-lt"/>
              </a:rPr>
              <a:t>18.03.1977р.</a:t>
            </a:r>
            <a:endParaRPr lang="uk-UA" sz="1800" i="1" dirty="0">
              <a:solidFill>
                <a:schemeClr val="tx2"/>
              </a:solidFill>
              <a:latin typeface="+mj-lt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Освіта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вища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Спеціальність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практичний психолог, викладач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Кваліфікаційна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категорія: </a:t>
            </a:r>
            <a:r>
              <a:rPr lang="uk-UA" sz="1800" i="1" dirty="0">
                <a:solidFill>
                  <a:schemeClr val="tx2"/>
                </a:solidFill>
                <a:latin typeface="Arial" charset="0"/>
              </a:rPr>
              <a:t>“спеціаліст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першої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категорії”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b="1" i="1" dirty="0" smtClean="0">
                <a:solidFill>
                  <a:schemeClr val="tx2"/>
                </a:solidFill>
                <a:latin typeface="Arial" charset="0"/>
              </a:rPr>
              <a:t>  Курси підвищення кваліфікації: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травень 2015 року</a:t>
            </a:r>
          </a:p>
          <a:p>
            <a:pPr algn="ctr">
              <a:spcBef>
                <a:spcPct val="50000"/>
              </a:spcBef>
              <a:defRPr/>
            </a:pP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та листопад 2019року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Дата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попередньої атестації: 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2018рік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Педагогічний </a:t>
            </a:r>
            <a:r>
              <a:rPr lang="uk-UA" sz="1800" b="1" i="1" dirty="0">
                <a:solidFill>
                  <a:schemeClr val="tx2"/>
                </a:solidFill>
                <a:latin typeface="Arial" charset="0"/>
              </a:rPr>
              <a:t>стаж -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21</a:t>
            </a:r>
            <a:r>
              <a:rPr lang="uk-UA" sz="1800" i="1" dirty="0" smtClean="0">
                <a:solidFill>
                  <a:schemeClr val="tx2"/>
                </a:solidFill>
                <a:latin typeface="Arial" charset="0"/>
              </a:rPr>
              <a:t>р.5 м.</a:t>
            </a:r>
            <a:endParaRPr lang="uk-UA" sz="1800" i="1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uk-UA" sz="1800" b="1" i="1" dirty="0" smtClean="0">
                <a:solidFill>
                  <a:schemeClr val="tx2"/>
                </a:solidFill>
                <a:latin typeface="Arial" charset="0"/>
              </a:rPr>
              <a:t>  На посаді практичного психолога : </a:t>
            </a:r>
            <a:r>
              <a:rPr lang="uk-UA" i="1" dirty="0" smtClean="0">
                <a:solidFill>
                  <a:schemeClr val="tx2"/>
                </a:solidFill>
                <a:latin typeface="Arial" charset="0"/>
              </a:rPr>
              <a:t>17 р.1м</a:t>
            </a:r>
            <a:endParaRPr lang="uk-UA" sz="1800" dirty="0">
              <a:solidFill>
                <a:schemeClr val="tx2"/>
              </a:solidFill>
              <a:latin typeface="Arial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813752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1053215" y="164744"/>
            <a:ext cx="7705104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4000" b="1" i="1" u="sng" dirty="0" smtClean="0">
                <a:solidFill>
                  <a:srgbClr val="C00000"/>
                </a:solidFill>
              </a:rPr>
              <a:t>Тайхман  Алла  Володимирівна</a:t>
            </a:r>
            <a:endParaRPr lang="uk-UA" sz="4000" b="1" u="sng" dirty="0">
              <a:solidFill>
                <a:srgbClr val="C0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rgbClr val="FF9900"/>
              </a:solidFill>
            </a:endParaRPr>
          </a:p>
        </p:txBody>
      </p:sp>
      <p:pic>
        <p:nvPicPr>
          <p:cNvPr id="1028" name="Picture 4" descr="D:\Фото\Фото різне Синевыр\випуск 2015\IMG_70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7553">
            <a:off x="427038" y="1119598"/>
            <a:ext cx="4440466" cy="35390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Компютер\Мої фото\2019 - 2020н.р\Заняття 2019-2020н.р\Фото першокласники2019-2020\IMG_6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25717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Компютер\Мої фото\2019 - 2020н.р\Заняття 2019-2020н.р\Фото першокласники2019-2020\IMG_60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273630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:\Компютер\Мої фото\2019 - 2020н.р\Заняття 2019-2020н.р\Фото першокласники2019-2020\IMG_6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557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 descr="D:\Компютер\Мої фото\2019 - 2020н.р\Заняття 2019-2020н.р\Фото першокласники2019-2020\IMG_607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21021"/>
            <a:ext cx="2427734" cy="32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D:\Компютер\Мої фото\2019 - 2020н.р\Заняття 2019-2020н.р\Фото першокласники2019-2020\IMG_605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89040"/>
            <a:ext cx="2301720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D:\Компютер\Мої фото\2019 - 2020н.р\Заняття 2019-2020н.р\Фото першокласники2019-2020\IMG_603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5817" y="3933056"/>
            <a:ext cx="324790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Компютер\Мої фото\2019 - 2020н.р\Діагностика\IMG_6416 (1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410445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D:\Компютер\Мої фото\2019 - 2020н.р\Діагностика\IMG_6419 (1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32656"/>
            <a:ext cx="385192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Компютер\Мої фото\2019 - 2020н.р\Діагностика\IMG_6411 (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D:\Компютер\Мої фото\2019 - 2020н.р\Діагностика\IMG_64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6136" y="1700808"/>
            <a:ext cx="3597864" cy="47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Компютер\Мої фото\2019 - 2020н.р\Діагностика\IMG_64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52120" y="274320"/>
            <a:ext cx="3096344" cy="922432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5 - клас</a:t>
            </a:r>
            <a:endParaRPr lang="ru-RU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IMG-66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2949791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IMG-66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3024336" cy="3813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IMG-66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186" y="54868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548680"/>
            <a:ext cx="2736304" cy="108012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</a:rPr>
              <a:t>9 - клас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7635751" cy="15841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Корекційно – розвивальна  робота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" name="Picture 2" descr="D:\Компютер\Мої фото\2018-2019н.р\Дошкільники\IMG_45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IMG-66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514" y="1484784"/>
            <a:ext cx="2970330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IMG-6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5658" y="1484784"/>
            <a:ext cx="3078342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75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D:\Компютер\Мої фото\2018-2019н.р\Дошкільники\IMG_45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969060"/>
            <a:ext cx="4464496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:\Компютер\Мої фото\2019 - 2020н.р\Індивідуальні заняття\IMG_8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260648"/>
            <a:ext cx="296342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Компютер\Мої фото\2019 - 2020н.р\Індивідуальні заняття\IMG_85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2656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D:\Компютер\Мої фото\2019 - 2020н.р\Індивідуальні заняття\IMG_850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332656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0773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тест\Desktop\100APPLE\IMG_0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2394265" cy="3192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ест\Desktop\100APPLE\IMG_00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0"/>
            <a:ext cx="2582840" cy="3561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омпютер\Мої фото\2019 - 2020н.р\Індивідуальні заняття\IMG_85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3491082"/>
            <a:ext cx="3015690" cy="336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D:\Компютер\Мої фото\2019 - 2020н.р\Індивідуальні заняття\IMG_8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473624"/>
            <a:ext cx="314266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Компютер\Мої фото\2019 - 2020н.р\Індивідуальні заняття\IMG_85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648" y="332656"/>
            <a:ext cx="3168352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762788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764704"/>
            <a:ext cx="5760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Профілактично – просвітницька робота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93872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0872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Здоровий спосіб життя</a:t>
            </a:r>
            <a:b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Куріння найпоширеніша шкідлива звичка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D:\Компютер\Мої фото\2019 - 2020н.р\15.11.2019р. Паління - найпоширеніша шкідлива звичка\IMG_70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D:\Компютер\Мої фото\2019 - 2020н.р\15.11.2019р. Паління - найпоширеніша шкідлива звичка\IMG_70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D:\Компютер\Мої фото\2019 - 2020н.р\15.11.2019р. Паління - найпоширеніша шкідлива звичка\IMG_7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77965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D:\Компютер\Мої фото\2019 - 2020н.р\15.11.2019р. Паління - найпоширеніша шкідлива звичка\IMG_71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17032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28069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“Я і моє здоров</a:t>
            </a:r>
            <a:r>
              <a:rPr lang="el-GR" sz="3200" b="1" dirty="0" smtClean="0">
                <a:solidFill>
                  <a:srgbClr val="FF0000"/>
                </a:solidFill>
                <a:latin typeface="Monotype Corsiva" pitchFamily="66" charset="0"/>
              </a:rPr>
              <a:t>΄</a:t>
            </a: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я .  </a:t>
            </a:r>
            <a:b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Шкідливі звички та їх вплив на організм людини ”</a:t>
            </a:r>
            <a:endParaRPr lang="ru-RU" sz="3200" b="1" dirty="0"/>
          </a:p>
        </p:txBody>
      </p:sp>
      <p:pic>
        <p:nvPicPr>
          <p:cNvPr id="14339" name="Picture 3" descr="D:\Компютер\Мої фото\2019 - 2020н.р\1-3класи Моє Здоровя 24.02.2020р\IMG_8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3744415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D:\Компютер\Мої фото\2019 - 2020н.р\1-3класи Моє Здоровя 24.02.2020р\IMG_8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365103"/>
            <a:ext cx="3162815" cy="223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 descr="D:\Компютер\Мої фото\2019 - 2020н.р\1-3класи Моє Здоровя 24.02.2020р\IMG_84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399" y="4005064"/>
            <a:ext cx="541660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D:\Компютер\Мої фото\2019 - 2020н.р\1-3класи Моє Здоровя 24.02.2020р\IMG_84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744416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5453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Мета портфоліо:</a:t>
            </a:r>
            <a:endParaRPr lang="ru-RU" sz="60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31640"/>
            <a:ext cx="639045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загальнення досвіду роботи;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дійснення рефлексії професійної діяльності;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изначення пріоритетних напрямків та коригування змісту діяльності;</a:t>
            </a:r>
          </a:p>
          <a:p>
            <a:pPr marL="571500" indent="-571500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r>
              <a:rPr lang="uk-UA" sz="2800" dirty="0" smtClean="0">
                <a:solidFill>
                  <a:srgbClr val="C32D2E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сприяння неперервності самоосвіти.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  <a:buFont typeface="Wingdings" pitchFamily="2" charset="2"/>
              <a:buChar char="v"/>
            </a:pPr>
            <a:endParaRPr lang="ru-RU" sz="2800" dirty="0">
              <a:solidFill>
                <a:srgbClr val="C32D2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090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920880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Профілактика </a:t>
            </a:r>
            <a:r>
              <a:rPr lang="uk-UA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насилля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D:\Компютер\Мої фото\2019 - 2020н.р\30.09.2019р Ні насильству\IMG_62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3705876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 descr="D:\Компютер\Мої фото\2019 - 2020н.р\30.09.2019р Ні насильству\IMG_62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980728"/>
            <a:ext cx="4067944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D:\Компютер\Мої фото\2019 - 2020н.р\30.09.2019р Ні насильству\IMG_62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16835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548055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Профілактика  насилля. “ СТОП  БУЛІНГ”</a:t>
            </a:r>
            <a:endParaRPr lang="ru-RU" dirty="0"/>
          </a:p>
        </p:txBody>
      </p:sp>
      <p:pic>
        <p:nvPicPr>
          <p:cNvPr id="16386" name="Picture 2" descr="D:\Компютер\Мої фото\2019 - 2020н.р\Заняття 2019-2020н.р\Тренінг Булінг 18.09.2019р\Фото\IMG_60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3744416" cy="254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7" name="Picture 3" descr="D:\Компютер\Мої фото\2019 - 2020н.р\Заняття 2019-2020н.р\Тренінг Булінг 18.09.2019р\Фото\IMG_606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600400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5" descr="D:\Компютер\Мої фото\2019 - 2020н.р\Заняття 2019-2020н.р\Тренінг Булінг 18.09.2019р\Фото\IMG_6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275" y="3717033"/>
            <a:ext cx="2355725" cy="314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D:\Компютер\Мої фото\2019 - 2020н.р\Заняття 2019-2020н.р\Тренінг Булінг 18.09.2019р\Фото\IMG_60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05" y="378904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7" descr="D:\Компютер\Мої фото\2019 - 2020н.р\Заняття 2019-2020н.р\Тренінг Булінг 18.09.2019р\IMG_605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861048"/>
            <a:ext cx="208569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894947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3744416" cy="364502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Профілактична робота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“Людина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не для </a:t>
            </a:r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продажу”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125" name="Picture 5" descr="C:\Users\тест\Desktop\100APPLE\IMG_00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996813"/>
            <a:ext cx="4059554" cy="293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тест\Desktop\100APPLE\IMG_005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9659" y="3996814"/>
            <a:ext cx="4217793" cy="2936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:\Компютер\Мої фото\2018-2019н.р\30.11.2018р. Людина не для продажу\IMG_22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0851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5796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Круглий стіл</a:t>
            </a:r>
            <a:b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“ Дії , вчинок, відповідальність ”</a:t>
            </a:r>
            <a:endParaRPr lang="ru-RU" dirty="0"/>
          </a:p>
        </p:txBody>
      </p:sp>
      <p:pic>
        <p:nvPicPr>
          <p:cNvPr id="17410" name="Picture 2" descr="D:\Компютер\Мої фото\2019 - 2020н.р\Заняття 2019-2020н.р\Правова обізнаність\Дії вчинки відповідальність Фото 1\IMG_55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D:\Компютер\Мої фото\2019 - 2020н.р\Заняття 2019-2020н.р\Правова обізнаність\Дії вчинки відповідальність Фото 1\IMG_555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808740"/>
            <a:ext cx="3888431" cy="282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D:\Компютер\Мої фото\2019 - 2020н.р\Заняття 2019-2020н.р\Правова обізнаність\Зустріч з представниками поліції Фото 2\IMG_637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D:\Компютер\Мої фото\2019 - 2020н.р\Заняття 2019-2020н.р\Правова обізнаність\Зустріч з представниками поліції Фото 2\IMG_638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2372869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“ Права дитини. Конвенція  ООН про права “.</a:t>
            </a:r>
            <a:endParaRPr lang="ru-RU" dirty="0"/>
          </a:p>
        </p:txBody>
      </p:sp>
      <p:pic>
        <p:nvPicPr>
          <p:cNvPr id="3074" name="Picture 2" descr="D:\Компютер\Мої фото\2019 - 2020н.р\Права дитини Конвенція ООН\IMG_72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Компютер\Мої фото\2019 - 2020н.р\Права дитини Конвенція ООН\IMG_73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836713"/>
            <a:ext cx="24837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Компютер\Мої фото\2019 - 2020н.р\Права дитини Конвенція ООН\IMG_73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98" y="4077072"/>
            <a:ext cx="4830602" cy="256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D:\Компютер\Мої фото\2019 - 2020н.р\Права дитини Конвенція ООН\IMG_73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947931" cy="2852936"/>
          </a:xfrm>
          <a:prstGeom prst="rect">
            <a:avLst/>
          </a:prstGeom>
          <a:noFill/>
        </p:spPr>
      </p:pic>
      <p:pic>
        <p:nvPicPr>
          <p:cNvPr id="3078" name="Picture 6" descr="D:\Компютер\Мої фото\2019 - 2020н.р\Права дитини Конвенція ООН\IMG_73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9932" y="908720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052736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 smtClean="0">
                <a:solidFill>
                  <a:srgbClr val="FF0000"/>
                </a:solidFill>
                <a:latin typeface="Monotype Corsiva" pitchFamily="66" charset="0"/>
              </a:rPr>
              <a:t>Тренінг“</a:t>
            </a:r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 Безпечний Інтернет “</a:t>
            </a:r>
            <a:endParaRPr lang="ru-RU" dirty="0"/>
          </a:p>
        </p:txBody>
      </p:sp>
      <p:pic>
        <p:nvPicPr>
          <p:cNvPr id="18435" name="Picture 3" descr="D:\Компютер\Мої фото\2019 - 2020н.р\Безпечний інтернет 02. 2020р\IMG_82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D:\Компютер\Мої фото\2019 - 2020н.р\Безпечний інтернет 02. 2020р\IMG_83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 descr="D:\Компютер\Мої фото\2019 - 2020н.р\Безпечний інтернет 02. 2020р\IMG_82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232" y="980728"/>
            <a:ext cx="273376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D:\Компютер\Мої фото\2019 - 2020н.р\Безпечний інтернет 02. 2020р\IMG_82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D:\Компютер\Мої фото\2019 - 2020н.р\Безпечний інтернет 02. 2020р\IMG_82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7203158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699792" y="980728"/>
            <a:ext cx="61206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Співпраця з педагогічним колективом, учасниками навчально  – виховного процесу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25203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115616" y="44245"/>
            <a:ext cx="7571184" cy="792467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Педагогічний тренінг “ Формування навичок економічного мислення у дошкільників ”.  </a:t>
            </a:r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459" name="Picture 3" descr="D:\Компютер\Мої фото\2019 - 2020н.р\Тренінг 25.09.2019р Формування навичок економічного мислення\IMG_6116 (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717" y="3501008"/>
            <a:ext cx="4283771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D:\Компютер\Мої фото\2019 - 2020н.р\Тренінг 25.09.2019р Формування навичок економічного мислення\IMG_6117 (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923928" cy="2702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1" name="Picture 5" descr="D:\Компютер\Мої фото\2019 - 2020н.р\Тренінг 25.09.2019р Формування навичок економічного мислення\IMG_6121 (1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64343"/>
            <a:ext cx="3888432" cy="284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D:\Компютер\Мої фото\2019 - 2020н.р\Тренінг 25.09.2019р Формування навичок економічного мислення\IMG_61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305" y="1052736"/>
            <a:ext cx="459369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7685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98072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Тренінг “ Ефективна взаємодія ”</a:t>
            </a:r>
            <a:endParaRPr lang="ru-RU" dirty="0"/>
          </a:p>
        </p:txBody>
      </p:sp>
      <p:pic>
        <p:nvPicPr>
          <p:cNvPr id="20482" name="Picture 2" descr="D:\Компютер\Мої фото\2019 - 2020н.р\30.10.2019 р.тренінг Ефективна взаємодія\IMG_66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3888432" cy="2693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D:\Компютер\Мої фото\2019 - 2020н.р\30.10.2019 р.тренінг Ефективна взаємодія\IMG_66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4139952" cy="2899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D:\Компютер\Мої фото\2019 - 2020н.р\30.10.2019 р.тренінг Ефективна взаємодія\IMG_6696 (6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689648"/>
            <a:ext cx="422446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D:\Компютер\Мої фото\2019 - 2020н.р\30.10.2019 р.тренінг Ефективна взаємодія\IMG_6709 (9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552" y="3645024"/>
            <a:ext cx="403244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527560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Компютер\Мої фото\2019 - 2020н.р\30.10.2019 р.тренінг Ефективна взаємодія\IMG_6745 (15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36371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D:\Компютер\Мої фото\2019 - 2020н.р\30.10.2019 р.тренінг Ефективна взаємодія\IMG_677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9523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D:\Компютер\Мої фото\2019 - 2020н.р\30.10.2019 р.тренінг Ефективна взаємодія\IMG_67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9" name="Picture 5" descr="D:\Компютер\Мої фото\2019 - 2020н.р\30.10.2019 р.тренінг Ефективна взаємодія\IMG_6783 (3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107" y="3861048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D:\Компютер\Мої фото\2019 - 2020н.р\30.10.2019 р.тренінг Ефективна взаємодія\IMG_6790 (40)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57835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483768" y="404664"/>
            <a:ext cx="6534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>
                <a:solidFill>
                  <a:srgbClr val="C0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Проблемне питання </a:t>
            </a:r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831640"/>
            <a:ext cx="6732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>
                <a:solidFill>
                  <a:srgbClr val="C32D2E">
                    <a:lumMod val="50000"/>
                  </a:srgbClr>
                </a:solidFill>
                <a:latin typeface="Constantia"/>
              </a:rPr>
              <a:t>«</a:t>
            </a:r>
            <a:r>
              <a:rPr lang="uk-UA" sz="4000" b="1" dirty="0" smtClean="0">
                <a:solidFill>
                  <a:srgbClr val="C32D2E">
                    <a:lumMod val="50000"/>
                  </a:srgbClr>
                </a:solidFill>
                <a:latin typeface="Constantia"/>
              </a:rPr>
              <a:t>Соціалізація та адаптація дітей. </a:t>
            </a:r>
            <a:endParaRPr lang="uk-UA" sz="4000" b="1" dirty="0">
              <a:solidFill>
                <a:srgbClr val="C32D2E">
                  <a:lumMod val="50000"/>
                </a:srgbClr>
              </a:solidFill>
              <a:latin typeface="Constantia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>
                <a:solidFill>
                  <a:srgbClr val="C32D2E">
                    <a:lumMod val="50000"/>
                  </a:srgbClr>
                </a:solidFill>
                <a:latin typeface="Constantia"/>
              </a:rPr>
              <a:t>Міжособистісні стосунки</a:t>
            </a:r>
            <a:r>
              <a:rPr lang="uk-UA" sz="4000" b="1" dirty="0" smtClean="0">
                <a:solidFill>
                  <a:srgbClr val="C32D2E">
                    <a:lumMod val="50000"/>
                  </a:srgbClr>
                </a:solidFill>
                <a:latin typeface="Constantia"/>
              </a:rPr>
              <a:t>».</a:t>
            </a:r>
            <a:endParaRPr lang="ru-RU" sz="4000" b="1" dirty="0">
              <a:solidFill>
                <a:srgbClr val="C32D2E">
                  <a:lumMod val="50000"/>
                </a:srgbClr>
              </a:solidFill>
              <a:latin typeface="Constanti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89008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Ділова гра: “ Випробування у країні  </a:t>
            </a:r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“Дитячий</a:t>
            </a:r>
            <a:r>
              <a:rPr lang="uk-UA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  <a:latin typeface="Monotype Corsiva" pitchFamily="66" charset="0"/>
              </a:rPr>
              <a:t>світ”</a:t>
            </a:r>
            <a:endParaRPr lang="ru-RU" dirty="0"/>
          </a:p>
        </p:txBody>
      </p:sp>
      <p:pic>
        <p:nvPicPr>
          <p:cNvPr id="23554" name="Picture 2" descr="D:\Компютер\Мої фото\2018-2019н.р\05.-06.03.2019р. Тренінги з працівниками дит.буд\IMG_3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875923" cy="2906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3" descr="D:\Компютер\Мої фото\2018-2019н.р\05.-06.03.2019р. Тренінги з працівниками дит.буд\IMG_35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4248472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D:\Компютер\Мої фото\2018-2019н.р\05.-06.03.2019р. Тренінги з працівниками дит.буд\IMG_35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771" y="4005064"/>
            <a:ext cx="391524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5" descr="D:\Компютер\Мої фото\2018-2019н.р\05.-06.03.2019р. Тренінги з працівниками дит.буд\IMG_35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983" y="3933056"/>
            <a:ext cx="4354017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Компютер\Мої фото\2018-2019н.р\05.-06.03.2019р. Тренінги з працівниками дит.буд\IMG_35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-1"/>
            <a:ext cx="3960440" cy="3140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D:\Компютер\Мої фото\2018-2019н.р\05.-06.03.2019р. Тренінги з працівниками дит.буд\IMG_35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043" y="0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D:\Компютер\Мої фото\2018-2019н.р\Тренінг педагоги 19.09.2018р\IMG_149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284984"/>
            <a:ext cx="421196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D:\Компютер\Мої фото\2018-2019н.р\Тренінг педагоги 19.09.2018р\IMG_149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140967"/>
            <a:ext cx="4067944" cy="350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Компютер\Мої фото\2018-2019н.р\IMG_18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705678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716016" y="5160336"/>
            <a:ext cx="3970784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C00000"/>
                </a:solidFill>
                <a:latin typeface="Monotype Corsiva" pitchFamily="66" charset="0"/>
              </a:rPr>
              <a:t>Самоосвіта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Picture 3" descr="F:\_20130122_15172707.jpg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218930"/>
            <a:ext cx="2704854" cy="38267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7" name="Picture 2" descr="C:\Users\тест\Desktop\100APPLE\IMG_023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163082"/>
            <a:ext cx="3096344" cy="438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Компютер\Мої фото\2019 - 2020н.р\Самоосвіта\IMG_78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50827"/>
            <a:ext cx="4752528" cy="3307173"/>
          </a:xfrm>
          <a:prstGeom prst="rect">
            <a:avLst/>
          </a:prstGeom>
          <a:noFill/>
        </p:spPr>
      </p:pic>
      <p:pic>
        <p:nvPicPr>
          <p:cNvPr id="19" name="Picture 2" descr="F:\_20130122_15175704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188640"/>
            <a:ext cx="3411534" cy="4583685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  <a:ex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962088" cy="864096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Участь у методичній роботі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5602" name="Picture 2" descr="D:\Компютер\Мої фото\2019 - 2020н.р\Самоосвіта\IMG_6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4002410" cy="200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D:\Компютер\Мої фото\2019 - 2020н.р\Самоосвіта\IMG_68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699031"/>
            <a:ext cx="4211959" cy="315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D:\Компютер\Мої фото\2019 - 2020н.р\Самоосвіта\IMG_84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D:\Компютер\Мої фото\2019 - 2020н.р\Самоосвіта\IMG_84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1399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185929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4606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Участь у  районних семінарах практичних психологів</a:t>
            </a:r>
            <a:endParaRPr lang="ru-RU" dirty="0"/>
          </a:p>
        </p:txBody>
      </p:sp>
      <p:pic>
        <p:nvPicPr>
          <p:cNvPr id="27650" name="Picture 2" descr="D:\Компютер\Мої фото\2018-2019н.р\28.02.2019р.Районний семінар Кольчинський ДНЗ\IMG_34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026127"/>
            <a:ext cx="5292080" cy="2831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D:\Компютер\Мої фото\2018-2019н.р\28.02.2019р.Районний семінар Кольчинський ДНЗ\IMG_3461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971933" cy="297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D:\Компютер\Мої фото\2019 - 2020н.р\Самоосвіта\IMG_E87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762500" cy="285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D:\Компютер\Мої фото\2019 - 2020н.р\Самоосвіта\IMG_871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530080"/>
            <a:ext cx="3491880" cy="232792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11760" y="177859"/>
            <a:ext cx="67322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04665"/>
            <a:ext cx="60486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Дякую за увагу !</a:t>
            </a: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uk-U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D:\Компютер\Мої фото\2019 - 2020н.р\30.10.2019 р.тренінг Ефективна взаємодія\IMG_67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4752528" cy="3564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Компютер\Мої фото\2019 - 2020н.р\Права дитини Конвенція ООН\IMG_7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5413762" cy="388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57948" y="835592"/>
            <a:ext cx="61752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Мій життєвий принцип:</a:t>
            </a:r>
            <a:endParaRPr lang="uk-UA" sz="5400" b="1" dirty="0" smtClean="0"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449263" algn="ctr">
              <a:defRPr/>
            </a:pPr>
            <a:endParaRPr lang="ru-RU" sz="3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204864"/>
            <a:ext cx="63053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Constantia"/>
              </a:rPr>
              <a:t>«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Бути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людиною у всьому і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  <a:cs typeface="Times New Roman" pitchFamily="18" charset="0"/>
              </a:rPr>
              <a:t>завжди</a:t>
            </a:r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.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Constantia"/>
              </a:rPr>
              <a:t>Стався до інших так, як би ти хотів, щоб ставилися до тебе.»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Constant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C:\Documents and Settings\Admin\Мои документы\Мои рисунки\фони\fedf8eeb0e5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411760" y="670299"/>
            <a:ext cx="67322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ctr">
              <a:defRPr/>
            </a:pPr>
            <a:r>
              <a:rPr lang="uk-UA" sz="60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Педагогічне кредо:</a:t>
            </a:r>
            <a:endParaRPr lang="ru-RU" sz="60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2616666"/>
            <a:ext cx="6377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5BD078"/>
              </a:buClr>
              <a:buSzPct val="95000"/>
            </a:pPr>
            <a:r>
              <a:rPr lang="uk-UA" sz="4000" b="1" dirty="0" smtClean="0">
                <a:solidFill>
                  <a:srgbClr val="C32D2E">
                    <a:lumMod val="50000"/>
                  </a:srgbClr>
                </a:solidFill>
                <a:latin typeface="Constantia"/>
              </a:rPr>
              <a:t>«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Працюй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так,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щоб  </a:t>
            </a: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дітям біля тебе було комфортно і </a:t>
            </a: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Constantia" pitchFamily="18" charset="0"/>
              </a:rPr>
              <a:t>затишно</a:t>
            </a:r>
            <a:r>
              <a:rPr lang="uk-UA" sz="4000" b="1" dirty="0" smtClean="0">
                <a:solidFill>
                  <a:schemeClr val="accent3">
                    <a:lumMod val="75000"/>
                  </a:schemeClr>
                </a:solidFill>
                <a:latin typeface="Constantia"/>
              </a:rPr>
              <a:t>.»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Constantia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890" y="116632"/>
            <a:ext cx="8172400" cy="2232248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У </a:t>
            </a:r>
            <a:r>
              <a:rPr lang="uk-UA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2007 р.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«Психологія» та здобула кваліфікацію психолога, викладача.</a:t>
            </a:r>
            <a:br>
              <a:rPr lang="uk-UA" sz="2400" b="1" dirty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bg1"/>
                </a:solidFill>
              </a:rPr>
              <a:t/>
            </a:r>
            <a:br>
              <a:rPr lang="uk-UA" sz="2800" b="1" dirty="0">
                <a:solidFill>
                  <a:schemeClr val="bg1"/>
                </a:solidFill>
              </a:rPr>
            </a:br>
            <a:endParaRPr lang="ru-RU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3934"/>
            <a:ext cx="7020852" cy="4702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755576" y="116633"/>
            <a:ext cx="8359844" cy="151216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Monotype Corsiva" pitchFamily="66" charset="0"/>
              </a:rPr>
              <a:t>У травні 2015 року проходила курси підвищення кваліфікації в Закарпатському обласному інституті післядипломної педагогічної освіти</a:t>
            </a:r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тест\Desktop\100APPLE\IMG_02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1774" y="1844824"/>
            <a:ext cx="6499615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85593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962088" cy="141763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Monotype Corsiva" pitchFamily="66" charset="0"/>
              </a:rPr>
              <a:t>У листопаді 2019 року проходила курси підвищення кваліфікації в Закарпатському обласному інституті післядипломної педагогічної освіти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1026" name="Picture 2" descr="D:\Компютер\Мої фото\2019 - 2020н.р\Самоосвіта\IMG_7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65412"/>
            <a:ext cx="7200800" cy="52925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1203</TotalTime>
  <Words>637</Words>
  <Application>Microsoft Office PowerPoint</Application>
  <PresentationFormat>Экран (4:3)</PresentationFormat>
  <Paragraphs>124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60" baseType="lpstr">
      <vt:lpstr>Arial</vt:lpstr>
      <vt:lpstr>Batang</vt:lpstr>
      <vt:lpstr>Calibri</vt:lpstr>
      <vt:lpstr>Cambria</vt:lpstr>
      <vt:lpstr>Constantia</vt:lpstr>
      <vt:lpstr>Corbel</vt:lpstr>
      <vt:lpstr>Gill Sans MT</vt:lpstr>
      <vt:lpstr>Lucida Sans Unicode</vt:lpstr>
      <vt:lpstr>Monotype Corsiva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 2007 р. закінчила Державний вищий навчальний заклад «Прикарпатський національний університет ім. В. Стефаника» і отримала повну вищу освіту за спеціальністю «Психологія» та здобула кваліфікацію психолога, викладача.  </vt:lpstr>
      <vt:lpstr>У травні 2015 року проходила курси підвищення кваліфікації в Закарпатському обласному інституті післядипломної педагогічної освіти</vt:lpstr>
      <vt:lpstr>У листопаді 2019 року проходила курси підвищення кваліфікації в Закарпатському обласному інституті післядипломної педагогічної освіти</vt:lpstr>
      <vt:lpstr>Кабінет практичного психолога</vt:lpstr>
      <vt:lpstr>Презентация PowerPoint</vt:lpstr>
      <vt:lpstr>Організація діяльності практичного психолога</vt:lpstr>
      <vt:lpstr>Презентация PowerPoint</vt:lpstr>
      <vt:lpstr>Головні напрямки роботи практичного психолога </vt:lpstr>
      <vt:lpstr>Презентация PowerPoint</vt:lpstr>
      <vt:lpstr>Матеріали</vt:lpstr>
      <vt:lpstr>Презентация PowerPoint</vt:lpstr>
      <vt:lpstr>ДІАГНОСТИЧНА  РОБОТА</vt:lpstr>
      <vt:lpstr>Презентация PowerPoint</vt:lpstr>
      <vt:lpstr>Презентация PowerPoint</vt:lpstr>
      <vt:lpstr>Презентация PowerPoint</vt:lpstr>
      <vt:lpstr>5 - клас</vt:lpstr>
      <vt:lpstr>9 - клас</vt:lpstr>
      <vt:lpstr>Корекційно – розвивальна  робота</vt:lpstr>
      <vt:lpstr>Презентация PowerPoint</vt:lpstr>
      <vt:lpstr>Презентация PowerPoint</vt:lpstr>
      <vt:lpstr>Презентация PowerPoint</vt:lpstr>
      <vt:lpstr>Здоровий спосіб життя Куріння найпоширеніша шкідлива звичка</vt:lpstr>
      <vt:lpstr>“Я і моє здоров΄я .   Шкідливі звички та їх вплив на організм людини ”</vt:lpstr>
      <vt:lpstr>Профілактика  насилля</vt:lpstr>
      <vt:lpstr>Профілактика  насилля. “ СТОП  БУЛІНГ”</vt:lpstr>
      <vt:lpstr>Профілактична робота “Людина не для продажу”</vt:lpstr>
      <vt:lpstr>Круглий стіл “ Дії , вчинок, відповідальність ”</vt:lpstr>
      <vt:lpstr>“ Права дитини. Конвенція  ООН про права “.</vt:lpstr>
      <vt:lpstr>Тренінг“ Безпечний Інтернет “</vt:lpstr>
      <vt:lpstr>Презентация PowerPoint</vt:lpstr>
      <vt:lpstr>Педагогічний тренінг “ Формування навичок економічного мислення у дошкільників ”.  </vt:lpstr>
      <vt:lpstr>Тренінг “ Ефективна взаємодія ”</vt:lpstr>
      <vt:lpstr>Презентация PowerPoint</vt:lpstr>
      <vt:lpstr>Ділова гра: “ Випробування у країні  “Дитячий світ”</vt:lpstr>
      <vt:lpstr>Презентация PowerPoint</vt:lpstr>
      <vt:lpstr>Презентация PowerPoint</vt:lpstr>
      <vt:lpstr>Самоосвіта</vt:lpstr>
      <vt:lpstr>Участь у методичній роботі</vt:lpstr>
      <vt:lpstr>Участь у  районних семінарах практичних психологів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Пользователь</cp:lastModifiedBy>
  <cp:revision>111</cp:revision>
  <dcterms:created xsi:type="dcterms:W3CDTF">2017-03-19T21:02:14Z</dcterms:created>
  <dcterms:modified xsi:type="dcterms:W3CDTF">2020-03-18T11:04:55Z</dcterms:modified>
</cp:coreProperties>
</file>