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omments/comment1.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3" r:id="rId6"/>
    <p:sldId id="261" r:id="rId7"/>
    <p:sldId id="266" r:id="rId8"/>
    <p:sldId id="264" r:id="rId9"/>
    <p:sldId id="269" r:id="rId10"/>
    <p:sldId id="270" r:id="rId11"/>
    <p:sldId id="265" r:id="rId12"/>
    <p:sldId id="291" r:id="rId13"/>
    <p:sldId id="282" r:id="rId14"/>
    <p:sldId id="281" r:id="rId15"/>
    <p:sldId id="285" r:id="rId16"/>
    <p:sldId id="279" r:id="rId17"/>
    <p:sldId id="278" r:id="rId18"/>
    <p:sldId id="276" r:id="rId19"/>
    <p:sldId id="274" r:id="rId20"/>
    <p:sldId id="272" r:id="rId21"/>
    <p:sldId id="273"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ack by Diakov" initials="RbD" lastIdx="3" clrIdx="0">
    <p:extLst>
      <p:ext uri="{19B8F6BF-5375-455C-9EA6-DF929625EA0E}">
        <p15:presenceInfo xmlns:p15="http://schemas.microsoft.com/office/powerpoint/2012/main" userId="RePack by Diak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BF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87455" autoAdjust="0"/>
  </p:normalViewPr>
  <p:slideViewPr>
    <p:cSldViewPr snapToGrid="0">
      <p:cViewPr varScale="1">
        <p:scale>
          <a:sx n="88" d="100"/>
          <a:sy n="88" d="100"/>
        </p:scale>
        <p:origin x="26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4T13:39:28.001" idx="3">
    <p:pos x="3043" y="2228"/>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360040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39132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142359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123513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30649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266537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13241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293536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101440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64186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CEACF-6FD8-40BE-A57C-A7A20304327B}" type="datetimeFigureOut">
              <a:rPr lang="ru-RU" smtClean="0"/>
              <a:pPr/>
              <a:t>23.03.2021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4501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EACF-6FD8-40BE-A57C-A7A20304327B}" type="datetimeFigureOut">
              <a:rPr lang="ru-RU" smtClean="0"/>
              <a:pPr/>
              <a:t>23.03.2021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67B46-6099-45D9-BDD7-CB89E2E54C9F}" type="slidenum">
              <a:rPr lang="ru-RU" smtClean="0"/>
              <a:pPr/>
              <a:t>‹#›</a:t>
            </a:fld>
            <a:endParaRPr lang="ru-RU" dirty="0"/>
          </a:p>
        </p:txBody>
      </p:sp>
    </p:spTree>
    <p:extLst>
      <p:ext uri="{BB962C8B-B14F-4D97-AF65-F5344CB8AC3E}">
        <p14:creationId xmlns:p14="http://schemas.microsoft.com/office/powerpoint/2010/main" val="354309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omments" Target="../comments/commen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Результат пошуку зображень за запитом фон для портфоліо ромашки"/>
          <p:cNvPicPr>
            <a:picLocks noChangeAspect="1" noChangeArrowheads="1"/>
          </p:cNvPicPr>
          <p:nvPr/>
        </p:nvPicPr>
        <p:blipFill>
          <a:blip r:embed="rId3"/>
          <a:srcRect/>
          <a:stretch>
            <a:fillRect/>
          </a:stretch>
        </p:blipFill>
        <p:spPr bwMode="auto">
          <a:xfrm>
            <a:off x="0" y="-52737"/>
            <a:ext cx="12192001" cy="6910737"/>
          </a:xfrm>
          <a:prstGeom prst="rect">
            <a:avLst/>
          </a:prstGeom>
          <a:noFill/>
        </p:spPr>
      </p:pic>
      <p:sp>
        <p:nvSpPr>
          <p:cNvPr id="2" name="Заголовок 1"/>
          <p:cNvSpPr>
            <a:spLocks noGrp="1"/>
          </p:cNvSpPr>
          <p:nvPr>
            <p:ph type="ctrTitle"/>
          </p:nvPr>
        </p:nvSpPr>
        <p:spPr>
          <a:xfrm>
            <a:off x="1419069" y="1976802"/>
            <a:ext cx="9144000" cy="410223"/>
          </a:xfrm>
        </p:spPr>
        <p:txBody>
          <a:bodyPr>
            <a:noAutofit/>
          </a:bodyPr>
          <a:lstStyle/>
          <a:p>
            <a:r>
              <a:rPr lang="uk-UA" sz="6600" b="1" i="1" dirty="0" smtClean="0">
                <a:solidFill>
                  <a:srgbClr val="FFFF00"/>
                </a:solidFill>
              </a:rPr>
              <a:t>Чинадіївський дитячий будинок </a:t>
            </a:r>
            <a:endParaRPr lang="ru-RU" sz="6600" b="1" i="1" dirty="0">
              <a:solidFill>
                <a:srgbClr val="FFFF00"/>
              </a:solidFill>
            </a:endParaRPr>
          </a:p>
        </p:txBody>
      </p:sp>
      <p:sp>
        <p:nvSpPr>
          <p:cNvPr id="3" name="Подзаголовок 2"/>
          <p:cNvSpPr>
            <a:spLocks noGrp="1"/>
          </p:cNvSpPr>
          <p:nvPr>
            <p:ph type="subTitle"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6000" b="1" cap="all" dirty="0" smtClean="0">
                <a:ln w="0"/>
                <a:solidFill>
                  <a:srgbClr val="FF0000"/>
                </a:solidFill>
                <a:effectLst>
                  <a:reflection blurRad="12700" stA="50000" endPos="50000" dist="5000" dir="5400000" sy="-100000" rotWithShape="0"/>
                </a:effectLst>
              </a:rPr>
              <a:t>Портфоліо вихователя</a:t>
            </a:r>
            <a:endParaRPr lang="ru-RU" sz="6000" b="1" cap="all" dirty="0">
              <a:ln w="0"/>
              <a:solidFill>
                <a:srgbClr val="FF0000"/>
              </a:solidFill>
              <a:effectLst>
                <a:reflection blurRad="12700" stA="50000" endPos="50000" dist="5000" dir="5400000" sy="-100000" rotWithShape="0"/>
              </a:effectLst>
            </a:endParaRPr>
          </a:p>
        </p:txBody>
      </p:sp>
    </p:spTree>
    <p:custDataLst>
      <p:tags r:id="rId1"/>
    </p:custDataLst>
    <p:extLst>
      <p:ext uri="{BB962C8B-B14F-4D97-AF65-F5344CB8AC3E}">
        <p14:creationId xmlns:p14="http://schemas.microsoft.com/office/powerpoint/2010/main" val="2296596649"/>
      </p:ext>
    </p:extLst>
  </p:cSld>
  <p:clrMapOvr>
    <a:masterClrMapping/>
  </p:clrMapOvr>
  <mc:AlternateContent xmlns:mc="http://schemas.openxmlformats.org/markup-compatibility/2006" xmlns:p14="http://schemas.microsoft.com/office/powerpoint/2010/main">
    <mc:Choice Requires="p14">
      <p:transition spd="slow" p14:dur="4400" advTm="4856">
        <p14:honeycomb/>
      </p:transition>
    </mc:Choice>
    <mc:Fallback xmlns="">
      <p:transition spd="slow" advTm="48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Admin\Desktop\a0113f02a51accf3ea9bc1ebd9d008d8.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p:txBody>
          <a:bodyPr>
            <a:normAutofit/>
          </a:bodyPr>
          <a:lstStyle/>
          <a:p>
            <a:r>
              <a:rPr lang="uk-UA" sz="6000" b="1" i="1" dirty="0" smtClean="0">
                <a:solidFill>
                  <a:srgbClr val="FF0000"/>
                </a:solidFill>
              </a:rPr>
              <a:t>Напрямки виховної роботи</a:t>
            </a:r>
            <a:endParaRPr lang="ru-RU" sz="6000" b="1" i="1" dirty="0">
              <a:solidFill>
                <a:srgbClr val="FF0000"/>
              </a:solidFill>
            </a:endParaRPr>
          </a:p>
        </p:txBody>
      </p:sp>
      <p:sp>
        <p:nvSpPr>
          <p:cNvPr id="3" name="Объект 2"/>
          <p:cNvSpPr>
            <a:spLocks noGrp="1"/>
          </p:cNvSpPr>
          <p:nvPr>
            <p:ph idx="1"/>
          </p:nvPr>
        </p:nvSpPr>
        <p:spPr/>
        <p:txBody>
          <a:bodyPr/>
          <a:lstStyle/>
          <a:p>
            <a:endParaRPr lang="uk-UA" dirty="0" smtClean="0"/>
          </a:p>
          <a:p>
            <a:r>
              <a:rPr lang="uk-UA" sz="3600" b="1" dirty="0" smtClean="0"/>
              <a:t>Ціннісне ставлення до природи</a:t>
            </a:r>
          </a:p>
          <a:p>
            <a:r>
              <a:rPr lang="uk-UA" sz="3600" b="1" dirty="0" smtClean="0"/>
              <a:t>Ціннісне ставлення до людей</a:t>
            </a:r>
          </a:p>
          <a:p>
            <a:r>
              <a:rPr lang="uk-UA" sz="3600" b="1" dirty="0" smtClean="0"/>
              <a:t>Ціннісне ставлення до праці</a:t>
            </a:r>
          </a:p>
          <a:p>
            <a:r>
              <a:rPr lang="uk-UA" sz="3600" b="1" dirty="0" smtClean="0"/>
              <a:t>Ціннісне ставлення до суспільства і держави</a:t>
            </a:r>
          </a:p>
          <a:p>
            <a:r>
              <a:rPr lang="uk-UA" sz="3600" b="1" dirty="0" smtClean="0"/>
              <a:t>Ціннісне ставлення до себе</a:t>
            </a:r>
          </a:p>
          <a:p>
            <a:r>
              <a:rPr lang="uk-UA" sz="3600" b="1" dirty="0" smtClean="0"/>
              <a:t>Ціннісне ставлення до культури і мистецтва</a:t>
            </a:r>
          </a:p>
          <a:p>
            <a:endParaRPr lang="ru-RU" sz="3600" b="1" dirty="0"/>
          </a:p>
        </p:txBody>
      </p:sp>
    </p:spTree>
    <p:custDataLst>
      <p:tags r:id="rId1"/>
    </p:custDataLst>
    <p:extLst>
      <p:ext uri="{BB962C8B-B14F-4D97-AF65-F5344CB8AC3E}">
        <p14:creationId xmlns:p14="http://schemas.microsoft.com/office/powerpoint/2010/main" val="2147742194"/>
      </p:ext>
    </p:extLst>
  </p:cSld>
  <p:clrMapOvr>
    <a:masterClrMapping/>
  </p:clrMapOvr>
  <mc:AlternateContent xmlns:mc="http://schemas.openxmlformats.org/markup-compatibility/2006" xmlns:p14="http://schemas.microsoft.com/office/powerpoint/2010/main">
    <mc:Choice Requires="p14">
      <p:transition spd="slow" p14:dur="1300" advTm="11489">
        <p14:pan dir="u"/>
      </p:transition>
    </mc:Choice>
    <mc:Fallback xmlns="">
      <p:transition spd="slow" advTm="11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Admin\Desktop\4afe8a148742dd53cc85a5296eec717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p:txBody>
          <a:bodyPr>
            <a:noAutofit/>
          </a:bodyPr>
          <a:lstStyle/>
          <a:p>
            <a:pPr algn="ctr"/>
            <a:r>
              <a:rPr lang="uk-UA" sz="6600" b="1" i="1" dirty="0" smtClean="0">
                <a:solidFill>
                  <a:srgbClr val="FF0000"/>
                </a:solidFill>
              </a:rPr>
              <a:t>Технології, які використовую в педагогічній роботі</a:t>
            </a:r>
            <a:endParaRPr lang="ru-RU" sz="6600" b="1" i="1" dirty="0">
              <a:solidFill>
                <a:srgbClr val="FF0000"/>
              </a:solidFill>
            </a:endParaRPr>
          </a:p>
        </p:txBody>
      </p:sp>
      <p:sp>
        <p:nvSpPr>
          <p:cNvPr id="3" name="Объект 2"/>
          <p:cNvSpPr>
            <a:spLocks noGrp="1"/>
          </p:cNvSpPr>
          <p:nvPr>
            <p:ph idx="1"/>
          </p:nvPr>
        </p:nvSpPr>
        <p:spPr>
          <a:xfrm>
            <a:off x="903798" y="2653224"/>
            <a:ext cx="10515600" cy="3173095"/>
          </a:xfrm>
        </p:spPr>
        <p:txBody>
          <a:bodyPr>
            <a:noAutofit/>
          </a:bodyPr>
          <a:lstStyle/>
          <a:p>
            <a:pPr marL="0" indent="0">
              <a:buNone/>
            </a:pPr>
            <a:r>
              <a:rPr lang="uk-UA" sz="4400" b="1" dirty="0" smtClean="0"/>
              <a:t>Інтерактивні форми навчанн</a:t>
            </a:r>
            <a:r>
              <a:rPr lang="uk-UA" sz="4400" b="1" dirty="0"/>
              <a:t>я</a:t>
            </a:r>
            <a:endParaRPr lang="uk-UA" sz="4400" b="1" dirty="0" smtClean="0"/>
          </a:p>
          <a:p>
            <a:pPr marL="0" indent="0">
              <a:buNone/>
            </a:pPr>
            <a:r>
              <a:rPr lang="uk-UA" sz="4400" b="1" dirty="0" smtClean="0"/>
              <a:t>Ігрові </a:t>
            </a:r>
            <a:r>
              <a:rPr lang="uk-UA" sz="4400" b="1" dirty="0"/>
              <a:t>технології </a:t>
            </a:r>
            <a:r>
              <a:rPr lang="uk-UA" sz="4400" b="1" dirty="0" smtClean="0"/>
              <a:t>навчання</a:t>
            </a:r>
          </a:p>
          <a:p>
            <a:pPr marL="0" indent="0">
              <a:buNone/>
            </a:pPr>
            <a:r>
              <a:rPr lang="uk-UA" sz="4400" b="1" dirty="0" smtClean="0"/>
              <a:t>Групові </a:t>
            </a:r>
            <a:r>
              <a:rPr lang="uk-UA" sz="4400" b="1" dirty="0"/>
              <a:t>технології </a:t>
            </a:r>
            <a:r>
              <a:rPr lang="uk-UA" sz="4400" b="1" dirty="0" smtClean="0"/>
              <a:t>навчання</a:t>
            </a:r>
          </a:p>
          <a:p>
            <a:pPr marL="0" indent="0">
              <a:buNone/>
            </a:pPr>
            <a:r>
              <a:rPr lang="uk-UA" sz="4400" b="1" dirty="0" smtClean="0"/>
              <a:t>Індивідуальні </a:t>
            </a:r>
            <a:r>
              <a:rPr lang="uk-UA" sz="4400" b="1" dirty="0"/>
              <a:t>технології </a:t>
            </a:r>
            <a:r>
              <a:rPr lang="uk-UA" sz="4400" b="1" dirty="0" smtClean="0"/>
              <a:t>навчання</a:t>
            </a:r>
          </a:p>
          <a:p>
            <a:pPr marL="0" indent="0">
              <a:buNone/>
            </a:pPr>
            <a:r>
              <a:rPr lang="uk-UA" sz="4400" b="1" dirty="0" smtClean="0"/>
              <a:t>Проєктні </a:t>
            </a:r>
            <a:r>
              <a:rPr lang="uk-UA" sz="4400" b="1" dirty="0"/>
              <a:t>технології навчання</a:t>
            </a:r>
            <a:endParaRPr lang="ru-RU" sz="4400" b="1" dirty="0"/>
          </a:p>
        </p:txBody>
      </p:sp>
    </p:spTree>
    <p:custDataLst>
      <p:tags r:id="rId1"/>
    </p:custDataLst>
    <p:extLst>
      <p:ext uri="{BB962C8B-B14F-4D97-AF65-F5344CB8AC3E}">
        <p14:creationId xmlns:p14="http://schemas.microsoft.com/office/powerpoint/2010/main" val="49486874"/>
      </p:ext>
    </p:extLst>
  </p:cSld>
  <p:clrMapOvr>
    <a:masterClrMapping/>
  </p:clrMapOvr>
  <mc:AlternateContent xmlns:mc="http://schemas.openxmlformats.org/markup-compatibility/2006" xmlns:p14="http://schemas.microsoft.com/office/powerpoint/2010/main">
    <mc:Choice Requires="p14">
      <p:transition spd="slow" p14:dur="1250" advTm="10531">
        <p14:flip dir="r"/>
      </p:transition>
    </mc:Choice>
    <mc:Fallback xmlns="">
      <p:transition spd="slow" advTm="105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0" y="0"/>
            <a:ext cx="12192000" cy="6858000"/>
          </a:xfrm>
          <a:prstGeom prst="rect">
            <a:avLst/>
          </a:prstGeom>
        </p:spPr>
      </p:pic>
      <p:sp>
        <p:nvSpPr>
          <p:cNvPr id="2" name="Заголовок 1"/>
          <p:cNvSpPr>
            <a:spLocks noGrp="1"/>
          </p:cNvSpPr>
          <p:nvPr>
            <p:ph type="title"/>
          </p:nvPr>
        </p:nvSpPr>
        <p:spPr>
          <a:xfrm>
            <a:off x="2538212" y="-13414"/>
            <a:ext cx="10515600" cy="1325563"/>
          </a:xfrm>
        </p:spPr>
        <p:txBody>
          <a:bodyPr>
            <a:normAutofit/>
          </a:bodyPr>
          <a:lstStyle/>
          <a:p>
            <a:r>
              <a:rPr lang="uk-UA" sz="6000" b="1" i="1" dirty="0" smtClean="0">
                <a:solidFill>
                  <a:srgbClr val="FF0000"/>
                </a:solidFill>
              </a:rPr>
              <a:t>Проблемне питання </a:t>
            </a:r>
            <a:endParaRPr lang="ru-RU" sz="6000" b="1" i="1" dirty="0">
              <a:solidFill>
                <a:srgbClr val="FF0000"/>
              </a:solidFill>
            </a:endParaRPr>
          </a:p>
        </p:txBody>
      </p:sp>
      <p:sp>
        <p:nvSpPr>
          <p:cNvPr id="3" name="Объект 2"/>
          <p:cNvSpPr>
            <a:spLocks noGrp="1"/>
          </p:cNvSpPr>
          <p:nvPr>
            <p:ph idx="1"/>
          </p:nvPr>
        </p:nvSpPr>
        <p:spPr>
          <a:xfrm>
            <a:off x="627797" y="1415588"/>
            <a:ext cx="10726003" cy="4279925"/>
          </a:xfrm>
        </p:spPr>
        <p:txBody>
          <a:bodyPr>
            <a:prstTxWarp prst="textStop">
              <a:avLst/>
            </a:prstTxWarp>
            <a:normAutofit/>
          </a:bodyPr>
          <a:lstStyle/>
          <a:p>
            <a:pPr marL="0" indent="0" algn="ctr">
              <a:buNone/>
              <a:tabLst>
                <a:tab pos="6727825" algn="l"/>
              </a:tabLst>
            </a:pPr>
            <a:r>
              <a:rPr lang="uk-UA" sz="3200" b="1" dirty="0" smtClean="0"/>
              <a:t>Виховання морально-виховних якостей: самостійності, ініціативності, людяності.</a:t>
            </a:r>
          </a:p>
          <a:p>
            <a:pPr marL="0" indent="0" algn="ctr">
              <a:buNone/>
              <a:tabLst>
                <a:tab pos="6727825" algn="l"/>
              </a:tabLst>
            </a:pPr>
            <a:r>
              <a:rPr lang="uk-UA" sz="3200" b="1" dirty="0" smtClean="0"/>
              <a:t>Важливою складовою навчального процесу є самопідготовка, яка спрямована на розвиток навичок у вихованців самостійного здобування нових знань</a:t>
            </a:r>
            <a:r>
              <a:rPr lang="uk-UA" sz="3200" b="1" dirty="0"/>
              <a:t> </a:t>
            </a:r>
            <a:r>
              <a:rPr lang="uk-UA" sz="3200" b="1" dirty="0" smtClean="0"/>
              <a:t>і умінь.</a:t>
            </a:r>
            <a:endParaRPr lang="ru-RU" sz="3200" b="1" dirty="0"/>
          </a:p>
        </p:txBody>
      </p:sp>
    </p:spTree>
    <p:custDataLst>
      <p:tags r:id="rId1"/>
    </p:custDataLst>
    <p:extLst>
      <p:ext uri="{BB962C8B-B14F-4D97-AF65-F5344CB8AC3E}">
        <p14:creationId xmlns:p14="http://schemas.microsoft.com/office/powerpoint/2010/main" val="4262522148"/>
      </p:ext>
    </p:extLst>
  </p:cSld>
  <p:clrMapOvr>
    <a:masterClrMapping/>
  </p:clrMapOvr>
  <mc:AlternateContent xmlns:mc="http://schemas.openxmlformats.org/markup-compatibility/2006" xmlns:p14="http://schemas.microsoft.com/office/powerpoint/2010/main">
    <mc:Choice Requires="p14">
      <p:transition spd="slow" p14:dur="4400" advTm="17547">
        <p14:honeycomb/>
      </p:transition>
    </mc:Choice>
    <mc:Fallback xmlns="">
      <p:transition spd="slow" advTm="175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52317" y="0"/>
            <a:ext cx="12296633" cy="7915701"/>
          </a:xfrm>
          <a:prstGeom prst="rect">
            <a:avLst/>
          </a:prstGeom>
        </p:spPr>
      </p:pic>
      <p:sp>
        <p:nvSpPr>
          <p:cNvPr id="2" name="Заголовок 1"/>
          <p:cNvSpPr>
            <a:spLocks noGrp="1"/>
          </p:cNvSpPr>
          <p:nvPr>
            <p:ph type="title"/>
          </p:nvPr>
        </p:nvSpPr>
        <p:spPr>
          <a:xfrm>
            <a:off x="838200" y="1"/>
            <a:ext cx="10515600" cy="1504627"/>
          </a:xfrm>
        </p:spPr>
        <p:txBody>
          <a:bodyPr/>
          <a:lstStyle/>
          <a:p>
            <a:r>
              <a:rPr lang="uk-UA" dirty="0" smtClean="0"/>
              <a:t>                   </a:t>
            </a:r>
            <a:r>
              <a:rPr lang="uk-UA" sz="6600" b="1" i="1" dirty="0" smtClean="0">
                <a:solidFill>
                  <a:srgbClr val="FF0000"/>
                </a:solidFill>
              </a:rPr>
              <a:t>Мої проєкти</a:t>
            </a:r>
            <a:endParaRPr lang="ru-RU" sz="6600" b="1" i="1" dirty="0">
              <a:solidFill>
                <a:srgbClr val="FF0000"/>
              </a:solidFill>
            </a:endParaRPr>
          </a:p>
        </p:txBody>
      </p:sp>
      <p:sp>
        <p:nvSpPr>
          <p:cNvPr id="5" name="Скругленный прямоугольник 4"/>
          <p:cNvSpPr/>
          <p:nvPr/>
        </p:nvSpPr>
        <p:spPr>
          <a:xfrm>
            <a:off x="1392075" y="1089092"/>
            <a:ext cx="3398290" cy="232251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301344" y="1447101"/>
            <a:ext cx="3579751" cy="1569660"/>
          </a:xfrm>
          <a:prstGeom prst="rect">
            <a:avLst/>
          </a:prstGeom>
          <a:noFill/>
        </p:spPr>
        <p:txBody>
          <a:bodyPr wrap="square" rtlCol="0">
            <a:spAutoFit/>
          </a:bodyPr>
          <a:lstStyle/>
          <a:p>
            <a:pPr algn="ctr"/>
            <a:r>
              <a:rPr lang="uk-UA" sz="3200" b="1" dirty="0" smtClean="0"/>
              <a:t>Соціальний ролик «Вітаю мамо, з «Днем матері»</a:t>
            </a:r>
            <a:endParaRPr lang="ru-RU" sz="3200" b="1" dirty="0"/>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7152" y="3548079"/>
            <a:ext cx="3438442" cy="2359356"/>
          </a:xfrm>
          <a:prstGeom prst="rect">
            <a:avLst/>
          </a:prstGeom>
        </p:spPr>
      </p:pic>
      <p:pic>
        <p:nvPicPr>
          <p:cNvPr id="12" name="Рисунок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6679" y="3498238"/>
            <a:ext cx="3438442" cy="2359356"/>
          </a:xfrm>
          <a:prstGeom prst="rect">
            <a:avLst/>
          </a:prstGeom>
        </p:spPr>
      </p:pic>
      <p:pic>
        <p:nvPicPr>
          <p:cNvPr id="13" name="Рисунок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1343" y="1089092"/>
            <a:ext cx="3438442" cy="2359356"/>
          </a:xfrm>
          <a:prstGeom prst="rect">
            <a:avLst/>
          </a:prstGeom>
        </p:spPr>
      </p:pic>
      <p:sp>
        <p:nvSpPr>
          <p:cNvPr id="14" name="TextBox 13"/>
          <p:cNvSpPr txBox="1"/>
          <p:nvPr/>
        </p:nvSpPr>
        <p:spPr>
          <a:xfrm>
            <a:off x="1519710" y="3413393"/>
            <a:ext cx="3464416" cy="2554545"/>
          </a:xfrm>
          <a:prstGeom prst="rect">
            <a:avLst/>
          </a:prstGeom>
          <a:noFill/>
        </p:spPr>
        <p:txBody>
          <a:bodyPr wrap="square" rtlCol="0">
            <a:spAutoFit/>
          </a:bodyPr>
          <a:lstStyle/>
          <a:p>
            <a:pPr algn="ctr"/>
            <a:r>
              <a:rPr lang="uk-UA" sz="3200" b="1" dirty="0" smtClean="0"/>
              <a:t>Турнір з української мови «Мово українська, гордосте моя»</a:t>
            </a:r>
            <a:endParaRPr lang="ru-RU" sz="3200" b="1" dirty="0"/>
          </a:p>
        </p:txBody>
      </p:sp>
      <p:sp>
        <p:nvSpPr>
          <p:cNvPr id="15" name="TextBox 14"/>
          <p:cNvSpPr txBox="1"/>
          <p:nvPr/>
        </p:nvSpPr>
        <p:spPr>
          <a:xfrm>
            <a:off x="7338080" y="1011079"/>
            <a:ext cx="3335411" cy="2554545"/>
          </a:xfrm>
          <a:prstGeom prst="rect">
            <a:avLst/>
          </a:prstGeom>
          <a:noFill/>
        </p:spPr>
        <p:txBody>
          <a:bodyPr wrap="square" rtlCol="0">
            <a:spAutoFit/>
          </a:bodyPr>
          <a:lstStyle/>
          <a:p>
            <a:pPr algn="ctr"/>
            <a:r>
              <a:rPr lang="uk-UA" sz="3200" b="1" dirty="0" smtClean="0"/>
              <a:t>Проєкт 150-річчя від дня народження «Вогонь і надія, Лесі Українки»</a:t>
            </a:r>
            <a:endParaRPr lang="ru-RU" sz="3200" b="1" dirty="0"/>
          </a:p>
        </p:txBody>
      </p:sp>
      <p:sp>
        <p:nvSpPr>
          <p:cNvPr id="16" name="TextBox 15"/>
          <p:cNvSpPr txBox="1"/>
          <p:nvPr/>
        </p:nvSpPr>
        <p:spPr>
          <a:xfrm>
            <a:off x="7402836" y="3837904"/>
            <a:ext cx="3054809" cy="1569660"/>
          </a:xfrm>
          <a:prstGeom prst="rect">
            <a:avLst/>
          </a:prstGeom>
          <a:noFill/>
        </p:spPr>
        <p:txBody>
          <a:bodyPr wrap="square" rtlCol="0">
            <a:spAutoFit/>
          </a:bodyPr>
          <a:lstStyle/>
          <a:p>
            <a:pPr algn="ctr"/>
            <a:r>
              <a:rPr lang="uk-UA" sz="3200" b="1" dirty="0" smtClean="0"/>
              <a:t>Літературний вечір «Учімося </a:t>
            </a:r>
          </a:p>
          <a:p>
            <a:pPr algn="ctr"/>
            <a:r>
              <a:rPr lang="uk-UA" sz="3200" b="1" dirty="0" smtClean="0"/>
              <a:t>Любить»</a:t>
            </a:r>
            <a:endParaRPr lang="ru-RU" sz="3200" b="1" dirty="0"/>
          </a:p>
        </p:txBody>
      </p:sp>
    </p:spTree>
    <p:custDataLst>
      <p:tags r:id="rId1"/>
    </p:custDataLst>
    <p:extLst>
      <p:ext uri="{BB962C8B-B14F-4D97-AF65-F5344CB8AC3E}">
        <p14:creationId xmlns:p14="http://schemas.microsoft.com/office/powerpoint/2010/main" val="107556263"/>
      </p:ext>
    </p:extLst>
  </p:cSld>
  <p:clrMapOvr>
    <a:masterClrMapping/>
  </p:clrMapOvr>
  <mc:AlternateContent xmlns:mc="http://schemas.openxmlformats.org/markup-compatibility/2006" xmlns:p14="http://schemas.microsoft.com/office/powerpoint/2010/main">
    <mc:Choice Requires="p14">
      <p:transition spd="slow" p14:dur="800" advClick="0" advTm="11900">
        <p14:flythrough/>
      </p:transition>
    </mc:Choice>
    <mc:Fallback xmlns="">
      <p:transition spd="slow" advClick="0" advTm="119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6630" r="90000"/>
                    </a14:imgEffect>
                  </a14:imgLayer>
                </a14:imgProps>
              </a:ext>
              <a:ext uri="{28A0092B-C50C-407E-A947-70E740481C1C}">
                <a14:useLocalDpi xmlns:a14="http://schemas.microsoft.com/office/drawing/2010/main"/>
              </a:ext>
            </a:extLst>
          </a:blip>
          <a:srcRect l="16941" r="17153"/>
          <a:stretch/>
        </p:blipFill>
        <p:spPr>
          <a:xfrm>
            <a:off x="-90153" y="-185253"/>
            <a:ext cx="12282153" cy="6972756"/>
          </a:xfrm>
          <a:prstGeom prst="rect">
            <a:avLst/>
          </a:prstGeom>
        </p:spPr>
      </p:pic>
      <p:sp>
        <p:nvSpPr>
          <p:cNvPr id="2" name="Заголовок 1"/>
          <p:cNvSpPr>
            <a:spLocks noGrp="1"/>
          </p:cNvSpPr>
          <p:nvPr>
            <p:ph type="title"/>
          </p:nvPr>
        </p:nvSpPr>
        <p:spPr>
          <a:xfrm>
            <a:off x="2655824" y="2306473"/>
            <a:ext cx="7283221" cy="2823452"/>
          </a:xfrm>
        </p:spPr>
        <p:txBody>
          <a:bodyPr>
            <a:normAutofit/>
          </a:bodyPr>
          <a:lstStyle/>
          <a:p>
            <a:r>
              <a:rPr lang="uk-UA" sz="6600" i="1" dirty="0" smtClean="0">
                <a:solidFill>
                  <a:schemeClr val="bg1"/>
                </a:solidFill>
                <a:effectLst>
                  <a:outerShdw blurRad="38100" dist="38100" dir="2700000" algn="tl">
                    <a:srgbClr val="000000">
                      <a:alpha val="43137"/>
                    </a:srgbClr>
                  </a:outerShdw>
                </a:effectLst>
              </a:rPr>
              <a:t>Навчальна робота</a:t>
            </a:r>
            <a:endParaRPr lang="ru-RU" sz="6600" i="1" dirty="0">
              <a:solidFill>
                <a:schemeClr val="bg1"/>
              </a:solidFill>
              <a:effectLst>
                <a:outerShdw blurRad="38100" dist="38100" dir="2700000" algn="tl">
                  <a:srgbClr val="000000">
                    <a:alpha val="43137"/>
                  </a:srgbClr>
                </a:outerShdw>
              </a:effectLst>
            </a:endParaRPr>
          </a:p>
        </p:txBody>
      </p:sp>
      <p:pic>
        <p:nvPicPr>
          <p:cNvPr id="9" name="Рисунок 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036" b="88554" l="9799" r="92714"/>
                    </a14:imgEffect>
                  </a14:imgLayer>
                </a14:imgProps>
              </a:ext>
              <a:ext uri="{28A0092B-C50C-407E-A947-70E740481C1C}">
                <a14:useLocalDpi xmlns:a14="http://schemas.microsoft.com/office/drawing/2010/main"/>
              </a:ext>
            </a:extLst>
          </a:blip>
          <a:srcRect/>
          <a:stretch/>
        </p:blipFill>
        <p:spPr>
          <a:xfrm rot="20671259">
            <a:off x="3928054" y="5209489"/>
            <a:ext cx="1764407" cy="734095"/>
          </a:xfrm>
          <a:prstGeom prst="rect">
            <a:avLst/>
          </a:prstGeom>
        </p:spPr>
      </p:pic>
      <p:pic>
        <p:nvPicPr>
          <p:cNvPr id="10" name="Рисунок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58422" y="4982991"/>
            <a:ext cx="1902117" cy="1182727"/>
          </a:xfrm>
          <a:prstGeom prst="rect">
            <a:avLst/>
          </a:prstGeom>
        </p:spPr>
      </p:pic>
    </p:spTree>
    <p:extLst>
      <p:ext uri="{BB962C8B-B14F-4D97-AF65-F5344CB8AC3E}">
        <p14:creationId xmlns:p14="http://schemas.microsoft.com/office/powerpoint/2010/main" val="1627898154"/>
      </p:ext>
    </p:extLst>
  </p:cSld>
  <p:clrMapOvr>
    <a:masterClrMapping/>
  </p:clrMapOvr>
  <mc:AlternateContent xmlns:mc="http://schemas.openxmlformats.org/markup-compatibility/2006" xmlns:p14="http://schemas.microsoft.com/office/powerpoint/2010/main">
    <mc:Choice Requires="p14">
      <p:transition spd="slow" p14:dur="2000" advTm="1611"/>
    </mc:Choice>
    <mc:Fallback xmlns="">
      <p:transition spd="slow" advTm="161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noAutofit/>
          </a:bodyPr>
          <a:lstStyle/>
          <a:p>
            <a:r>
              <a:rPr lang="uk-UA" sz="4800" b="1" i="1" dirty="0" smtClean="0">
                <a:solidFill>
                  <a:srgbClr val="FF0000"/>
                </a:solidFill>
              </a:rPr>
              <a:t>Самопідготовка </a:t>
            </a:r>
            <a:br>
              <a:rPr lang="uk-UA" sz="4800" b="1" i="1" dirty="0" smtClean="0">
                <a:solidFill>
                  <a:srgbClr val="FF0000"/>
                </a:solidFill>
              </a:rPr>
            </a:br>
            <a:r>
              <a:rPr lang="uk-UA" sz="4800" b="1" i="1" dirty="0" smtClean="0">
                <a:solidFill>
                  <a:srgbClr val="FF0000"/>
                </a:solidFill>
              </a:rPr>
              <a:t>Форми роботи під час самопідготовки</a:t>
            </a:r>
            <a:endParaRPr lang="ru-RU" sz="4800" b="1" i="1" dirty="0">
              <a:solidFill>
                <a:srgbClr val="FF0000"/>
              </a:solidFill>
            </a:endParaRPr>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280" y="4041966"/>
            <a:ext cx="3974719" cy="2113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7131" y="2398559"/>
            <a:ext cx="2108089" cy="3747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7529" y="3880178"/>
            <a:ext cx="3986148" cy="224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959370" y="3402767"/>
            <a:ext cx="3267856" cy="523220"/>
          </a:xfrm>
          <a:prstGeom prst="rect">
            <a:avLst/>
          </a:prstGeom>
          <a:noFill/>
        </p:spPr>
        <p:txBody>
          <a:bodyPr wrap="square" rtlCol="0">
            <a:spAutoFit/>
          </a:bodyPr>
          <a:lstStyle/>
          <a:p>
            <a:r>
              <a:rPr lang="uk-UA" sz="2800" b="1" dirty="0" smtClean="0"/>
              <a:t>ГРУПОВА РОБОТА </a:t>
            </a:r>
            <a:endParaRPr lang="ru-RU" sz="2800" b="1" dirty="0"/>
          </a:p>
        </p:txBody>
      </p:sp>
      <p:sp>
        <p:nvSpPr>
          <p:cNvPr id="10" name="TextBox 9"/>
          <p:cNvSpPr txBox="1"/>
          <p:nvPr/>
        </p:nvSpPr>
        <p:spPr>
          <a:xfrm>
            <a:off x="3747541" y="1618937"/>
            <a:ext cx="5126636" cy="523220"/>
          </a:xfrm>
          <a:prstGeom prst="rect">
            <a:avLst/>
          </a:prstGeom>
          <a:noFill/>
        </p:spPr>
        <p:txBody>
          <a:bodyPr wrap="square" rtlCol="0">
            <a:spAutoFit/>
          </a:bodyPr>
          <a:lstStyle/>
          <a:p>
            <a:pPr algn="ctr"/>
            <a:r>
              <a:rPr lang="uk-UA" sz="2800" b="1" dirty="0" smtClean="0"/>
              <a:t>ІНДИВІДУАЛЬНА РОБОТА </a:t>
            </a:r>
            <a:endParaRPr lang="ru-RU" sz="2800" b="1" dirty="0"/>
          </a:p>
        </p:txBody>
      </p:sp>
      <p:sp>
        <p:nvSpPr>
          <p:cNvPr id="11" name="TextBox 10"/>
          <p:cNvSpPr txBox="1"/>
          <p:nvPr/>
        </p:nvSpPr>
        <p:spPr>
          <a:xfrm>
            <a:off x="7749915" y="3237875"/>
            <a:ext cx="3912433" cy="523220"/>
          </a:xfrm>
          <a:prstGeom prst="rect">
            <a:avLst/>
          </a:prstGeom>
          <a:noFill/>
        </p:spPr>
        <p:txBody>
          <a:bodyPr wrap="square" rtlCol="0">
            <a:spAutoFit/>
          </a:bodyPr>
          <a:lstStyle/>
          <a:p>
            <a:pPr algn="ctr"/>
            <a:r>
              <a:rPr lang="uk-UA" sz="2800" b="1" dirty="0" smtClean="0"/>
              <a:t>РОБОТА В ПАРАХ</a:t>
            </a:r>
            <a:endParaRPr lang="ru-RU" sz="2800" b="1" dirty="0"/>
          </a:p>
        </p:txBody>
      </p:sp>
    </p:spTree>
    <p:custDataLst>
      <p:tags r:id="rId1"/>
    </p:custDataLst>
    <p:extLst>
      <p:ext uri="{BB962C8B-B14F-4D97-AF65-F5344CB8AC3E}">
        <p14:creationId xmlns:p14="http://schemas.microsoft.com/office/powerpoint/2010/main" val="3098998045"/>
      </p:ext>
    </p:extLst>
  </p:cSld>
  <p:clrMapOvr>
    <a:masterClrMapping/>
  </p:clrMapOvr>
  <mc:AlternateContent xmlns:mc="http://schemas.openxmlformats.org/markup-compatibility/2006" xmlns:p14="http://schemas.microsoft.com/office/powerpoint/2010/main">
    <mc:Choice Requires="p14">
      <p:transition spd="slow" p14:dur="1200" advTm="12953">
        <p:dissolve/>
      </p:transition>
    </mc:Choice>
    <mc:Fallback xmlns="">
      <p:transition spd="slow" advTm="12953">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arn(inVertical)">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на презентацію&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43540" y="1410333"/>
            <a:ext cx="7903722" cy="3562065"/>
          </a:xfrm>
        </p:spPr>
        <p:txBody>
          <a:bodyPr>
            <a:noAutofit/>
          </a:bodyPr>
          <a:lstStyle/>
          <a:p>
            <a:pPr algn="ctr"/>
            <a:r>
              <a:rPr lang="uk-UA" sz="8000" b="1" i="1" dirty="0" smtClean="0">
                <a:solidFill>
                  <a:srgbClr val="FF0000"/>
                </a:solidFill>
              </a:rPr>
              <a:t>Пізнавально-інтелектуальна робота</a:t>
            </a:r>
            <a:endParaRPr lang="ru-RU" sz="8000" b="1" i="1" dirty="0">
              <a:solidFill>
                <a:srgbClr val="FF0000"/>
              </a:solidFill>
            </a:endParaRPr>
          </a:p>
        </p:txBody>
      </p:sp>
    </p:spTree>
    <p:extLst>
      <p:ext uri="{BB962C8B-B14F-4D97-AF65-F5344CB8AC3E}">
        <p14:creationId xmlns:p14="http://schemas.microsoft.com/office/powerpoint/2010/main" val="3017719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88">
        <p15:prstTrans prst="prestige"/>
      </p:transition>
    </mc:Choice>
    <mc:Fallback xmlns="">
      <p:transition spd="slow" advTm="488">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교통 안전의 날 교통 안전 횡단 보도 학교, 교통 안전, 안전, 학생무료 다운로드를위한 PNG 및 PSD 파일"/>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 y="4188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43120" y="-423081"/>
            <a:ext cx="10810680" cy="1915999"/>
          </a:xfrm>
        </p:spPr>
        <p:txBody>
          <a:bodyPr>
            <a:normAutofit/>
          </a:bodyPr>
          <a:lstStyle/>
          <a:p>
            <a:r>
              <a:rPr lang="uk-UA" sz="5400" b="1" i="1" dirty="0" smtClean="0">
                <a:solidFill>
                  <a:srgbClr val="FF0000"/>
                </a:solidFill>
              </a:rPr>
              <a:t>Безпека на дорозі: водії і пішоходи.</a:t>
            </a:r>
            <a:endParaRPr lang="ru-RU" sz="5400" b="1" i="1" dirty="0">
              <a:solidFill>
                <a:srgbClr val="FF0000"/>
              </a:solidFill>
            </a:endParaRPr>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813461" y="2399316"/>
            <a:ext cx="38100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8797" y="2399317"/>
            <a:ext cx="38100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659464572"/>
      </p:ext>
    </p:extLst>
  </p:cSld>
  <p:clrMapOvr>
    <a:masterClrMapping/>
  </p:clrMapOvr>
  <p:transition spd="med" advTm="69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quot;фон на презентацію&quot;"/>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2251881"/>
            <a:ext cx="10515600" cy="2552131"/>
          </a:xfrm>
        </p:spPr>
        <p:txBody>
          <a:bodyPr/>
          <a:lstStyle/>
          <a:p>
            <a:r>
              <a:rPr lang="uk-UA" b="1" i="1" dirty="0" smtClean="0">
                <a:solidFill>
                  <a:srgbClr val="FF0066"/>
                </a:solidFill>
              </a:rPr>
              <a:t>        </a:t>
            </a:r>
            <a:r>
              <a:rPr lang="uk-UA" sz="7200" b="1" i="1" dirty="0" smtClean="0">
                <a:solidFill>
                  <a:srgbClr val="FF0066"/>
                </a:solidFill>
              </a:rPr>
              <a:t>Методична робота</a:t>
            </a:r>
            <a:endParaRPr lang="ru-RU" sz="7200" b="1" i="1" dirty="0">
              <a:solidFill>
                <a:srgbClr val="FF0066"/>
              </a:solidFill>
            </a:endParaRPr>
          </a:p>
        </p:txBody>
      </p:sp>
    </p:spTree>
    <p:extLst>
      <p:ext uri="{BB962C8B-B14F-4D97-AF65-F5344CB8AC3E}">
        <p14:creationId xmlns:p14="http://schemas.microsoft.com/office/powerpoint/2010/main" val="5418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8">
        <p15:prstTrans prst="airplane"/>
      </p:transition>
    </mc:Choice>
    <mc:Fallback xmlns="">
      <p:transition spd="slow" advTm="21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stretch>
            <a:fillRect/>
          </a:stretch>
        </p:blipFill>
        <p:spPr>
          <a:xfrm rot="16200000">
            <a:off x="2666999" y="-2667001"/>
            <a:ext cx="6858001" cy="12192000"/>
          </a:xfrm>
          <a:prstGeom prst="rect">
            <a:avLst/>
          </a:prstGeom>
        </p:spPr>
      </p:pic>
      <p:sp>
        <p:nvSpPr>
          <p:cNvPr id="2" name="Заголовок 1"/>
          <p:cNvSpPr>
            <a:spLocks noGrp="1"/>
          </p:cNvSpPr>
          <p:nvPr>
            <p:ph type="title"/>
          </p:nvPr>
        </p:nvSpPr>
        <p:spPr>
          <a:xfrm>
            <a:off x="792480" y="0"/>
            <a:ext cx="10515600" cy="1325563"/>
          </a:xfrm>
        </p:spPr>
        <p:txBody>
          <a:bodyPr>
            <a:normAutofit/>
          </a:bodyPr>
          <a:lstStyle/>
          <a:p>
            <a:r>
              <a:rPr lang="uk-UA" sz="5400" b="1" dirty="0" smtClean="0">
                <a:solidFill>
                  <a:srgbClr val="FF0000"/>
                </a:solidFill>
              </a:rPr>
              <a:t> Тренінги і семінари </a:t>
            </a:r>
            <a:endParaRPr lang="ru-RU" sz="5400" b="1" dirty="0">
              <a:solidFill>
                <a:srgbClr val="FF0000"/>
              </a:solidFill>
            </a:endParaRPr>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21798" y="1079648"/>
            <a:ext cx="3857625" cy="2887106"/>
          </a:xfrm>
          <a:prstGeom prst="rect">
            <a:avLst/>
          </a:prstGeom>
          <a:ln>
            <a:noFill/>
          </a:ln>
          <a:effectLst>
            <a:softEdge rad="112500"/>
          </a:effectLst>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892415" y="1079648"/>
            <a:ext cx="3857625" cy="2834640"/>
          </a:xfrm>
          <a:prstGeom prst="rect">
            <a:avLst/>
          </a:prstGeom>
          <a:ln>
            <a:noFill/>
          </a:ln>
          <a:effectLst>
            <a:softEdge rad="112500"/>
          </a:effectLst>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619896" y="4213714"/>
            <a:ext cx="3764280" cy="239732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94787311"/>
      </p:ext>
    </p:extLst>
  </p:cSld>
  <p:clrMapOvr>
    <a:masterClrMapping/>
  </p:clrMapOvr>
  <p:transition spd="slow" advTm="891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quot;фон на презентацію&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5201" y="1748615"/>
            <a:ext cx="3083903" cy="5073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Объект 7"/>
          <p:cNvSpPr>
            <a:spLocks noGrp="1"/>
          </p:cNvSpPr>
          <p:nvPr>
            <p:ph idx="1"/>
          </p:nvPr>
        </p:nvSpPr>
        <p:spPr>
          <a:xfrm>
            <a:off x="5691116" y="1748615"/>
            <a:ext cx="5761369" cy="5253848"/>
          </a:xfrm>
        </p:spPr>
        <p:txBody>
          <a:bodyPr>
            <a:noAutofit/>
          </a:bodyPr>
          <a:lstStyle/>
          <a:p>
            <a:pPr marL="0" indent="0" algn="ctr">
              <a:buNone/>
            </a:pPr>
            <a:r>
              <a:rPr lang="uk-UA" sz="5400" dirty="0"/>
              <a:t>                               </a:t>
            </a:r>
            <a:r>
              <a:rPr lang="uk-UA" sz="6600" b="1" i="1" dirty="0">
                <a:solidFill>
                  <a:srgbClr val="FF0000"/>
                </a:solidFill>
              </a:rPr>
              <a:t>Циганчук Марина </a:t>
            </a:r>
            <a:r>
              <a:rPr lang="uk-UA" sz="6600" b="1" i="1" dirty="0" smtClean="0">
                <a:solidFill>
                  <a:srgbClr val="FF0000"/>
                </a:solidFill>
              </a:rPr>
              <a:t>           Юріївна</a:t>
            </a:r>
            <a:endParaRPr lang="ru-RU" sz="6600" b="1" i="1" dirty="0">
              <a:solidFill>
                <a:srgbClr val="FF0000"/>
              </a:solidFill>
            </a:endParaRPr>
          </a:p>
        </p:txBody>
      </p:sp>
      <p:sp>
        <p:nvSpPr>
          <p:cNvPr id="11266" name="AutoShape 2" descr="Результат пошуку зображень за запитом фон для портфоліо ромаш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1268" name="AutoShape 4" descr="Результат пошуку зображень за запитом фон для портфоліо ромаш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1270" name="AutoShape 6" descr="Результат пошуку зображень за запитом фон для портфоліо ромаш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ustDataLst>
      <p:tags r:id="rId1"/>
    </p:custDataLst>
    <p:extLst>
      <p:ext uri="{BB962C8B-B14F-4D97-AF65-F5344CB8AC3E}">
        <p14:creationId xmlns:p14="http://schemas.microsoft.com/office/powerpoint/2010/main" val="463940996"/>
      </p:ext>
    </p:extLst>
  </p:cSld>
  <p:clrMapOvr>
    <a:masterClrMapping/>
  </p:clrMapOvr>
  <mc:AlternateContent xmlns:mc="http://schemas.openxmlformats.org/markup-compatibility/2006" xmlns:p14="http://schemas.microsoft.com/office/powerpoint/2010/main">
    <mc:Choice Requires="p14">
      <p:transition spd="slow" p14:dur="2000" advTm="5050">
        <p14:ferris dir="l"/>
      </p:transition>
    </mc:Choice>
    <mc:Fallback xmlns="">
      <p:transition spd="slow" advTm="5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Scale>
                                      <p:cBhvr>
                                        <p:cTn id="15"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xEl>
                                              <p:pRg st="0" end="0"/>
                                            </p:txEl>
                                          </p:spTgt>
                                        </p:tgtEl>
                                        <p:attrNameLst>
                                          <p:attrName>ppt_x</p:attrName>
                                          <p:attrName>ppt_y</p:attrName>
                                        </p:attrNameLst>
                                      </p:cBhvr>
                                    </p:animMotion>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0" y="2"/>
            <a:ext cx="11353800" cy="1132196"/>
          </a:xfrm>
        </p:spPr>
        <p:txBody>
          <a:bodyPr>
            <a:normAutofit/>
          </a:bodyPr>
          <a:lstStyle/>
          <a:p>
            <a:r>
              <a:rPr lang="uk-UA" sz="4000" b="1" i="1" dirty="0" smtClean="0">
                <a:solidFill>
                  <a:srgbClr val="FF0000"/>
                </a:solidFill>
              </a:rPr>
              <a:t>Організація роботи на “Кухарочці”</a:t>
            </a:r>
            <a:endParaRPr lang="ru-RU" sz="4000" b="1" i="1" dirty="0">
              <a:solidFill>
                <a:srgbClr val="FF0000"/>
              </a:solidFill>
            </a:endParaRPr>
          </a:p>
        </p:txBody>
      </p:sp>
      <p:pic>
        <p:nvPicPr>
          <p:cNvPr id="4" name="Объект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41273" y="2267730"/>
            <a:ext cx="3744036" cy="2109620"/>
          </a:xfrm>
        </p:spPr>
      </p:pic>
      <p:pic>
        <p:nvPicPr>
          <p:cNvPr id="17" name="Рисунок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7535" y="2070358"/>
            <a:ext cx="3854837" cy="2504364"/>
          </a:xfrm>
          <a:prstGeom prst="rect">
            <a:avLst/>
          </a:prstGeom>
        </p:spPr>
      </p:pic>
    </p:spTree>
    <p:custDataLst>
      <p:tags r:id="rId1"/>
    </p:custDataLst>
    <p:extLst>
      <p:ext uri="{BB962C8B-B14F-4D97-AF65-F5344CB8AC3E}">
        <p14:creationId xmlns:p14="http://schemas.microsoft.com/office/powerpoint/2010/main" val="2456548497"/>
      </p:ext>
    </p:extLst>
  </p:cSld>
  <p:clrMapOvr>
    <a:masterClrMapping/>
  </p:clrMapOvr>
  <p:transition spd="med" advTm="1164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ртинки по запросу &quot;фон на презентацію&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76600" y="0"/>
            <a:ext cx="8915400" cy="6858000"/>
          </a:xfrm>
        </p:spPr>
        <p:txBody>
          <a:bodyPr>
            <a:normAutofit/>
          </a:bodyPr>
          <a:lstStyle/>
          <a:p>
            <a:pPr marL="0" indent="0">
              <a:buNone/>
            </a:pPr>
            <a:r>
              <a:rPr lang="ru-RU" dirty="0"/>
              <a:t> </a:t>
            </a:r>
          </a:p>
          <a:p>
            <a:pPr algn="ctr"/>
            <a:r>
              <a:rPr lang="ru-RU" b="1" dirty="0"/>
              <a:t>Розум не має ціни, а виховання кордонів</a:t>
            </a:r>
            <a:r>
              <a:rPr lang="ru-RU" b="1" dirty="0" smtClean="0"/>
              <a:t>.</a:t>
            </a:r>
          </a:p>
          <a:p>
            <a:pPr marL="0" indent="0" algn="ctr">
              <a:buNone/>
            </a:pPr>
            <a:r>
              <a:rPr lang="ru-RU" b="1" dirty="0"/>
              <a:t> </a:t>
            </a:r>
            <a:r>
              <a:rPr lang="ru-RU" b="1" dirty="0" smtClean="0"/>
              <a:t>                                                    (</a:t>
            </a:r>
            <a:r>
              <a:rPr lang="ru-RU" b="1" i="1" dirty="0" smtClean="0"/>
              <a:t>Мартін </a:t>
            </a:r>
            <a:r>
              <a:rPr lang="ru-RU" b="1" i="1" dirty="0"/>
              <a:t>Лютер Кінг</a:t>
            </a:r>
            <a:r>
              <a:rPr lang="ru-RU" b="1" i="1" dirty="0" smtClean="0"/>
              <a:t>)</a:t>
            </a:r>
            <a:endParaRPr lang="ru-RU" b="1" dirty="0"/>
          </a:p>
          <a:p>
            <a:pPr algn="ctr"/>
            <a:r>
              <a:rPr lang="ru-RU" b="1" dirty="0"/>
              <a:t> Якщо вчитель має тільки любов до справи, він буде  добрим  учителем. Якщо вчитель відчуває тільки любов  до  учня,  як  батько,  мати,  він  буде кращим за того вчителя, який прочитав усі книжки, але не відчуває любові  ні до справи, ні до учня. Якщо учитель поєднує в собі  любов  до  справи  і  до учнів, він – досконалий учитель. </a:t>
            </a:r>
            <a:r>
              <a:rPr lang="ru-RU" b="1" i="1" dirty="0"/>
              <a:t>(Л. Толстой)</a:t>
            </a:r>
            <a:endParaRPr lang="ru-RU" b="1" dirty="0"/>
          </a:p>
          <a:p>
            <a:pPr marL="0" indent="0" algn="ctr">
              <a:buNone/>
            </a:pPr>
            <a:r>
              <a:rPr lang="ru-RU" b="1" dirty="0"/>
              <a:t> </a:t>
            </a:r>
            <a:endParaRPr lang="ru-RU" b="1" dirty="0" smtClean="0"/>
          </a:p>
          <a:p>
            <a:pPr marL="0" indent="0" algn="ctr">
              <a:buNone/>
            </a:pPr>
            <a:r>
              <a:rPr lang="uk-UA" sz="5400" b="1" i="1" dirty="0" smtClean="0">
                <a:solidFill>
                  <a:srgbClr val="FF0000"/>
                </a:solidFill>
              </a:rPr>
              <a:t>Дякую за увагу!</a:t>
            </a:r>
            <a:endParaRPr lang="ru-RU" sz="5400" b="1" i="1" dirty="0">
              <a:solidFill>
                <a:srgbClr val="FF0000"/>
              </a:solidFill>
            </a:endParaRPr>
          </a:p>
          <a:p>
            <a:endParaRPr lang="ru-RU" dirty="0"/>
          </a:p>
        </p:txBody>
      </p:sp>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648502" cy="685800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08756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1775">
        <p15:prstTrans prst="curtains"/>
      </p:transition>
    </mc:Choice>
    <mc:Fallback xmlns="">
      <p:transition spd="slow" advTm="317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Результат пошуку зображень за запитом фон для портфоліо ромашки"/>
          <p:cNvPicPr>
            <a:picLocks noChangeAspect="1" noChangeArrowheads="1"/>
          </p:cNvPicPr>
          <p:nvPr/>
        </p:nvPicPr>
        <p:blipFill>
          <a:blip r:embed="rId3"/>
          <a:srcRect/>
          <a:stretch>
            <a:fillRect/>
          </a:stretch>
        </p:blipFill>
        <p:spPr bwMode="auto">
          <a:xfrm>
            <a:off x="-1" y="0"/>
            <a:ext cx="12215985" cy="6858000"/>
          </a:xfrm>
          <a:prstGeom prst="rect">
            <a:avLst/>
          </a:prstGeom>
          <a:noFill/>
        </p:spPr>
      </p:pic>
      <p:sp>
        <p:nvSpPr>
          <p:cNvPr id="2" name="Заголовок 1"/>
          <p:cNvSpPr>
            <a:spLocks noGrp="1"/>
          </p:cNvSpPr>
          <p:nvPr>
            <p:ph type="title"/>
          </p:nvPr>
        </p:nvSpPr>
        <p:spPr/>
        <p:txBody>
          <a:bodyPr>
            <a:normAutofit/>
          </a:bodyPr>
          <a:lstStyle/>
          <a:p>
            <a:r>
              <a:rPr lang="uk-UA" sz="6000" b="1" i="1" dirty="0" smtClean="0">
                <a:solidFill>
                  <a:srgbClr val="FF0000"/>
                </a:solidFill>
              </a:rPr>
              <a:t>Візитна картка вихователя</a:t>
            </a:r>
            <a:endParaRPr lang="ru-RU" sz="6000" b="1" i="1" dirty="0">
              <a:solidFill>
                <a:srgbClr val="FF0000"/>
              </a:solidFill>
            </a:endParaRPr>
          </a:p>
        </p:txBody>
      </p:sp>
      <p:sp>
        <p:nvSpPr>
          <p:cNvPr id="3" name="Объект 2"/>
          <p:cNvSpPr>
            <a:spLocks noGrp="1"/>
          </p:cNvSpPr>
          <p:nvPr>
            <p:ph idx="1"/>
          </p:nvPr>
        </p:nvSpPr>
        <p:spPr>
          <a:xfrm>
            <a:off x="838200" y="1468192"/>
            <a:ext cx="10515600" cy="5228821"/>
          </a:xfrm>
        </p:spPr>
        <p:txBody>
          <a:bodyPr>
            <a:normAutofit/>
          </a:bodyPr>
          <a:lstStyle/>
          <a:p>
            <a:pPr>
              <a:buFontTx/>
              <a:buChar char="-"/>
            </a:pPr>
            <a:r>
              <a:rPr lang="uk-UA" b="1" dirty="0" smtClean="0"/>
              <a:t>Дата народження: 15. 09. 1985р.</a:t>
            </a:r>
          </a:p>
          <a:p>
            <a:pPr>
              <a:buFontTx/>
              <a:buChar char="-"/>
            </a:pPr>
            <a:r>
              <a:rPr lang="uk-UA" b="1" dirty="0" smtClean="0"/>
              <a:t>Освіта: молодший спеціаліст, Мукачівське педагогічне училище, 2005р., повна вища, Ужгородський національний </a:t>
            </a:r>
            <a:r>
              <a:rPr lang="uk-UA" b="1" dirty="0"/>
              <a:t>у</a:t>
            </a:r>
            <a:r>
              <a:rPr lang="uk-UA" b="1" dirty="0" smtClean="0"/>
              <a:t>ніверситет,</a:t>
            </a:r>
          </a:p>
          <a:p>
            <a:pPr marL="0" indent="0">
              <a:buNone/>
            </a:pPr>
            <a:r>
              <a:rPr lang="uk-UA" b="1" dirty="0" smtClean="0"/>
              <a:t>філологічний факультет, 2011 рік.</a:t>
            </a:r>
          </a:p>
          <a:p>
            <a:pPr marL="0" indent="0">
              <a:buNone/>
            </a:pPr>
            <a:r>
              <a:rPr lang="uk-UA" b="1" dirty="0" smtClean="0"/>
              <a:t>Спеціальність: вчитель початкових класів, магістр філології, викладач російської мови, російської та світової літератури.</a:t>
            </a:r>
          </a:p>
          <a:p>
            <a:pPr>
              <a:buFontTx/>
              <a:buChar char="-"/>
            </a:pPr>
            <a:r>
              <a:rPr lang="uk-UA" b="1" dirty="0" smtClean="0"/>
              <a:t>Стаж роботи: 10 років.</a:t>
            </a:r>
          </a:p>
          <a:p>
            <a:pPr>
              <a:buFontTx/>
              <a:buChar char="-"/>
            </a:pPr>
            <a:r>
              <a:rPr lang="uk-UA" b="1" dirty="0" smtClean="0"/>
              <a:t>Місце роботи: Чинадіївський дитячий будинок, смт. Чинадієво, Мукачівський р-н, Закарпатська обл.</a:t>
            </a:r>
          </a:p>
          <a:p>
            <a:pPr>
              <a:buFontTx/>
              <a:buChar char="-"/>
            </a:pPr>
            <a:r>
              <a:rPr lang="uk-UA" b="1" dirty="0" smtClean="0"/>
              <a:t>Посада: вихователька.</a:t>
            </a:r>
          </a:p>
          <a:p>
            <a:pPr>
              <a:buFontTx/>
              <a:buChar char="-"/>
            </a:pPr>
            <a:endParaRPr lang="uk-UA" b="1" dirty="0" smtClean="0"/>
          </a:p>
          <a:p>
            <a:pPr>
              <a:buFontTx/>
              <a:buChar char="-"/>
            </a:pPr>
            <a:endParaRPr lang="ru-RU" b="1" dirty="0"/>
          </a:p>
        </p:txBody>
      </p:sp>
    </p:spTree>
    <p:custDataLst>
      <p:tags r:id="rId1"/>
    </p:custDataLst>
    <p:extLst>
      <p:ext uri="{BB962C8B-B14F-4D97-AF65-F5344CB8AC3E}">
        <p14:creationId xmlns:p14="http://schemas.microsoft.com/office/powerpoint/2010/main" val="1472149650"/>
      </p:ext>
    </p:extLst>
  </p:cSld>
  <p:clrMapOvr>
    <a:masterClrMapping/>
  </p:clrMapOvr>
  <mc:AlternateContent xmlns:mc="http://schemas.openxmlformats.org/markup-compatibility/2006" xmlns:p14="http://schemas.microsoft.com/office/powerpoint/2010/main">
    <mc:Choice Requires="p14">
      <p:transition spd="slow" p14:dur="4000" advTm="22804">
        <p14:vortex dir="r"/>
      </p:transition>
    </mc:Choice>
    <mc:Fallback xmlns="">
      <p:transition spd="slow" advTm="228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rot="16200000">
            <a:off x="2666999" y="-2667001"/>
            <a:ext cx="6858001" cy="12192000"/>
          </a:xfrm>
          <a:prstGeom prst="rect">
            <a:avLst/>
          </a:prstGeom>
        </p:spPr>
      </p:pic>
      <p:sp>
        <p:nvSpPr>
          <p:cNvPr id="2" name="Заголовок 1"/>
          <p:cNvSpPr>
            <a:spLocks noGrp="1"/>
          </p:cNvSpPr>
          <p:nvPr>
            <p:ph type="title"/>
          </p:nvPr>
        </p:nvSpPr>
        <p:spPr/>
        <p:txBody>
          <a:bodyPr/>
          <a:lstStyle/>
          <a:p>
            <a:r>
              <a:rPr lang="ru-RU" b="1" i="1" dirty="0" smtClean="0">
                <a:effectLst>
                  <a:outerShdw blurRad="38100" dist="38100" dir="2700000" algn="tl">
                    <a:srgbClr val="000000">
                      <a:alpha val="43137"/>
                    </a:srgbClr>
                  </a:outerShdw>
                </a:effectLst>
              </a:rPr>
              <a:t>Житт</a:t>
            </a:r>
            <a:r>
              <a:rPr lang="uk-UA" b="1" i="1" dirty="0" smtClean="0">
                <a:effectLst>
                  <a:outerShdw blurRad="38100" dist="38100" dir="2700000" algn="tl">
                    <a:srgbClr val="000000">
                      <a:alpha val="43137"/>
                    </a:srgbClr>
                  </a:outerShdw>
                </a:effectLst>
              </a:rPr>
              <a:t>єве кредо</a:t>
            </a:r>
            <a:endParaRPr lang="ru-RU" b="1" i="1" dirty="0">
              <a:effectLst>
                <a:outerShdw blurRad="38100" dist="38100" dir="2700000" algn="tl">
                  <a:srgbClr val="000000">
                    <a:alpha val="43137"/>
                  </a:srgbClr>
                </a:outerShdw>
              </a:effectLst>
            </a:endParaRPr>
          </a:p>
        </p:txBody>
      </p:sp>
      <p:sp>
        <p:nvSpPr>
          <p:cNvPr id="4" name="Объект 3"/>
          <p:cNvSpPr>
            <a:spLocks noGrp="1"/>
          </p:cNvSpPr>
          <p:nvPr>
            <p:ph idx="1"/>
          </p:nvPr>
        </p:nvSpPr>
        <p:spPr>
          <a:xfrm rot="20610664">
            <a:off x="2855978" y="1792201"/>
            <a:ext cx="7086895" cy="2924522"/>
          </a:xfrm>
        </p:spPr>
        <p:txBody>
          <a:bodyPr>
            <a:prstTxWarp prst="textPlain">
              <a:avLst/>
            </a:prstTxWarp>
            <a:normAutofit/>
          </a:bodyPr>
          <a:lstStyle/>
          <a:p>
            <a:pPr lvl="0"/>
            <a:r>
              <a:rPr lang="uk-UA" sz="3600" b="1" dirty="0" smtClean="0">
                <a:solidFill>
                  <a:srgbClr val="FF0000"/>
                </a:solidFill>
              </a:rPr>
              <a:t>«Ніколи не здаватись, добиватись поставлених цілей,</a:t>
            </a:r>
            <a:r>
              <a:rPr lang="uk-UA" sz="3600" b="1" dirty="0">
                <a:solidFill>
                  <a:srgbClr val="FF0000"/>
                </a:solidFill>
              </a:rPr>
              <a:t> </a:t>
            </a:r>
            <a:r>
              <a:rPr lang="uk-UA" sz="3600" b="1" dirty="0" smtClean="0">
                <a:solidFill>
                  <a:srgbClr val="FF0000"/>
                </a:solidFill>
              </a:rPr>
              <a:t>працювати відповідально і жити по совісті».</a:t>
            </a:r>
            <a:endParaRPr lang="ru-RU" sz="3600" b="1" dirty="0">
              <a:solidFill>
                <a:srgbClr val="FF0000"/>
              </a:solidFill>
            </a:endParaRPr>
          </a:p>
        </p:txBody>
      </p:sp>
      <p:sp>
        <p:nvSpPr>
          <p:cNvPr id="8" name="Горизонтальний сувій 7"/>
          <p:cNvSpPr/>
          <p:nvPr/>
        </p:nvSpPr>
        <p:spPr>
          <a:xfrm>
            <a:off x="646984" y="457809"/>
            <a:ext cx="4351986" cy="1140194"/>
          </a:xfrm>
          <a:prstGeom prst="horizontalScroll">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ustDataLst>
      <p:tags r:id="rId1"/>
    </p:custDataLst>
    <p:extLst>
      <p:ext uri="{BB962C8B-B14F-4D97-AF65-F5344CB8AC3E}">
        <p14:creationId xmlns:p14="http://schemas.microsoft.com/office/powerpoint/2010/main" val="123882388"/>
      </p:ext>
    </p:extLst>
  </p:cSld>
  <p:clrMapOvr>
    <a:masterClrMapping/>
  </p:clrMapOvr>
  <mc:AlternateContent xmlns:mc="http://schemas.openxmlformats.org/markup-compatibility/2006" xmlns:p14="http://schemas.microsoft.com/office/powerpoint/2010/main">
    <mc:Choice Requires="p14">
      <p:transition spd="slow" p14:dur="3000" advTm="8483">
        <p14:shred/>
      </p:transition>
    </mc:Choice>
    <mc:Fallback xmlns="">
      <p:transition spd="slow" advTm="84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 y="30184"/>
            <a:ext cx="12247202" cy="6827815"/>
          </a:xfrm>
          <a:prstGeom prst="rect">
            <a:avLst/>
          </a:prstGeom>
        </p:spPr>
      </p:pic>
      <p:sp>
        <p:nvSpPr>
          <p:cNvPr id="2" name="Заголовок 1"/>
          <p:cNvSpPr>
            <a:spLocks noGrp="1"/>
          </p:cNvSpPr>
          <p:nvPr>
            <p:ph type="title"/>
          </p:nvPr>
        </p:nvSpPr>
        <p:spPr>
          <a:xfrm>
            <a:off x="616528" y="171162"/>
            <a:ext cx="10515600" cy="1325563"/>
          </a:xfrm>
        </p:spPr>
        <p:txBody>
          <a:bodyPr>
            <a:normAutofit/>
          </a:bodyPr>
          <a:lstStyle/>
          <a:p>
            <a:r>
              <a:rPr lang="uk-UA" sz="5400" b="1" i="1" dirty="0" smtClean="0"/>
              <a:t>Педагогічне кредо</a:t>
            </a:r>
            <a:endParaRPr lang="ru-RU" sz="5400" b="1" i="1" dirty="0"/>
          </a:p>
        </p:txBody>
      </p:sp>
      <p:sp>
        <p:nvSpPr>
          <p:cNvPr id="3" name="Объект 2"/>
          <p:cNvSpPr>
            <a:spLocks noGrp="1"/>
          </p:cNvSpPr>
          <p:nvPr>
            <p:ph idx="1"/>
          </p:nvPr>
        </p:nvSpPr>
        <p:spPr>
          <a:xfrm>
            <a:off x="2698173" y="1949430"/>
            <a:ext cx="6778337" cy="4051300"/>
          </a:xfrm>
        </p:spPr>
        <p:txBody>
          <a:bodyPr>
            <a:prstTxWarp prst="textWave4">
              <a:avLst/>
            </a:prstTxWarp>
            <a:normAutofit fontScale="92500"/>
          </a:bodyPr>
          <a:lstStyle/>
          <a:p>
            <a:pPr marL="0" indent="0" algn="ctr">
              <a:buNone/>
            </a:pPr>
            <a:r>
              <a:rPr lang="uk-UA" dirty="0">
                <a:solidFill>
                  <a:srgbClr val="FF0000"/>
                </a:solidFill>
              </a:rPr>
              <a:t> </a:t>
            </a:r>
            <a:r>
              <a:rPr lang="uk-UA" sz="4000" b="1" i="1" dirty="0" smtClean="0">
                <a:solidFill>
                  <a:srgbClr val="FF0000"/>
                </a:solidFill>
                <a:effectLst>
                  <a:outerShdw blurRad="38100" dist="38100" dir="2700000" algn="tl">
                    <a:srgbClr val="000000">
                      <a:alpha val="43137"/>
                    </a:srgbClr>
                  </a:outerShdw>
                </a:effectLst>
              </a:rPr>
              <a:t>Бути правдивою і чесною </a:t>
            </a:r>
            <a:r>
              <a:rPr lang="uk-UA" sz="4000" b="1" i="1" dirty="0">
                <a:solidFill>
                  <a:srgbClr val="FF0000"/>
                </a:solidFill>
                <a:effectLst>
                  <a:outerShdw blurRad="38100" dist="38100" dir="2700000" algn="tl">
                    <a:srgbClr val="000000">
                      <a:alpha val="43137"/>
                    </a:srgbClr>
                  </a:outerShdw>
                </a:effectLst>
              </a:rPr>
              <a:t>з дітьми, не ховаючи від них того, що відбувається в </a:t>
            </a:r>
            <a:r>
              <a:rPr lang="uk-UA" sz="4000" b="1" i="1" dirty="0" smtClean="0">
                <a:solidFill>
                  <a:srgbClr val="FF0000"/>
                </a:solidFill>
                <a:effectLst>
                  <a:outerShdw blurRad="38100" dist="38100" dir="2700000" algn="tl">
                    <a:srgbClr val="000000">
                      <a:alpha val="43137"/>
                    </a:srgbClr>
                  </a:outerShdw>
                </a:effectLst>
              </a:rPr>
              <a:t>душі. Бути правдивою  </a:t>
            </a:r>
            <a:r>
              <a:rPr lang="uk-UA" sz="4000" b="1" i="1" dirty="0">
                <a:solidFill>
                  <a:srgbClr val="FF0000"/>
                </a:solidFill>
                <a:effectLst>
                  <a:outerShdw blurRad="38100" dist="38100" dir="2700000" algn="tl">
                    <a:srgbClr val="000000">
                      <a:alpha val="43137"/>
                    </a:srgbClr>
                  </a:outerShdw>
                </a:effectLst>
              </a:rPr>
              <a:t>до дитини: </a:t>
            </a:r>
            <a:r>
              <a:rPr lang="uk-UA" sz="4000" b="1" i="1" dirty="0" smtClean="0">
                <a:solidFill>
                  <a:srgbClr val="FF0000"/>
                </a:solidFill>
                <a:effectLst>
                  <a:outerShdw blurRad="38100" dist="38100" dir="2700000" algn="tl">
                    <a:srgbClr val="000000">
                      <a:alpha val="43137"/>
                    </a:srgbClr>
                  </a:outerShdw>
                </a:effectLst>
              </a:rPr>
              <a:t>виконувати обіцянку</a:t>
            </a:r>
            <a:r>
              <a:rPr lang="uk-UA" sz="4000" b="1" i="1" dirty="0">
                <a:solidFill>
                  <a:srgbClr val="FF0000"/>
                </a:solidFill>
                <a:effectLst>
                  <a:outerShdw blurRad="38100" dist="38100" dir="2700000" algn="tl">
                    <a:srgbClr val="000000">
                      <a:alpha val="43137"/>
                    </a:srgbClr>
                  </a:outerShdw>
                </a:effectLst>
              </a:rPr>
              <a:t>, інакше привчиш її до неправди.</a:t>
            </a:r>
          </a:p>
          <a:p>
            <a:pPr marL="0" indent="0" algn="ctr">
              <a:buNone/>
            </a:pPr>
            <a:r>
              <a:rPr lang="uk-UA" sz="4000" b="1" i="1" dirty="0">
                <a:solidFill>
                  <a:srgbClr val="FF0000"/>
                </a:solidFill>
                <a:effectLst>
                  <a:outerShdw blurRad="38100" dist="38100" dir="2700000" algn="tl">
                    <a:srgbClr val="000000">
                      <a:alpha val="43137"/>
                    </a:srgbClr>
                  </a:outerShdw>
                </a:effectLst>
              </a:rPr>
              <a:t> </a:t>
            </a:r>
            <a:endParaRPr lang="ru-RU" sz="4000" b="1" i="1" dirty="0">
              <a:solidFill>
                <a:srgbClr val="FF0000"/>
              </a:solidFill>
              <a:effectLst>
                <a:outerShdw blurRad="38100" dist="38100" dir="2700000" algn="tl">
                  <a:srgbClr val="000000">
                    <a:alpha val="43137"/>
                  </a:srgbClr>
                </a:outerShdw>
              </a:effectLst>
            </a:endParaRPr>
          </a:p>
          <a:p>
            <a:pPr marL="0" indent="0" algn="ctr">
              <a:buNone/>
            </a:pPr>
            <a:endParaRPr lang="ru-RU" sz="4000" dirty="0">
              <a:solidFill>
                <a:srgbClr val="FF0000"/>
              </a:solidFill>
            </a:endParaRPr>
          </a:p>
        </p:txBody>
      </p:sp>
      <p:sp>
        <p:nvSpPr>
          <p:cNvPr id="10" name="Горизонтальний сувій 9"/>
          <p:cNvSpPr/>
          <p:nvPr/>
        </p:nvSpPr>
        <p:spPr>
          <a:xfrm>
            <a:off x="221673" y="104343"/>
            <a:ext cx="6109855" cy="1704109"/>
          </a:xfrm>
          <a:prstGeom prst="horizontalScroll">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ustDataLst>
      <p:tags r:id="rId1"/>
    </p:custDataLst>
    <p:extLst>
      <p:ext uri="{BB962C8B-B14F-4D97-AF65-F5344CB8AC3E}">
        <p14:creationId xmlns:p14="http://schemas.microsoft.com/office/powerpoint/2010/main" val="3734923393"/>
      </p:ext>
    </p:extLst>
  </p:cSld>
  <p:clrMapOvr>
    <a:masterClrMapping/>
  </p:clrMapOvr>
  <mc:AlternateContent xmlns:mc="http://schemas.openxmlformats.org/markup-compatibility/2006" xmlns:p14="http://schemas.microsoft.com/office/powerpoint/2010/main">
    <mc:Choice Requires="p14">
      <p:transition spd="slow" p14:dur="3400" advTm="12968">
        <p14:reveal/>
      </p:transition>
    </mc:Choice>
    <mc:Fallback xmlns="">
      <p:transition spd="slow" advTm="129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Scale>
                                      <p:cBhvr>
                                        <p:cTn id="1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0" end="0"/>
                                            </p:txEl>
                                          </p:spTgt>
                                        </p:tgtEl>
                                        <p:attrNameLst>
                                          <p:attrName>ppt_x</p:attrName>
                                          <p:attrName>ppt_y</p:attrName>
                                        </p:attrNameLst>
                                      </p:cBhvr>
                                    </p:animMotion>
                                    <p:animEffect transition="in" filter="fade">
                                      <p:cBhvr>
                                        <p:cTn id="19" dur="1000"/>
                                        <p:tgtEl>
                                          <p:spTgt spid="3">
                                            <p:txEl>
                                              <p:pRg st="0" end="0"/>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Результат пошуку зображень за запитом фон для портфоліо ромашк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243840" y="685800"/>
            <a:ext cx="4709160" cy="1325563"/>
          </a:xfrm>
        </p:spPr>
        <p:txBody>
          <a:bodyPr/>
          <a:lstStyle/>
          <a:p>
            <a:pPr algn="ctr"/>
            <a:r>
              <a:rPr lang="uk-UA" b="1" i="1" u="sng" dirty="0" smtClean="0">
                <a:solidFill>
                  <a:srgbClr val="FF0000"/>
                </a:solidFill>
              </a:rPr>
              <a:t>Дипломи про освіту  </a:t>
            </a:r>
            <a:endParaRPr lang="ru-RU" b="1" i="1" u="sng" dirty="0">
              <a:solidFill>
                <a:srgbClr val="FF0000"/>
              </a:solidFill>
            </a:endParaRP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914939"/>
            <a:ext cx="4008120" cy="277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013588" y="1272208"/>
            <a:ext cx="4178412" cy="2946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996360" y="4252895"/>
            <a:ext cx="4195640" cy="2605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075043" y="3118224"/>
            <a:ext cx="3703320" cy="24790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8162" y="446598"/>
            <a:ext cx="3590080" cy="25450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0" y="4191000"/>
            <a:ext cx="38862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83904141"/>
      </p:ext>
    </p:extLst>
  </p:cSld>
  <p:clrMapOvr>
    <a:masterClrMapping/>
  </p:clrMapOvr>
  <p:transition spd="slow" advTm="20046">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style.rotation</p:attrName>
                                        </p:attrNameLst>
                                      </p:cBhvr>
                                      <p:tavLst>
                                        <p:tav tm="0">
                                          <p:val>
                                            <p:fltVal val="720"/>
                                          </p:val>
                                        </p:tav>
                                        <p:tav tm="100000">
                                          <p:val>
                                            <p:fltVal val="0"/>
                                          </p:val>
                                        </p:tav>
                                      </p:tavLst>
                                    </p:anim>
                                    <p:anim calcmode="lin" valueType="num">
                                      <p:cBhvr>
                                        <p:cTn id="36" dur="2000" fill="hold"/>
                                        <p:tgtEl>
                                          <p:spTgt spid="9"/>
                                        </p:tgtEl>
                                        <p:attrNameLst>
                                          <p:attrName>ppt_h</p:attrName>
                                        </p:attrNameLst>
                                      </p:cBhvr>
                                      <p:tavLst>
                                        <p:tav tm="0">
                                          <p:val>
                                            <p:fltVal val="0"/>
                                          </p:val>
                                        </p:tav>
                                        <p:tav tm="100000">
                                          <p:val>
                                            <p:strVal val="#ppt_h"/>
                                          </p:val>
                                        </p:tav>
                                      </p:tavLst>
                                    </p:anim>
                                    <p:anim calcmode="lin" valueType="num">
                                      <p:cBhvr>
                                        <p:cTn id="37"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800" decel="100000"/>
                                        <p:tgtEl>
                                          <p:spTgt spid="10"/>
                                        </p:tgtEl>
                                      </p:cBhvr>
                                    </p:animEffect>
                                    <p:anim calcmode="lin" valueType="num">
                                      <p:cBhvr>
                                        <p:cTn id="43" dur="800" decel="100000" fill="hold"/>
                                        <p:tgtEl>
                                          <p:spTgt spid="10"/>
                                        </p:tgtEl>
                                        <p:attrNameLst>
                                          <p:attrName>style.rotation</p:attrName>
                                        </p:attrNameLst>
                                      </p:cBhvr>
                                      <p:tavLst>
                                        <p:tav tm="0">
                                          <p:val>
                                            <p:fltVal val="-90"/>
                                          </p:val>
                                        </p:tav>
                                        <p:tav tm="100000">
                                          <p:val>
                                            <p:fltVal val="0"/>
                                          </p:val>
                                        </p:tav>
                                      </p:tavLst>
                                    </p:anim>
                                    <p:anim calcmode="lin" valueType="num">
                                      <p:cBhvr>
                                        <p:cTn id="44" dur="800" decel="100000" fill="hold"/>
                                        <p:tgtEl>
                                          <p:spTgt spid="10"/>
                                        </p:tgtEl>
                                        <p:attrNameLst>
                                          <p:attrName>ppt_x</p:attrName>
                                        </p:attrNameLst>
                                      </p:cBhvr>
                                      <p:tavLst>
                                        <p:tav tm="0">
                                          <p:val>
                                            <p:strVal val="#ppt_x+0.4"/>
                                          </p:val>
                                        </p:tav>
                                        <p:tav tm="100000">
                                          <p:val>
                                            <p:strVal val="#ppt_x-0.05"/>
                                          </p:val>
                                        </p:tav>
                                      </p:tavLst>
                                    </p:anim>
                                    <p:anim calcmode="lin" valueType="num">
                                      <p:cBhvr>
                                        <p:cTn id="45" dur="800" decel="100000" fill="hold"/>
                                        <p:tgtEl>
                                          <p:spTgt spid="1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Результат пошуку зображень за запитом фон для портфоліо ромашк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637545" y="-2696455"/>
            <a:ext cx="6916910" cy="12192000"/>
          </a:xfrm>
          <a:prstGeom prst="rect">
            <a:avLst/>
          </a:prstGeom>
          <a:noFill/>
        </p:spPr>
      </p:pic>
      <p:sp>
        <p:nvSpPr>
          <p:cNvPr id="2" name="Заголовок 1"/>
          <p:cNvSpPr>
            <a:spLocks noGrp="1"/>
          </p:cNvSpPr>
          <p:nvPr>
            <p:ph type="title"/>
          </p:nvPr>
        </p:nvSpPr>
        <p:spPr>
          <a:xfrm>
            <a:off x="0" y="426720"/>
            <a:ext cx="9601200" cy="1325563"/>
          </a:xfrm>
        </p:spPr>
        <p:txBody>
          <a:bodyPr/>
          <a:lstStyle/>
          <a:p>
            <a:r>
              <a:rPr lang="uk-UA" b="1" i="1" dirty="0" smtClean="0">
                <a:solidFill>
                  <a:srgbClr val="FF0000"/>
                </a:solidFill>
              </a:rPr>
              <a:t>Свідоцтво про підвищення кваліфікації</a:t>
            </a:r>
            <a:endParaRPr lang="ru-RU" b="1" i="1" dirty="0">
              <a:solidFill>
                <a:srgbClr val="FF0000"/>
              </a:solidFill>
            </a:endParaRPr>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42760" y="2166455"/>
            <a:ext cx="2910840" cy="4347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108959" y="1536191"/>
            <a:ext cx="2880361" cy="4239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05435682"/>
      </p:ext>
    </p:extLst>
  </p:cSld>
  <p:clrMapOvr>
    <a:masterClrMapping/>
  </p:clrMapOvr>
  <mc:AlternateContent xmlns:mc="http://schemas.openxmlformats.org/markup-compatibility/2006" xmlns:p14="http://schemas.microsoft.com/office/powerpoint/2010/main">
    <mc:Choice Requires="p14">
      <p:transition spd="slow" p14:dur="1500" advTm="11421">
        <p14:window dir="vert"/>
      </p:transition>
    </mc:Choice>
    <mc:Fallback xmlns="">
      <p:transition spd="slow" advTm="11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style.rotation</p:attrName>
                                        </p:attrNameLst>
                                      </p:cBhvr>
                                      <p:tavLst>
                                        <p:tav tm="0">
                                          <p:val>
                                            <p:fltVal val="720"/>
                                          </p:val>
                                        </p:tav>
                                        <p:tav tm="100000">
                                          <p:val>
                                            <p:fltVal val="0"/>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1"/>
            <a:ext cx="12192000" cy="7024254"/>
          </a:xfrm>
          <a:prstGeom prst="rect">
            <a:avLst/>
          </a:prstGeom>
        </p:spPr>
      </p:pic>
      <p:sp>
        <p:nvSpPr>
          <p:cNvPr id="2" name="Заголовок 1"/>
          <p:cNvSpPr>
            <a:spLocks noGrp="1"/>
          </p:cNvSpPr>
          <p:nvPr>
            <p:ph type="title"/>
          </p:nvPr>
        </p:nvSpPr>
        <p:spPr/>
        <p:txBody>
          <a:bodyPr/>
          <a:lstStyle/>
          <a:p>
            <a:r>
              <a:rPr lang="uk-UA" b="1" i="1" dirty="0" smtClean="0">
                <a:solidFill>
                  <a:srgbClr val="FF0000"/>
                </a:solidFill>
              </a:rPr>
              <a:t>Завдання, які ставлю перед собою</a:t>
            </a:r>
            <a:endParaRPr lang="ru-RU" b="1" i="1" dirty="0">
              <a:solidFill>
                <a:srgbClr val="FF0000"/>
              </a:solidFill>
            </a:endParaRPr>
          </a:p>
        </p:txBody>
      </p:sp>
      <p:sp>
        <p:nvSpPr>
          <p:cNvPr id="8" name="Овал 7"/>
          <p:cNvSpPr/>
          <p:nvPr/>
        </p:nvSpPr>
        <p:spPr>
          <a:xfrm>
            <a:off x="568036" y="1"/>
            <a:ext cx="9282546" cy="168640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8474049" y="1555359"/>
            <a:ext cx="3560618" cy="2590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8826194" y="2033672"/>
            <a:ext cx="2809009" cy="1815882"/>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Створювати позитивний мікроклімат між дітьми </a:t>
            </a:r>
            <a:endParaRPr lang="ru-RU" sz="2800" b="1" dirty="0">
              <a:effectLst>
                <a:outerShdw blurRad="38100" dist="38100" dir="2700000" algn="tl">
                  <a:srgbClr val="000000">
                    <a:alpha val="43137"/>
                  </a:srgbClr>
                </a:outerShdw>
              </a:effectLst>
            </a:endParaRPr>
          </a:p>
        </p:txBody>
      </p:sp>
      <p:pic>
        <p:nvPicPr>
          <p:cNvPr id="11" name="Рисунок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3990" y="1752741"/>
            <a:ext cx="3596952" cy="2627604"/>
          </a:xfrm>
          <a:prstGeom prst="rect">
            <a:avLst/>
          </a:prstGeom>
        </p:spPr>
      </p:pic>
      <p:sp>
        <p:nvSpPr>
          <p:cNvPr id="12" name="TextBox 11"/>
          <p:cNvSpPr txBox="1"/>
          <p:nvPr/>
        </p:nvSpPr>
        <p:spPr>
          <a:xfrm>
            <a:off x="4643415" y="2119655"/>
            <a:ext cx="3078290" cy="1815882"/>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Всебічно розвивати творчі здібності вихованців</a:t>
            </a:r>
            <a:endParaRPr lang="ru-RU" sz="2800" b="1" dirty="0">
              <a:effectLst>
                <a:outerShdw blurRad="38100" dist="38100" dir="2700000" algn="tl">
                  <a:srgbClr val="000000">
                    <a:alpha val="43137"/>
                  </a:srgbClr>
                </a:outerShdw>
              </a:effectLst>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5882" y="4287856"/>
            <a:ext cx="3596952" cy="2627604"/>
          </a:xfrm>
          <a:prstGeom prst="rect">
            <a:avLst/>
          </a:prstGeom>
        </p:spPr>
      </p:pic>
      <p:sp>
        <p:nvSpPr>
          <p:cNvPr id="14" name="TextBox 13"/>
          <p:cNvSpPr txBox="1"/>
          <p:nvPr/>
        </p:nvSpPr>
        <p:spPr>
          <a:xfrm>
            <a:off x="8826194" y="4573791"/>
            <a:ext cx="2764864" cy="2246769"/>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Формувати свідому активну особистість та громадянина своєї країни  </a:t>
            </a:r>
            <a:endParaRPr lang="ru-RU" sz="2800" b="1" dirty="0">
              <a:effectLst>
                <a:outerShdw blurRad="38100" dist="38100" dir="2700000" algn="tl">
                  <a:srgbClr val="000000">
                    <a:alpha val="43137"/>
                  </a:srgbClr>
                </a:outerShdw>
              </a:effectLst>
            </a:endParaRPr>
          </a:p>
        </p:txBody>
      </p:sp>
      <p:pic>
        <p:nvPicPr>
          <p:cNvPr id="15" name="Рисунок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3990" y="4396651"/>
            <a:ext cx="3596952" cy="2627604"/>
          </a:xfrm>
          <a:prstGeom prst="rect">
            <a:avLst/>
          </a:prstGeom>
        </p:spPr>
      </p:pic>
      <p:sp>
        <p:nvSpPr>
          <p:cNvPr id="16" name="TextBox 15"/>
          <p:cNvSpPr txBox="1"/>
          <p:nvPr/>
        </p:nvSpPr>
        <p:spPr>
          <a:xfrm>
            <a:off x="4334666" y="4789235"/>
            <a:ext cx="2974447" cy="1815882"/>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Розвивати, навчати, виховувати одночасно</a:t>
            </a:r>
            <a:endParaRPr lang="ru-RU" sz="2800" b="1" dirty="0">
              <a:effectLst>
                <a:outerShdw blurRad="38100" dist="38100" dir="2700000" algn="tl">
                  <a:srgbClr val="000000">
                    <a:alpha val="43137"/>
                  </a:srgbClr>
                </a:outerShdw>
              </a:effectLst>
            </a:endParaRPr>
          </a:p>
        </p:txBody>
      </p:sp>
      <p:pic>
        <p:nvPicPr>
          <p:cNvPr id="17" name="Рисунок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87" y="4287856"/>
            <a:ext cx="3596952" cy="2627604"/>
          </a:xfrm>
          <a:prstGeom prst="rect">
            <a:avLst/>
          </a:prstGeom>
        </p:spPr>
      </p:pic>
      <p:sp>
        <p:nvSpPr>
          <p:cNvPr id="18" name="TextBox 17"/>
          <p:cNvSpPr txBox="1"/>
          <p:nvPr/>
        </p:nvSpPr>
        <p:spPr>
          <a:xfrm>
            <a:off x="553256" y="4486860"/>
            <a:ext cx="2541867" cy="2246769"/>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Максимально враховувати індивідуальні здібності вихованців</a:t>
            </a:r>
            <a:endParaRPr lang="ru-RU" sz="2800" b="1" dirty="0">
              <a:effectLst>
                <a:outerShdw blurRad="38100" dist="38100" dir="2700000" algn="tl">
                  <a:srgbClr val="000000">
                    <a:alpha val="43137"/>
                  </a:srgbClr>
                </a:outerShdw>
              </a:effectLst>
            </a:endParaRPr>
          </a:p>
        </p:txBody>
      </p:sp>
      <p:pic>
        <p:nvPicPr>
          <p:cNvPr id="19" name="Рисунок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33" y="1627811"/>
            <a:ext cx="3596952" cy="2627604"/>
          </a:xfrm>
          <a:prstGeom prst="rect">
            <a:avLst/>
          </a:prstGeom>
        </p:spPr>
      </p:pic>
      <p:sp>
        <p:nvSpPr>
          <p:cNvPr id="20" name="TextBox 19"/>
          <p:cNvSpPr txBox="1"/>
          <p:nvPr/>
        </p:nvSpPr>
        <p:spPr>
          <a:xfrm>
            <a:off x="628082" y="1869034"/>
            <a:ext cx="2467041" cy="2246769"/>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rPr>
              <a:t>Намагатися бути прикладом для дітей у всьому</a:t>
            </a:r>
            <a:endParaRPr lang="ru-RU" sz="2800" b="1" dirty="0">
              <a:effectLst>
                <a:outerShdw blurRad="38100" dist="38100" dir="2700000" algn="tl">
                  <a:srgbClr val="000000">
                    <a:alpha val="43137"/>
                  </a:srgbClr>
                </a:outerShdw>
              </a:effectLst>
            </a:endParaRPr>
          </a:p>
        </p:txBody>
      </p:sp>
      <p:sp>
        <p:nvSpPr>
          <p:cNvPr id="22" name="Стрілка вправо 21"/>
          <p:cNvSpPr/>
          <p:nvPr/>
        </p:nvSpPr>
        <p:spPr>
          <a:xfrm>
            <a:off x="3754285" y="2618509"/>
            <a:ext cx="629799" cy="5818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4" name="Рисунок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9379" y="2618509"/>
            <a:ext cx="646232" cy="615749"/>
          </a:xfrm>
          <a:prstGeom prst="rect">
            <a:avLst/>
          </a:prstGeom>
        </p:spPr>
      </p:pic>
      <p:pic>
        <p:nvPicPr>
          <p:cNvPr id="25" name="Рисунок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45" y="5415220"/>
            <a:ext cx="646232" cy="615749"/>
          </a:xfrm>
          <a:prstGeom prst="rect">
            <a:avLst/>
          </a:prstGeom>
        </p:spPr>
      </p:pic>
      <p:pic>
        <p:nvPicPr>
          <p:cNvPr id="26" name="Рисунок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1214" y="5389300"/>
            <a:ext cx="646232" cy="615749"/>
          </a:xfrm>
          <a:prstGeom prst="rect">
            <a:avLst/>
          </a:prstGeom>
        </p:spPr>
      </p:pic>
    </p:spTree>
    <p:extLst>
      <p:ext uri="{BB962C8B-B14F-4D97-AF65-F5344CB8AC3E}">
        <p14:creationId xmlns:p14="http://schemas.microsoft.com/office/powerpoint/2010/main" val="3528451477"/>
      </p:ext>
    </p:extLst>
  </p:cSld>
  <p:clrMapOvr>
    <a:masterClrMapping/>
  </p:clrMapOvr>
  <mc:AlternateContent xmlns:mc="http://schemas.openxmlformats.org/markup-compatibility/2006" xmlns:p14="http://schemas.microsoft.com/office/powerpoint/2010/main">
    <mc:Choice Requires="p14">
      <p:transition spd="slow" p14:dur="1600" advTm="15413">
        <p14:gallery dir="l"/>
      </p:transition>
    </mc:Choice>
    <mc:Fallback xmlns="">
      <p:transition spd="slow" advTm="1541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Результат пошуку зображень за запитом фон для портфоліо ромашки"/>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422" y="-3370"/>
            <a:ext cx="12609387" cy="6858000"/>
          </a:xfrm>
          <a:prstGeom prst="rect">
            <a:avLst/>
          </a:prstGeom>
          <a:noFill/>
        </p:spPr>
      </p:pic>
      <p:sp>
        <p:nvSpPr>
          <p:cNvPr id="2" name="Заголовок 1"/>
          <p:cNvSpPr>
            <a:spLocks noGrp="1"/>
          </p:cNvSpPr>
          <p:nvPr>
            <p:ph type="title"/>
          </p:nvPr>
        </p:nvSpPr>
        <p:spPr/>
        <p:txBody>
          <a:bodyPr>
            <a:normAutofit/>
          </a:bodyPr>
          <a:lstStyle/>
          <a:p>
            <a:r>
              <a:rPr lang="uk-UA" sz="6600" b="1" i="1" dirty="0" smtClean="0"/>
              <a:t>Моя професійна діяльність</a:t>
            </a:r>
            <a:endParaRPr lang="ru-RU" sz="6600" b="1" i="1" dirty="0"/>
          </a:p>
        </p:txBody>
      </p:sp>
      <p:sp>
        <p:nvSpPr>
          <p:cNvPr id="5" name="Прямоугольник 4"/>
          <p:cNvSpPr/>
          <p:nvPr/>
        </p:nvSpPr>
        <p:spPr>
          <a:xfrm>
            <a:off x="990600" y="3154680"/>
            <a:ext cx="4434840" cy="381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640080" y="3672840"/>
            <a:ext cx="528828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1539240" y="1767840"/>
            <a:ext cx="4724400" cy="523220"/>
          </a:xfrm>
          <a:prstGeom prst="rect">
            <a:avLst/>
          </a:prstGeom>
          <a:noFill/>
        </p:spPr>
        <p:txBody>
          <a:bodyPr wrap="square" rtlCol="0">
            <a:spAutoFit/>
          </a:bodyPr>
          <a:lstStyle/>
          <a:p>
            <a:r>
              <a:rPr lang="uk-UA" sz="2800" b="1" u="sng" dirty="0" smtClean="0">
                <a:solidFill>
                  <a:srgbClr val="FFFF00"/>
                </a:solidFill>
              </a:rPr>
              <a:t>Методична робота </a:t>
            </a:r>
            <a:endParaRPr lang="ru-RU" sz="2800" b="1" u="sng" dirty="0">
              <a:solidFill>
                <a:srgbClr val="FFFF00"/>
              </a:solidFill>
            </a:endParaRPr>
          </a:p>
        </p:txBody>
      </p:sp>
      <p:sp>
        <p:nvSpPr>
          <p:cNvPr id="11" name="TextBox 10"/>
          <p:cNvSpPr txBox="1"/>
          <p:nvPr/>
        </p:nvSpPr>
        <p:spPr>
          <a:xfrm>
            <a:off x="609600" y="3764281"/>
            <a:ext cx="5440680" cy="646331"/>
          </a:xfrm>
          <a:prstGeom prst="rect">
            <a:avLst/>
          </a:prstGeom>
          <a:noFill/>
        </p:spPr>
        <p:txBody>
          <a:bodyPr wrap="square" rtlCol="0">
            <a:spAutoFit/>
          </a:bodyPr>
          <a:lstStyle/>
          <a:p>
            <a:r>
              <a:rPr lang="uk-UA" b="1" dirty="0" smtClean="0"/>
              <a:t>Участь у семінарах, педрадах педагогічних годинах.</a:t>
            </a:r>
          </a:p>
          <a:p>
            <a:r>
              <a:rPr lang="uk-UA" dirty="0" smtClean="0"/>
              <a:t>.</a:t>
            </a:r>
            <a:endParaRPr lang="ru-RU" dirty="0"/>
          </a:p>
        </p:txBody>
      </p:sp>
      <p:sp>
        <p:nvSpPr>
          <p:cNvPr id="12" name="Прямоугольник 11"/>
          <p:cNvSpPr/>
          <p:nvPr/>
        </p:nvSpPr>
        <p:spPr>
          <a:xfrm>
            <a:off x="1813560" y="2560320"/>
            <a:ext cx="216408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1638380" y="2575560"/>
            <a:ext cx="2324020" cy="400110"/>
          </a:xfrm>
          <a:prstGeom prst="rect">
            <a:avLst/>
          </a:prstGeom>
          <a:noFill/>
        </p:spPr>
        <p:txBody>
          <a:bodyPr wrap="square" rtlCol="0">
            <a:spAutoFit/>
          </a:bodyPr>
          <a:lstStyle/>
          <a:p>
            <a:pPr algn="ctr"/>
            <a:r>
              <a:rPr lang="uk-UA" sz="2000" b="1" dirty="0" smtClean="0"/>
              <a:t>Самоосвіта.</a:t>
            </a:r>
            <a:r>
              <a:rPr lang="uk-UA" dirty="0" smtClean="0"/>
              <a:t> </a:t>
            </a:r>
            <a:endParaRPr lang="ru-RU" dirty="0"/>
          </a:p>
        </p:txBody>
      </p:sp>
      <p:sp>
        <p:nvSpPr>
          <p:cNvPr id="15" name="TextBox 14"/>
          <p:cNvSpPr txBox="1"/>
          <p:nvPr/>
        </p:nvSpPr>
        <p:spPr>
          <a:xfrm>
            <a:off x="1021080" y="3139440"/>
            <a:ext cx="4404360" cy="400110"/>
          </a:xfrm>
          <a:prstGeom prst="rect">
            <a:avLst/>
          </a:prstGeom>
          <a:noFill/>
        </p:spPr>
        <p:txBody>
          <a:bodyPr wrap="square" rtlCol="0">
            <a:spAutoFit/>
          </a:bodyPr>
          <a:lstStyle/>
          <a:p>
            <a:r>
              <a:rPr lang="uk-UA" sz="2000" b="1" dirty="0" smtClean="0"/>
              <a:t>Розробка виховних заходів, проєктів.</a:t>
            </a:r>
            <a:endParaRPr lang="ru-RU" sz="2000" b="1" dirty="0"/>
          </a:p>
        </p:txBody>
      </p:sp>
      <p:sp>
        <p:nvSpPr>
          <p:cNvPr id="16" name="Овал 15"/>
          <p:cNvSpPr/>
          <p:nvPr/>
        </p:nvSpPr>
        <p:spPr>
          <a:xfrm>
            <a:off x="4434840" y="4130040"/>
            <a:ext cx="341376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p:cNvSpPr/>
          <p:nvPr/>
        </p:nvSpPr>
        <p:spPr>
          <a:xfrm>
            <a:off x="1173480" y="1569720"/>
            <a:ext cx="341376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Box 19"/>
          <p:cNvSpPr txBox="1"/>
          <p:nvPr/>
        </p:nvSpPr>
        <p:spPr>
          <a:xfrm>
            <a:off x="4770120" y="4358640"/>
            <a:ext cx="2987040" cy="523220"/>
          </a:xfrm>
          <a:prstGeom prst="rect">
            <a:avLst/>
          </a:prstGeom>
          <a:noFill/>
        </p:spPr>
        <p:txBody>
          <a:bodyPr wrap="square" rtlCol="0">
            <a:spAutoFit/>
          </a:bodyPr>
          <a:lstStyle/>
          <a:p>
            <a:r>
              <a:rPr lang="uk-UA" sz="2800" b="1" i="1" u="sng" dirty="0" smtClean="0">
                <a:solidFill>
                  <a:srgbClr val="FF0000"/>
                </a:solidFill>
              </a:rPr>
              <a:t>Навчальна</a:t>
            </a:r>
            <a:r>
              <a:rPr lang="uk-UA" sz="2400" b="1" u="sng" dirty="0" smtClean="0">
                <a:solidFill>
                  <a:srgbClr val="FF0000"/>
                </a:solidFill>
              </a:rPr>
              <a:t> робота </a:t>
            </a:r>
            <a:endParaRPr lang="ru-RU" sz="2400" b="1" u="sng" dirty="0">
              <a:solidFill>
                <a:srgbClr val="FF0000"/>
              </a:solidFill>
            </a:endParaRPr>
          </a:p>
        </p:txBody>
      </p:sp>
      <p:sp>
        <p:nvSpPr>
          <p:cNvPr id="22" name="Прямоугольник 21"/>
          <p:cNvSpPr/>
          <p:nvPr/>
        </p:nvSpPr>
        <p:spPr>
          <a:xfrm>
            <a:off x="5151120" y="5135880"/>
            <a:ext cx="190500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Box 22"/>
          <p:cNvSpPr txBox="1"/>
          <p:nvPr/>
        </p:nvSpPr>
        <p:spPr>
          <a:xfrm>
            <a:off x="5151120" y="5166360"/>
            <a:ext cx="1981200" cy="400110"/>
          </a:xfrm>
          <a:prstGeom prst="rect">
            <a:avLst/>
          </a:prstGeom>
          <a:noFill/>
        </p:spPr>
        <p:txBody>
          <a:bodyPr wrap="square" rtlCol="0">
            <a:spAutoFit/>
          </a:bodyPr>
          <a:lstStyle/>
          <a:p>
            <a:r>
              <a:rPr lang="uk-UA" sz="2000" b="1" dirty="0" smtClean="0"/>
              <a:t>Самопідготовка</a:t>
            </a:r>
            <a:endParaRPr lang="ru-RU" sz="2000" b="1" dirty="0"/>
          </a:p>
        </p:txBody>
      </p:sp>
      <p:sp>
        <p:nvSpPr>
          <p:cNvPr id="24" name="Прямоугольник 23"/>
          <p:cNvSpPr/>
          <p:nvPr/>
        </p:nvSpPr>
        <p:spPr>
          <a:xfrm>
            <a:off x="4495800" y="5593080"/>
            <a:ext cx="3048000" cy="381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459480" y="6080760"/>
            <a:ext cx="528828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TextBox 26"/>
          <p:cNvSpPr txBox="1"/>
          <p:nvPr/>
        </p:nvSpPr>
        <p:spPr>
          <a:xfrm>
            <a:off x="4495800" y="5638800"/>
            <a:ext cx="3078480" cy="400110"/>
          </a:xfrm>
          <a:prstGeom prst="rect">
            <a:avLst/>
          </a:prstGeom>
          <a:noFill/>
        </p:spPr>
        <p:txBody>
          <a:bodyPr wrap="square" rtlCol="0">
            <a:spAutoFit/>
          </a:bodyPr>
          <a:lstStyle/>
          <a:p>
            <a:pPr algn="ctr"/>
            <a:r>
              <a:rPr lang="uk-UA" sz="2000" b="1" dirty="0" smtClean="0"/>
              <a:t>Контрольні заняття</a:t>
            </a:r>
            <a:endParaRPr lang="ru-RU" sz="2000" b="1" dirty="0"/>
          </a:p>
        </p:txBody>
      </p:sp>
      <p:sp>
        <p:nvSpPr>
          <p:cNvPr id="28" name="TextBox 27"/>
          <p:cNvSpPr txBox="1"/>
          <p:nvPr/>
        </p:nvSpPr>
        <p:spPr>
          <a:xfrm>
            <a:off x="3550920" y="6065520"/>
            <a:ext cx="5212080" cy="400110"/>
          </a:xfrm>
          <a:prstGeom prst="rect">
            <a:avLst/>
          </a:prstGeom>
          <a:noFill/>
        </p:spPr>
        <p:txBody>
          <a:bodyPr wrap="square" rtlCol="0">
            <a:spAutoFit/>
          </a:bodyPr>
          <a:lstStyle/>
          <a:p>
            <a:r>
              <a:rPr lang="uk-UA" sz="2000" b="1" dirty="0" smtClean="0"/>
              <a:t>Інтерактивні, дидактичні, розвиваючі ігри</a:t>
            </a:r>
            <a:endParaRPr lang="ru-RU" sz="2000" b="1" dirty="0"/>
          </a:p>
        </p:txBody>
      </p:sp>
      <p:sp>
        <p:nvSpPr>
          <p:cNvPr id="29" name="Овал 28"/>
          <p:cNvSpPr/>
          <p:nvPr/>
        </p:nvSpPr>
        <p:spPr>
          <a:xfrm>
            <a:off x="7376160" y="1584960"/>
            <a:ext cx="341376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TextBox 29"/>
          <p:cNvSpPr txBox="1"/>
          <p:nvPr/>
        </p:nvSpPr>
        <p:spPr>
          <a:xfrm>
            <a:off x="7711440" y="1767840"/>
            <a:ext cx="2834640" cy="523220"/>
          </a:xfrm>
          <a:prstGeom prst="rect">
            <a:avLst/>
          </a:prstGeom>
          <a:noFill/>
        </p:spPr>
        <p:txBody>
          <a:bodyPr wrap="square" rtlCol="0">
            <a:spAutoFit/>
          </a:bodyPr>
          <a:lstStyle/>
          <a:p>
            <a:r>
              <a:rPr lang="uk-UA" sz="2800" b="1" u="sng" dirty="0" smtClean="0">
                <a:solidFill>
                  <a:srgbClr val="0070C0"/>
                </a:solidFill>
              </a:rPr>
              <a:t>Виховна  робота</a:t>
            </a:r>
            <a:endParaRPr lang="ru-RU" sz="2800" b="1" u="sng" dirty="0">
              <a:solidFill>
                <a:srgbClr val="0070C0"/>
              </a:solidFill>
            </a:endParaRPr>
          </a:p>
        </p:txBody>
      </p:sp>
      <p:sp>
        <p:nvSpPr>
          <p:cNvPr id="32" name="Прямоугольник 31"/>
          <p:cNvSpPr/>
          <p:nvPr/>
        </p:nvSpPr>
        <p:spPr>
          <a:xfrm>
            <a:off x="7863840" y="2636520"/>
            <a:ext cx="234696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Прямоугольник 32"/>
          <p:cNvSpPr/>
          <p:nvPr/>
        </p:nvSpPr>
        <p:spPr>
          <a:xfrm>
            <a:off x="6827520" y="3154680"/>
            <a:ext cx="4434840" cy="381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6416040" y="3672840"/>
            <a:ext cx="5288280" cy="3962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Box 35"/>
          <p:cNvSpPr txBox="1"/>
          <p:nvPr/>
        </p:nvSpPr>
        <p:spPr>
          <a:xfrm>
            <a:off x="7680960" y="2651760"/>
            <a:ext cx="2727960" cy="369332"/>
          </a:xfrm>
          <a:prstGeom prst="rect">
            <a:avLst/>
          </a:prstGeom>
          <a:noFill/>
        </p:spPr>
        <p:txBody>
          <a:bodyPr wrap="square" rtlCol="0">
            <a:spAutoFit/>
          </a:bodyPr>
          <a:lstStyle/>
          <a:p>
            <a:pPr algn="ctr"/>
            <a:r>
              <a:rPr lang="uk-UA" b="1" dirty="0" smtClean="0"/>
              <a:t>Заняття за інтересами</a:t>
            </a:r>
            <a:endParaRPr lang="ru-RU" b="1" dirty="0"/>
          </a:p>
        </p:txBody>
      </p:sp>
      <p:sp>
        <p:nvSpPr>
          <p:cNvPr id="37" name="TextBox 36"/>
          <p:cNvSpPr txBox="1"/>
          <p:nvPr/>
        </p:nvSpPr>
        <p:spPr>
          <a:xfrm>
            <a:off x="7879080" y="3108960"/>
            <a:ext cx="4312920" cy="400110"/>
          </a:xfrm>
          <a:prstGeom prst="rect">
            <a:avLst/>
          </a:prstGeom>
          <a:noFill/>
        </p:spPr>
        <p:txBody>
          <a:bodyPr wrap="square" rtlCol="0">
            <a:spAutoFit/>
          </a:bodyPr>
          <a:lstStyle/>
          <a:p>
            <a:r>
              <a:rPr lang="uk-UA" sz="2000" b="1" dirty="0" smtClean="0"/>
              <a:t>Індивідуальна робота  </a:t>
            </a:r>
            <a:endParaRPr lang="ru-RU" sz="2000" b="1" dirty="0"/>
          </a:p>
        </p:txBody>
      </p:sp>
      <p:sp>
        <p:nvSpPr>
          <p:cNvPr id="38" name="TextBox 37"/>
          <p:cNvSpPr txBox="1"/>
          <p:nvPr/>
        </p:nvSpPr>
        <p:spPr>
          <a:xfrm>
            <a:off x="6522720" y="3749040"/>
            <a:ext cx="5257800" cy="400110"/>
          </a:xfrm>
          <a:prstGeom prst="rect">
            <a:avLst/>
          </a:prstGeom>
          <a:noFill/>
        </p:spPr>
        <p:txBody>
          <a:bodyPr wrap="square" rtlCol="0">
            <a:spAutoFit/>
          </a:bodyPr>
          <a:lstStyle/>
          <a:p>
            <a:pPr algn="ctr"/>
            <a:r>
              <a:rPr lang="uk-UA" sz="2000" b="1" dirty="0" smtClean="0"/>
              <a:t>Виховні години та заходи.</a:t>
            </a:r>
            <a:endParaRPr lang="ru-RU" sz="2000" b="1" dirty="0"/>
          </a:p>
        </p:txBody>
      </p:sp>
    </p:spTree>
    <p:extLst>
      <p:ext uri="{BB962C8B-B14F-4D97-AF65-F5344CB8AC3E}">
        <p14:creationId xmlns:p14="http://schemas.microsoft.com/office/powerpoint/2010/main" val="308585319"/>
      </p:ext>
    </p:extLst>
  </p:cSld>
  <p:clrMapOvr>
    <a:masterClrMapping/>
  </p:clrMapOvr>
  <mc:AlternateContent xmlns:mc="http://schemas.openxmlformats.org/markup-compatibility/2006" xmlns:p14="http://schemas.microsoft.com/office/powerpoint/2010/main">
    <mc:Choice Requires="p14">
      <p:transition spd="slow" p14:dur="2000" advTm="18128">
        <p14:ferris dir="l"/>
      </p:transition>
    </mc:Choice>
    <mc:Fallback xmlns="">
      <p:transition spd="slow" advTm="18128">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8"/>
</p:tagLst>
</file>

<file path=ppt/tags/tag10.xml><?xml version="1.0" encoding="utf-8"?>
<p:tagLst xmlns:a="http://schemas.openxmlformats.org/drawingml/2006/main" xmlns:r="http://schemas.openxmlformats.org/officeDocument/2006/relationships" xmlns:p="http://schemas.openxmlformats.org/presentationml/2006/main">
  <p:tag name="TIMING" val="|0.4|2.1|5.5"/>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9|3|1.2|1.7|0.9|0.9|0.8"/>
</p:tagLst>
</file>

<file path=ppt/tags/tag13.xml><?xml version="1.0" encoding="utf-8"?>
<p:tagLst xmlns:a="http://schemas.openxmlformats.org/drawingml/2006/main" xmlns:r="http://schemas.openxmlformats.org/officeDocument/2006/relationships" xmlns:p="http://schemas.openxmlformats.org/presentationml/2006/main">
  <p:tag name="TIMING" val="|1.7|0.6|0.7|0.7|0.7|1.3"/>
</p:tagLst>
</file>

<file path=ppt/tags/tag14.xml><?xml version="1.0" encoding="utf-8"?>
<p:tagLst xmlns:a="http://schemas.openxmlformats.org/drawingml/2006/main" xmlns:r="http://schemas.openxmlformats.org/officeDocument/2006/relationships" xmlns:p="http://schemas.openxmlformats.org/presentationml/2006/main">
  <p:tag name="TIMING" val="|0.2|2|0.9|2.3|1.3|1"/>
</p:tagLst>
</file>

<file path=ppt/tags/tag15.xml><?xml version="1.0" encoding="utf-8"?>
<p:tagLst xmlns:a="http://schemas.openxmlformats.org/drawingml/2006/main" xmlns:r="http://schemas.openxmlformats.org/officeDocument/2006/relationships" xmlns:p="http://schemas.openxmlformats.org/presentationml/2006/main">
  <p:tag name="TIMING" val="|0.4|1.6|2|1.7|1.4|1.4"/>
</p:tagLst>
</file>

<file path=ppt/tags/tag16.xml><?xml version="1.0" encoding="utf-8"?>
<p:tagLst xmlns:a="http://schemas.openxmlformats.org/drawingml/2006/main" xmlns:r="http://schemas.openxmlformats.org/officeDocument/2006/relationships" xmlns:p="http://schemas.openxmlformats.org/presentationml/2006/main">
  <p:tag name="TIMING" val="|1|1.6|1.4|2.6|1.5|19.5|1.3"/>
</p:tagLst>
</file>

<file path=ppt/tags/tag2.xml><?xml version="1.0" encoding="utf-8"?>
<p:tagLst xmlns:a="http://schemas.openxmlformats.org/drawingml/2006/main" xmlns:r="http://schemas.openxmlformats.org/officeDocument/2006/relationships" xmlns:p="http://schemas.openxmlformats.org/presentationml/2006/main">
  <p:tag name="TIMING" val="|1.4|1.6"/>
</p:tagLst>
</file>

<file path=ppt/tags/tag3.xml><?xml version="1.0" encoding="utf-8"?>
<p:tagLst xmlns:a="http://schemas.openxmlformats.org/drawingml/2006/main" xmlns:r="http://schemas.openxmlformats.org/officeDocument/2006/relationships" xmlns:p="http://schemas.openxmlformats.org/presentationml/2006/main">
  <p:tag name="TIMING" val="|0.4|2.1|3.1|6.1|4.8|2.7"/>
</p:tagLst>
</file>

<file path=ppt/tags/tag4.xml><?xml version="1.0" encoding="utf-8"?>
<p:tagLst xmlns:a="http://schemas.openxmlformats.org/drawingml/2006/main" xmlns:r="http://schemas.openxmlformats.org/officeDocument/2006/relationships" xmlns:p="http://schemas.openxmlformats.org/presentationml/2006/main">
  <p:tag name="TIMING" val="|0.3|1.4|1.6|1|2.8"/>
</p:tagLst>
</file>

<file path=ppt/tags/tag5.xml><?xml version="1.0" encoding="utf-8"?>
<p:tagLst xmlns:a="http://schemas.openxmlformats.org/drawingml/2006/main" xmlns:r="http://schemas.openxmlformats.org/officeDocument/2006/relationships" xmlns:p="http://schemas.openxmlformats.org/presentationml/2006/main">
  <p:tag name="TIMING" val="|0.8|1.6|2.1|6.1"/>
</p:tagLst>
</file>

<file path=ppt/tags/tag6.xml><?xml version="1.0" encoding="utf-8"?>
<p:tagLst xmlns:a="http://schemas.openxmlformats.org/drawingml/2006/main" xmlns:r="http://schemas.openxmlformats.org/officeDocument/2006/relationships" xmlns:p="http://schemas.openxmlformats.org/presentationml/2006/main">
  <p:tag name="TIMING" val="|0.3|8.8|1.3|2.5|2.5|1.8|1.1"/>
</p:tagLst>
</file>

<file path=ppt/tags/tag7.xml><?xml version="1.0" encoding="utf-8"?>
<p:tagLst xmlns:a="http://schemas.openxmlformats.org/drawingml/2006/main" xmlns:r="http://schemas.openxmlformats.org/officeDocument/2006/relationships" xmlns:p="http://schemas.openxmlformats.org/presentationml/2006/main">
  <p:tag name="TIMING" val="|0.3|2.7|2.1|1.5|1.5"/>
</p:tagLst>
</file>

<file path=ppt/tags/tag8.xml><?xml version="1.0" encoding="utf-8"?>
<p:tagLst xmlns:a="http://schemas.openxmlformats.org/drawingml/2006/main" xmlns:r="http://schemas.openxmlformats.org/officeDocument/2006/relationships" xmlns:p="http://schemas.openxmlformats.org/presentationml/2006/main">
  <p:tag name="TIMING" val="|0.3|1.5|2|1.4|1.3|1.5|1.4"/>
</p:tagLst>
</file>

<file path=ppt/tags/tag9.xml><?xml version="1.0" encoding="utf-8"?>
<p:tagLst xmlns:a="http://schemas.openxmlformats.org/drawingml/2006/main" xmlns:r="http://schemas.openxmlformats.org/officeDocument/2006/relationships" xmlns:p="http://schemas.openxmlformats.org/presentationml/2006/main">
  <p:tag name="TIMING" val="|0.1|3|1.3|1.4|1.2|1.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1490</TotalTime>
  <Words>402</Words>
  <Application>Microsoft Office PowerPoint</Application>
  <PresentationFormat>Широкоэкранный</PresentationFormat>
  <Paragraphs>78</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Calibri Light</vt:lpstr>
      <vt:lpstr>Тема Office</vt:lpstr>
      <vt:lpstr>Чинадіївський дитячий будинок </vt:lpstr>
      <vt:lpstr>Презентация PowerPoint</vt:lpstr>
      <vt:lpstr>Візитна картка вихователя</vt:lpstr>
      <vt:lpstr>Життєве кредо</vt:lpstr>
      <vt:lpstr>Педагогічне кредо</vt:lpstr>
      <vt:lpstr>Дипломи про освіту  </vt:lpstr>
      <vt:lpstr>Свідоцтво про підвищення кваліфікації</vt:lpstr>
      <vt:lpstr>Завдання, які ставлю перед собою</vt:lpstr>
      <vt:lpstr>Моя професійна діяльність</vt:lpstr>
      <vt:lpstr>Напрямки виховної роботи</vt:lpstr>
      <vt:lpstr>Технології, які використовую в педагогічній роботі</vt:lpstr>
      <vt:lpstr>Проблемне питання </vt:lpstr>
      <vt:lpstr>                   Мої проєкти</vt:lpstr>
      <vt:lpstr>Навчальна робота</vt:lpstr>
      <vt:lpstr>Самопідготовка  Форми роботи під час самопідготовки</vt:lpstr>
      <vt:lpstr>Пізнавально-інтелектуальна робота</vt:lpstr>
      <vt:lpstr>Безпека на дорозі: водії і пішоходи.</vt:lpstr>
      <vt:lpstr>        Методична робота</vt:lpstr>
      <vt:lpstr> Тренінги і семінари </vt:lpstr>
      <vt:lpstr>Організація роботи на “Кухарочці”</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Windows7</dc:creator>
  <cp:lastModifiedBy>Пользователь Windows</cp:lastModifiedBy>
  <cp:revision>124</cp:revision>
  <dcterms:created xsi:type="dcterms:W3CDTF">2021-01-21T10:38:20Z</dcterms:created>
  <dcterms:modified xsi:type="dcterms:W3CDTF">2021-03-23T11:33:37Z</dcterms:modified>
</cp:coreProperties>
</file>