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9" r:id="rId2"/>
    <p:sldMasterId id="2147483701" r:id="rId3"/>
    <p:sldMasterId id="2147483713" r:id="rId4"/>
    <p:sldMasterId id="2147483725" r:id="rId5"/>
    <p:sldMasterId id="2147483737" r:id="rId6"/>
    <p:sldMasterId id="2147483749" r:id="rId7"/>
  </p:sldMasterIdLst>
  <p:notesMasterIdLst>
    <p:notesMasterId r:id="rId40"/>
  </p:notesMasterIdLst>
  <p:sldIdLst>
    <p:sldId id="262" r:id="rId8"/>
    <p:sldId id="276" r:id="rId9"/>
    <p:sldId id="315" r:id="rId10"/>
    <p:sldId id="316" r:id="rId11"/>
    <p:sldId id="269" r:id="rId12"/>
    <p:sldId id="279" r:id="rId13"/>
    <p:sldId id="280" r:id="rId14"/>
    <p:sldId id="281" r:id="rId15"/>
    <p:sldId id="270" r:id="rId16"/>
    <p:sldId id="332" r:id="rId17"/>
    <p:sldId id="310" r:id="rId18"/>
    <p:sldId id="311" r:id="rId19"/>
    <p:sldId id="312" r:id="rId20"/>
    <p:sldId id="285" r:id="rId21"/>
    <p:sldId id="317" r:id="rId22"/>
    <p:sldId id="318" r:id="rId23"/>
    <p:sldId id="319" r:id="rId24"/>
    <p:sldId id="320" r:id="rId25"/>
    <p:sldId id="308" r:id="rId26"/>
    <p:sldId id="294" r:id="rId27"/>
    <p:sldId id="307" r:id="rId28"/>
    <p:sldId id="327" r:id="rId29"/>
    <p:sldId id="305" r:id="rId30"/>
    <p:sldId id="304" r:id="rId31"/>
    <p:sldId id="306" r:id="rId32"/>
    <p:sldId id="301" r:id="rId33"/>
    <p:sldId id="323" r:id="rId34"/>
    <p:sldId id="324" r:id="rId35"/>
    <p:sldId id="326" r:id="rId36"/>
    <p:sldId id="325" r:id="rId37"/>
    <p:sldId id="328" r:id="rId38"/>
    <p:sldId id="329" r:id="rId39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75FD1-0731-4A23-B30E-51BE083EFA19}" type="datetimeFigureOut">
              <a:rPr lang="uk-UA" smtClean="0"/>
              <a:pPr/>
              <a:t>01.04.2017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A1067-4F29-4DC5-8DB2-BFED2E72018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0561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47AD35-909C-4188-B469-32172CF333D6}" type="datetimeFigureOut">
              <a:rPr lang="uk-UA"/>
              <a:pPr>
                <a:defRPr/>
              </a:pPr>
              <a:t>01.04.2017</a:t>
            </a:fld>
            <a:endParaRPr lang="uk-UA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05E536-0F19-46BB-935B-37788170A77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58544-1E89-4F31-832C-CC7CD480F97F}" type="datetimeFigureOut">
              <a:rPr lang="uk-UA"/>
              <a:pPr>
                <a:defRPr/>
              </a:pPr>
              <a:t>01.04.2017</a:t>
            </a:fld>
            <a:endParaRPr lang="uk-UA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12B99-91C0-494D-B82C-0A1579D1EBC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762D9-E408-4BC0-A9C7-F9782B365CAA}" type="datetimeFigureOut">
              <a:rPr lang="uk-UA"/>
              <a:pPr>
                <a:defRPr/>
              </a:pPr>
              <a:t>01.04.2017</a:t>
            </a:fld>
            <a:endParaRPr lang="uk-UA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CFBEF-F1A7-4B2C-8943-7C5EC87B199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A3695-F5A7-4DCA-B1E8-0BD5D26D9F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2DA3F-A8A7-4AC4-9074-82CD8200E69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459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E52B5-8506-43A8-AAE5-D31B796524E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E5815-AB8B-479A-9FB5-B3E44BDA52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980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3D34F-61CE-40EA-B168-1294FF3B712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23FDE-3EA7-4F75-9B86-3DB4BAE47D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054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F4117-1A0D-44E1-881D-F66770438B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5AA20-8893-4B6B-9C9E-6E2B160184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878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2FE14-158D-4DDD-B2B3-FC68E415853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75160-C88D-4C07-8AA1-E8E61457AA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598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FADFC-5F5A-4905-9DB0-3A51EC111E1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5CE22-9CD5-4F0A-A1F9-59EC327B6E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3386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03928-EF78-48D8-8E15-5896C4B7B1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9DB15-6728-4A8C-8260-1B0E8403EE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3638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4E4BE-DDCC-4FA9-AE01-A8E0BE997EB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DDA64-3E8E-4C89-96E0-5F2D376704F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00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A1F01-DA42-45FD-9A2A-C5A0001621FD}" type="datetimeFigureOut">
              <a:rPr lang="uk-UA"/>
              <a:pPr>
                <a:defRPr/>
              </a:pPr>
              <a:t>01.04.2017</a:t>
            </a:fld>
            <a:endParaRPr lang="uk-UA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02B29-73F6-4594-939C-133D50A73A2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D482-7B24-42A1-A20B-B9F63DFF20D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30AE0-3793-4C0B-B312-613246C0C2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030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7C9F9-9914-4FE5-AC44-5523B8F7F5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410CA-4DF3-4564-873C-0EBAA73C43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9059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7D9EC-03B1-48EB-99FB-3EA720D32C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4BECA-6C98-4C51-A6C8-FF46C86994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1097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A3695-F5A7-4DCA-B1E8-0BD5D26D9F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2DA3F-A8A7-4AC4-9074-82CD8200E69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600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E52B5-8506-43A8-AAE5-D31B796524E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E5815-AB8B-479A-9FB5-B3E44BDA52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8131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3D34F-61CE-40EA-B168-1294FF3B712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23FDE-3EA7-4F75-9B86-3DB4BAE47D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0292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F4117-1A0D-44E1-881D-F66770438B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5AA20-8893-4B6B-9C9E-6E2B160184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1791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2FE14-158D-4DDD-B2B3-FC68E415853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75160-C88D-4C07-8AA1-E8E61457AA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9252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FADFC-5F5A-4905-9DB0-3A51EC111E1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5CE22-9CD5-4F0A-A1F9-59EC327B6E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3241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03928-EF78-48D8-8E15-5896C4B7B1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9DB15-6728-4A8C-8260-1B0E8403EE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856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AD190B0-7877-41FA-ADD5-40617D71DD96}" type="datetimeFigureOut">
              <a:rPr lang="uk-UA"/>
              <a:pPr>
                <a:defRPr/>
              </a:pPr>
              <a:t>01.04.2017</a:t>
            </a:fld>
            <a:endParaRPr lang="uk-UA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C30653-92F2-428D-B4B7-962D96DE678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4E4BE-DDCC-4FA9-AE01-A8E0BE997EB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DDA64-3E8E-4C89-96E0-5F2D376704F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6472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D482-7B24-42A1-A20B-B9F63DFF20D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30AE0-3793-4C0B-B312-613246C0C2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5835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7C9F9-9914-4FE5-AC44-5523B8F7F5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410CA-4DF3-4564-873C-0EBAA73C43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8292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7D9EC-03B1-48EB-99FB-3EA720D32C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4BECA-6C98-4C51-A6C8-FF46C86994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5409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A3695-F5A7-4DCA-B1E8-0BD5D26D9F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2DA3F-A8A7-4AC4-9074-82CD8200E69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0148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E52B5-8506-43A8-AAE5-D31B796524E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E5815-AB8B-479A-9FB5-B3E44BDA52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8208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3D34F-61CE-40EA-B168-1294FF3B712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23FDE-3EA7-4F75-9B86-3DB4BAE47D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4415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F4117-1A0D-44E1-881D-F66770438B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5AA20-8893-4B6B-9C9E-6E2B160184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1329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2FE14-158D-4DDD-B2B3-FC68E415853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75160-C88D-4C07-8AA1-E8E61457AA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2598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FADFC-5F5A-4905-9DB0-3A51EC111E1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5CE22-9CD5-4F0A-A1F9-59EC327B6E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80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A1574-39FC-41C8-ADB0-C31350F5F924}" type="datetimeFigureOut">
              <a:rPr lang="uk-UA"/>
              <a:pPr>
                <a:defRPr/>
              </a:pPr>
              <a:t>01.04.2017</a:t>
            </a:fld>
            <a:endParaRPr lang="uk-UA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FF15D-5A2F-4DC5-B7ED-4C8B883C1DB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03928-EF78-48D8-8E15-5896C4B7B1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9DB15-6728-4A8C-8260-1B0E8403EE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0061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4E4BE-DDCC-4FA9-AE01-A8E0BE997EB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DDA64-3E8E-4C89-96E0-5F2D376704F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035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D482-7B24-42A1-A20B-B9F63DFF20D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30AE0-3793-4C0B-B312-613246C0C2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3466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7C9F9-9914-4FE5-AC44-5523B8F7F5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410CA-4DF3-4564-873C-0EBAA73C43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8715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7D9EC-03B1-48EB-99FB-3EA720D32C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4BECA-6C98-4C51-A6C8-FF46C86994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3822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A3695-F5A7-4DCA-B1E8-0BD5D26D9F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2DA3F-A8A7-4AC4-9074-82CD8200E69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4708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E52B5-8506-43A8-AAE5-D31B796524E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E5815-AB8B-479A-9FB5-B3E44BDA52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1355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3D34F-61CE-40EA-B168-1294FF3B712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23FDE-3EA7-4F75-9B86-3DB4BAE47D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3989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F4117-1A0D-44E1-881D-F66770438B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5AA20-8893-4B6B-9C9E-6E2B160184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0270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2FE14-158D-4DDD-B2B3-FC68E415853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75160-C88D-4C07-8AA1-E8E61457AA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224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7BA1BB2-20EE-4332-8C4D-AF4ABDB477DF}" type="datetimeFigureOut">
              <a:rPr lang="uk-UA"/>
              <a:pPr>
                <a:defRPr/>
              </a:pPr>
              <a:t>01.04.2017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47821B6-9BF8-45F3-9AFE-F90B2BE4B11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FADFC-5F5A-4905-9DB0-3A51EC111E1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5CE22-9CD5-4F0A-A1F9-59EC327B6E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2204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03928-EF78-48D8-8E15-5896C4B7B1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9DB15-6728-4A8C-8260-1B0E8403EE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2848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4E4BE-DDCC-4FA9-AE01-A8E0BE997EB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DDA64-3E8E-4C89-96E0-5F2D376704F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7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D482-7B24-42A1-A20B-B9F63DFF20D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30AE0-3793-4C0B-B312-613246C0C2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8526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7C9F9-9914-4FE5-AC44-5523B8F7F5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410CA-4DF3-4564-873C-0EBAA73C43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9766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7D9EC-03B1-48EB-99FB-3EA720D32C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4BECA-6C98-4C51-A6C8-FF46C86994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9195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A3695-F5A7-4DCA-B1E8-0BD5D26D9F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2DA3F-A8A7-4AC4-9074-82CD8200E69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5784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E52B5-8506-43A8-AAE5-D31B796524E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E5815-AB8B-479A-9FB5-B3E44BDA52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8049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3D34F-61CE-40EA-B168-1294FF3B712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23FDE-3EA7-4F75-9B86-3DB4BAE47D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1601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F4117-1A0D-44E1-881D-F66770438B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5AA20-8893-4B6B-9C9E-6E2B160184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716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3A3B5-97CF-47C4-9414-7C6281A29DCF}" type="datetimeFigureOut">
              <a:rPr lang="uk-UA"/>
              <a:pPr>
                <a:defRPr/>
              </a:pPr>
              <a:t>01.04.2017</a:t>
            </a:fld>
            <a:endParaRPr lang="uk-UA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5E06F-2053-4E0E-B1A2-0B87A3C3B79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2FE14-158D-4DDD-B2B3-FC68E415853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75160-C88D-4C07-8AA1-E8E61457AA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4758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FADFC-5F5A-4905-9DB0-3A51EC111E1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5CE22-9CD5-4F0A-A1F9-59EC327B6E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3272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03928-EF78-48D8-8E15-5896C4B7B1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9DB15-6728-4A8C-8260-1B0E8403EE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7011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4E4BE-DDCC-4FA9-AE01-A8E0BE997EB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DDA64-3E8E-4C89-96E0-5F2D376704F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5797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D482-7B24-42A1-A20B-B9F63DFF20D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30AE0-3793-4C0B-B312-613246C0C2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2076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7C9F9-9914-4FE5-AC44-5523B8F7F5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410CA-4DF3-4564-873C-0EBAA73C43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9824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7D9EC-03B1-48EB-99FB-3EA720D32C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4BECA-6C98-4C51-A6C8-FF46C86994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1632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A3695-F5A7-4DCA-B1E8-0BD5D26D9F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2DA3F-A8A7-4AC4-9074-82CD8200E69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7896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E52B5-8506-43A8-AAE5-D31B796524E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E5815-AB8B-479A-9FB5-B3E44BDA52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9283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3D34F-61CE-40EA-B168-1294FF3B712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23FDE-3EA7-4F75-9B86-3DB4BAE47D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722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41438F-383D-4CA4-9747-14042F94780B}" type="datetimeFigureOut">
              <a:rPr lang="uk-UA"/>
              <a:pPr>
                <a:defRPr/>
              </a:pPr>
              <a:t>01.04.2017</a:t>
            </a:fld>
            <a:endParaRPr lang="uk-UA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F5FA8DD-52C3-43BD-91F3-4BD1F604FDA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F4117-1A0D-44E1-881D-F66770438B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5AA20-8893-4B6B-9C9E-6E2B160184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55688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2FE14-158D-4DDD-B2B3-FC68E415853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75160-C88D-4C07-8AA1-E8E61457AA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199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FADFC-5F5A-4905-9DB0-3A51EC111E1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5CE22-9CD5-4F0A-A1F9-59EC327B6E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1522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03928-EF78-48D8-8E15-5896C4B7B1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9DB15-6728-4A8C-8260-1B0E8403EE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6068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4E4BE-DDCC-4FA9-AE01-A8E0BE997EB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DDA64-3E8E-4C89-96E0-5F2D376704F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9888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D482-7B24-42A1-A20B-B9F63DFF20D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30AE0-3793-4C0B-B312-613246C0C2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7449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7C9F9-9914-4FE5-AC44-5523B8F7F5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410CA-4DF3-4564-873C-0EBAA73C43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0082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7D9EC-03B1-48EB-99FB-3EA720D32C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4BECA-6C98-4C51-A6C8-FF46C86994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913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76ACC46-A836-43FD-BF52-55357FC46AA1}" type="datetimeFigureOut">
              <a:rPr lang="uk-UA"/>
              <a:pPr>
                <a:defRPr/>
              </a:pPr>
              <a:t>01.04.2017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FD2D9B-56CE-4BB9-834E-4E7E26D4DB5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AAADD6-19F4-49C3-B475-14B5DFE2A8AD}" type="datetimeFigureOut">
              <a:rPr lang="uk-UA"/>
              <a:pPr>
                <a:defRPr/>
              </a:pPr>
              <a:t>01.04.2017</a:t>
            </a:fld>
            <a:endParaRPr lang="uk-UA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6D7779-D6B5-43FA-80DA-A70D4C5FAA2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1ADF3C4-485F-4012-812C-9376A7B8290B}" type="datetimeFigureOut">
              <a:rPr lang="uk-UA"/>
              <a:pPr>
                <a:defRPr/>
              </a:pPr>
              <a:t>01.04.2017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0BA3CE7-36DB-4C4D-B50F-A02F70C9700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8" r:id="rId2"/>
    <p:sldLayoutId id="2147483684" r:id="rId3"/>
    <p:sldLayoutId id="2147483679" r:id="rId4"/>
    <p:sldLayoutId id="2147483685" r:id="rId5"/>
    <p:sldLayoutId id="2147483680" r:id="rId6"/>
    <p:sldLayoutId id="2147483686" r:id="rId7"/>
    <p:sldLayoutId id="2147483687" r:id="rId8"/>
    <p:sldLayoutId id="2147483688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69666E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69666E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69666E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69666E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69666E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69666E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69666E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69666E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69666E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6BB1C9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6585CF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D944EC-4BBE-4075-B46D-F792E0324BF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5981F1-9CAC-4C65-BEAD-CC14AE25B4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448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D944EC-4BBE-4075-B46D-F792E0324BF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5981F1-9CAC-4C65-BEAD-CC14AE25B4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16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D944EC-4BBE-4075-B46D-F792E0324BF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5981F1-9CAC-4C65-BEAD-CC14AE25B4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99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D944EC-4BBE-4075-B46D-F792E0324BF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5981F1-9CAC-4C65-BEAD-CC14AE25B4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09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D944EC-4BBE-4075-B46D-F792E0324BF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5981F1-9CAC-4C65-BEAD-CC14AE25B4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607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D944EC-4BBE-4075-B46D-F792E0324BF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5981F1-9CAC-4C65-BEAD-CC14AE25B4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61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endParaRPr lang="uk-UA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8195" name="Picture 3" descr="C:\Users\Luda\Desktop\Люда - 2012\Новая папка\myzik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22225" y="0"/>
            <a:ext cx="9166225" cy="6858000"/>
          </a:xfrm>
          <a:noFill/>
        </p:spPr>
      </p:pic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53752" y="191401"/>
            <a:ext cx="5310336" cy="327540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fromWordArt="1">
            <a:prstTxWarp prst="textDoubleWave1">
              <a:avLst>
                <a:gd name="adj1" fmla="val 6500"/>
                <a:gd name="adj2" fmla="val 78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kern="10" spc="-360" dirty="0">
              <a:ln w="12700">
                <a:solidFill>
                  <a:srgbClr val="800000"/>
                </a:solidFill>
                <a:round/>
                <a:headEnd/>
                <a:tailEnd/>
              </a:ln>
              <a:solidFill>
                <a:schemeClr val="accent3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  <a:cs typeface="+mn-cs"/>
            </a:endParaRPr>
          </a:p>
        </p:txBody>
      </p:sp>
      <p:sp>
        <p:nvSpPr>
          <p:cNvPr id="8199" name="Rectangle 1"/>
          <p:cNvSpPr>
            <a:spLocks noChangeArrowheads="1"/>
          </p:cNvSpPr>
          <p:nvPr/>
        </p:nvSpPr>
        <p:spPr bwMode="auto">
          <a:xfrm>
            <a:off x="53752" y="-208707"/>
            <a:ext cx="5310336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endParaRPr lang="uk-UA" sz="3200" b="1" dirty="0" smtClean="0">
              <a:solidFill>
                <a:srgbClr val="FF0000"/>
              </a:solidFill>
              <a:latin typeface="Monotype Corsiva" pitchFamily="66" charset="0"/>
              <a:cs typeface="Tahoma" pitchFamily="34" charset="0"/>
            </a:endParaRPr>
          </a:p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Monotype Corsiva" pitchFamily="66" charset="0"/>
                <a:cs typeface="Tahoma" pitchFamily="34" charset="0"/>
              </a:rPr>
              <a:t>Д</a:t>
            </a:r>
            <a:r>
              <a:rPr lang="ru-RU" sz="3200" b="1" dirty="0" err="1" smtClean="0">
                <a:solidFill>
                  <a:srgbClr val="FF0000"/>
                </a:solidFill>
                <a:latin typeface="Monotype Corsiva" pitchFamily="66" charset="0"/>
                <a:cs typeface="Tahoma" pitchFamily="34" charset="0"/>
              </a:rPr>
              <a:t>ошкільний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cs typeface="Tahoma" pitchFamily="34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Monotype Corsiva" pitchFamily="66" charset="0"/>
                <a:cs typeface="Tahoma" pitchFamily="34" charset="0"/>
              </a:rPr>
              <a:t>навчальний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cs typeface="Tahoma" pitchFamily="34" charset="0"/>
              </a:rPr>
              <a:t> заклад</a:t>
            </a:r>
            <a:endParaRPr lang="ru-RU" sz="3200" dirty="0" smtClean="0">
              <a:solidFill>
                <a:srgbClr val="FF0000"/>
              </a:solidFill>
              <a:latin typeface="Monotype Corsiva" pitchFamily="66" charset="0"/>
              <a:cs typeface="Tahoma" pitchFamily="34" charset="0"/>
            </a:endParaRPr>
          </a:p>
          <a:p>
            <a:pPr algn="ctr" eaLnBrk="0" hangingPunct="0"/>
            <a:r>
              <a:rPr lang="uk-UA" sz="4000" b="1" dirty="0" err="1" smtClean="0">
                <a:solidFill>
                  <a:srgbClr val="FF0000"/>
                </a:solidFill>
                <a:latin typeface="Monotype Corsiva" pitchFamily="66" charset="0"/>
              </a:rPr>
              <a:t>Портфоліо</a:t>
            </a:r>
            <a:r>
              <a:rPr lang="uk-UA" sz="40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</a:p>
          <a:p>
            <a:pPr algn="ctr" eaLnBrk="0" hangingPunct="0"/>
            <a:r>
              <a:rPr lang="uk-UA" sz="4400" b="1" dirty="0" smtClean="0">
                <a:solidFill>
                  <a:srgbClr val="FF0000"/>
                </a:solidFill>
                <a:latin typeface="Monotype Corsiva" pitchFamily="66" charset="0"/>
              </a:rPr>
              <a:t>музичного керівника  </a:t>
            </a:r>
          </a:p>
          <a:p>
            <a:pPr algn="ctr" eaLnBrk="0" hangingPunct="0"/>
            <a:r>
              <a:rPr lang="uk-UA" sz="4800" b="1" dirty="0" smtClean="0">
                <a:solidFill>
                  <a:srgbClr val="FF0000"/>
                </a:solidFill>
                <a:latin typeface="Monotype Corsiva" pitchFamily="66" charset="0"/>
              </a:rPr>
              <a:t>Волонтир Алли Іллівни</a:t>
            </a:r>
            <a:endParaRPr lang="uk-UA" sz="4800" b="1" dirty="0" smtClean="0">
              <a:solidFill>
                <a:srgbClr val="FF0000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uk-UA" sz="4800" b="1" dirty="0">
              <a:solidFill>
                <a:srgbClr val="FF0000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" name="Рисунок 5" descr="D:\DCIM\156___02\IMG_8277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68887"/>
            <a:ext cx="2808312" cy="3397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8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Результати роботи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CEB966"/>
              </a:buClr>
            </a:pPr>
            <a:r>
              <a:rPr lang="ru-RU" sz="2400" dirty="0" err="1">
                <a:solidFill>
                  <a:prstClr val="black"/>
                </a:solidFill>
                <a:latin typeface="Calibri" pitchFamily="34" charset="0"/>
              </a:rPr>
              <a:t>Діти</a:t>
            </a:r>
            <a:r>
              <a:rPr lang="ru-RU" sz="2400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alibri" pitchFamily="34" charset="0"/>
              </a:rPr>
              <a:t>вміють</a:t>
            </a:r>
            <a:r>
              <a:rPr lang="ru-RU" sz="2400" dirty="0">
                <a:solidFill>
                  <a:prstClr val="black"/>
                </a:solidFill>
                <a:latin typeface="Calibri" pitchFamily="34" charset="0"/>
              </a:rPr>
              <a:t> разом </a:t>
            </a:r>
            <a:r>
              <a:rPr lang="ru-RU" sz="2400" dirty="0" err="1">
                <a:solidFill>
                  <a:prstClr val="black"/>
                </a:solidFill>
                <a:latin typeface="Calibri" pitchFamily="34" charset="0"/>
              </a:rPr>
              <a:t>починати</a:t>
            </a:r>
            <a:r>
              <a:rPr lang="ru-RU" sz="2400" dirty="0">
                <a:solidFill>
                  <a:prstClr val="black"/>
                </a:solidFill>
                <a:latin typeface="Calibri" pitchFamily="34" charset="0"/>
              </a:rPr>
              <a:t> і </a:t>
            </a:r>
            <a:r>
              <a:rPr lang="ru-RU" sz="2400" dirty="0" err="1">
                <a:solidFill>
                  <a:prstClr val="black"/>
                </a:solidFill>
                <a:latin typeface="Calibri" pitchFamily="34" charset="0"/>
              </a:rPr>
              <a:t>закінчувати</a:t>
            </a:r>
            <a:r>
              <a:rPr lang="ru-RU" sz="2400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alibri" pitchFamily="34" charset="0"/>
              </a:rPr>
              <a:t>рухи</a:t>
            </a:r>
            <a:r>
              <a:rPr lang="ru-RU" sz="2400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alibri" pitchFamily="34" charset="0"/>
              </a:rPr>
              <a:t>під</a:t>
            </a:r>
            <a:r>
              <a:rPr lang="ru-RU" sz="2400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alibri" pitchFamily="34" charset="0"/>
              </a:rPr>
              <a:t>музику</a:t>
            </a:r>
            <a:r>
              <a:rPr lang="ru-RU" sz="2400" dirty="0">
                <a:solidFill>
                  <a:prstClr val="black"/>
                </a:solidFill>
                <a:latin typeface="Calibri" pitchFamily="34" charset="0"/>
              </a:rPr>
              <a:t>. </a:t>
            </a:r>
            <a:r>
              <a:rPr lang="ru-RU" sz="2400" dirty="0" err="1">
                <a:solidFill>
                  <a:prstClr val="black"/>
                </a:solidFill>
                <a:latin typeface="Calibri" pitchFamily="34" charset="0"/>
              </a:rPr>
              <a:t>Із</a:t>
            </a:r>
            <a:r>
              <a:rPr lang="ru-RU" sz="2400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alibri" pitchFamily="34" charset="0"/>
              </a:rPr>
              <a:t>задоволенням</a:t>
            </a:r>
            <a:r>
              <a:rPr lang="ru-RU" sz="2400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alibri" pitchFamily="34" charset="0"/>
              </a:rPr>
              <a:t>танцюють</a:t>
            </a:r>
            <a:r>
              <a:rPr lang="ru-RU" sz="2400" dirty="0">
                <a:solidFill>
                  <a:prstClr val="black"/>
                </a:solidFill>
                <a:latin typeface="Calibri" pitchFamily="34" charset="0"/>
              </a:rPr>
              <a:t> у </a:t>
            </a:r>
            <a:r>
              <a:rPr lang="ru-RU" sz="2400" dirty="0" err="1">
                <a:solidFill>
                  <a:prstClr val="black"/>
                </a:solidFill>
                <a:latin typeface="Calibri" pitchFamily="34" charset="0"/>
              </a:rPr>
              <a:t>колі</a:t>
            </a:r>
            <a:r>
              <a:rPr lang="ru-RU" sz="2400" dirty="0">
                <a:solidFill>
                  <a:prstClr val="black"/>
                </a:solidFill>
                <a:latin typeface="Calibri" pitchFamily="34" charset="0"/>
              </a:rPr>
              <a:t>, у парах і </a:t>
            </a:r>
            <a:r>
              <a:rPr lang="ru-RU" sz="2400" dirty="0" err="1">
                <a:solidFill>
                  <a:prstClr val="black"/>
                </a:solidFill>
                <a:latin typeface="Calibri" pitchFamily="34" charset="0"/>
              </a:rPr>
              <a:t>поодинці</a:t>
            </a:r>
            <a:r>
              <a:rPr lang="ru-RU" sz="2400" dirty="0">
                <a:solidFill>
                  <a:prstClr val="black"/>
                </a:solidFill>
                <a:latin typeface="Calibri" pitchFamily="34" charset="0"/>
              </a:rPr>
              <a:t>. </a:t>
            </a:r>
            <a:r>
              <a:rPr lang="ru-RU" sz="2400" dirty="0" err="1">
                <a:solidFill>
                  <a:prstClr val="black"/>
                </a:solidFill>
                <a:latin typeface="Calibri" pitchFamily="34" charset="0"/>
              </a:rPr>
              <a:t>Виконують</a:t>
            </a:r>
            <a:r>
              <a:rPr lang="ru-RU" sz="2400" dirty="0">
                <a:solidFill>
                  <a:prstClr val="black"/>
                </a:solidFill>
                <a:latin typeface="Calibri" pitchFamily="34" charset="0"/>
              </a:rPr>
              <a:t>:</a:t>
            </a:r>
            <a:r>
              <a:rPr lang="uk-UA" sz="2400" dirty="0">
                <a:solidFill>
                  <a:prstClr val="black"/>
                </a:solidFill>
                <a:latin typeface="Calibri" pitchFamily="34" charset="0"/>
              </a:rPr>
              <a:t> о</a:t>
            </a:r>
            <a:r>
              <a:rPr lang="ru-RU" sz="2400" dirty="0">
                <a:solidFill>
                  <a:prstClr val="black"/>
                </a:solidFill>
                <a:latin typeface="Calibri" pitchFamily="34" charset="0"/>
              </a:rPr>
              <a:t>плески</a:t>
            </a:r>
            <a:r>
              <a:rPr lang="uk-UA" sz="2400" dirty="0">
                <a:solidFill>
                  <a:prstClr val="black"/>
                </a:solidFill>
                <a:latin typeface="Calibri" pitchFamily="34" charset="0"/>
              </a:rPr>
              <a:t>, </a:t>
            </a:r>
            <a:r>
              <a:rPr lang="ru-RU" sz="2400" dirty="0" err="1">
                <a:solidFill>
                  <a:prstClr val="black"/>
                </a:solidFill>
                <a:latin typeface="Calibri" pitchFamily="34" charset="0"/>
              </a:rPr>
              <a:t>танцювальний</a:t>
            </a:r>
            <a:r>
              <a:rPr lang="ru-RU" sz="2400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alibri" pitchFamily="34" charset="0"/>
              </a:rPr>
              <a:t>біг</a:t>
            </a:r>
            <a:r>
              <a:rPr lang="uk-UA" sz="2400" dirty="0">
                <a:solidFill>
                  <a:prstClr val="black"/>
                </a:solidFill>
                <a:latin typeface="Calibri" pitchFamily="34" charset="0"/>
              </a:rPr>
              <a:t>, </a:t>
            </a:r>
            <a:r>
              <a:rPr lang="ru-RU" sz="2400" dirty="0" err="1">
                <a:solidFill>
                  <a:prstClr val="black"/>
                </a:solidFill>
                <a:latin typeface="Calibri" pitchFamily="34" charset="0"/>
              </a:rPr>
              <a:t>вправу</a:t>
            </a:r>
            <a:r>
              <a:rPr lang="ru-RU" sz="2400" dirty="0">
                <a:solidFill>
                  <a:prstClr val="black"/>
                </a:solidFill>
                <a:latin typeface="Calibri" pitchFamily="34" charset="0"/>
              </a:rPr>
              <a:t> «каблучок»</a:t>
            </a:r>
            <a:r>
              <a:rPr lang="uk-UA" sz="2400" dirty="0">
                <a:solidFill>
                  <a:prstClr val="black"/>
                </a:solidFill>
                <a:latin typeface="Calibri" pitchFamily="34" charset="0"/>
              </a:rPr>
              <a:t>, </a:t>
            </a:r>
            <a:r>
              <a:rPr lang="ru-RU" sz="2400" dirty="0">
                <a:solidFill>
                  <a:prstClr val="black"/>
                </a:solidFill>
                <a:latin typeface="Calibri" pitchFamily="34" charset="0"/>
              </a:rPr>
              <a:t>притупи</a:t>
            </a:r>
            <a:r>
              <a:rPr lang="uk-UA" sz="2400" dirty="0">
                <a:solidFill>
                  <a:prstClr val="black"/>
                </a:solidFill>
                <a:latin typeface="Calibri" pitchFamily="34" charset="0"/>
              </a:rPr>
              <a:t>, </a:t>
            </a:r>
            <a:r>
              <a:rPr lang="ru-RU" sz="2400" dirty="0" err="1">
                <a:solidFill>
                  <a:prstClr val="black"/>
                </a:solidFill>
                <a:latin typeface="Calibri" pitchFamily="34" charset="0"/>
              </a:rPr>
              <a:t>вправу</a:t>
            </a:r>
            <a:r>
              <a:rPr lang="ru-RU" sz="2400" dirty="0">
                <a:solidFill>
                  <a:prstClr val="black"/>
                </a:solidFill>
                <a:latin typeface="Calibri" pitchFamily="34" charset="0"/>
              </a:rPr>
              <a:t> «пружинка»</a:t>
            </a:r>
            <a:r>
              <a:rPr lang="uk-UA" sz="2400" dirty="0">
                <a:solidFill>
                  <a:prstClr val="black"/>
                </a:solidFill>
                <a:latin typeface="Calibri" pitchFamily="34" charset="0"/>
              </a:rPr>
              <a:t>, </a:t>
            </a:r>
            <a:r>
              <a:rPr lang="ru-RU" sz="2400" dirty="0" err="1">
                <a:solidFill>
                  <a:prstClr val="black"/>
                </a:solidFill>
                <a:latin typeface="Calibri" pitchFamily="34" charset="0"/>
              </a:rPr>
              <a:t>розведення</a:t>
            </a:r>
            <a:r>
              <a:rPr lang="ru-RU" sz="2400" dirty="0">
                <a:solidFill>
                  <a:prstClr val="black"/>
                </a:solidFill>
                <a:latin typeface="Calibri" pitchFamily="34" charset="0"/>
              </a:rPr>
              <a:t> рук</a:t>
            </a:r>
            <a:r>
              <a:rPr lang="uk-UA" sz="2400" dirty="0">
                <a:solidFill>
                  <a:prstClr val="black"/>
                </a:solidFill>
                <a:latin typeface="Calibri" pitchFamily="34" charset="0"/>
              </a:rPr>
              <a:t>, </a:t>
            </a:r>
            <a:r>
              <a:rPr lang="ru-RU" sz="2400" dirty="0" err="1">
                <a:solidFill>
                  <a:prstClr val="black"/>
                </a:solidFill>
                <a:latin typeface="Calibri" pitchFamily="34" charset="0"/>
              </a:rPr>
              <a:t>змахування</a:t>
            </a:r>
            <a:r>
              <a:rPr lang="ru-RU" sz="2400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alibri" pitchFamily="34" charset="0"/>
              </a:rPr>
              <a:t>хустинкою</a:t>
            </a:r>
            <a:r>
              <a:rPr lang="uk-UA" sz="2400" dirty="0">
                <a:solidFill>
                  <a:prstClr val="black"/>
                </a:solidFill>
                <a:latin typeface="Calibri" pitchFamily="34" charset="0"/>
              </a:rPr>
              <a:t>.</a:t>
            </a:r>
          </a:p>
          <a:p>
            <a:pPr lvl="0">
              <a:buClr>
                <a:srgbClr val="CEB966"/>
              </a:buClr>
            </a:pPr>
            <a:r>
              <a:rPr lang="uk-UA" sz="2400" dirty="0">
                <a:solidFill>
                  <a:prstClr val="black"/>
                </a:solidFill>
              </a:rPr>
              <a:t>Також вміють виконувати </a:t>
            </a:r>
            <a:r>
              <a:rPr lang="uk-UA" sz="2400" dirty="0" err="1">
                <a:solidFill>
                  <a:prstClr val="black"/>
                </a:solidFill>
              </a:rPr>
              <a:t>розспівки</a:t>
            </a:r>
            <a:r>
              <a:rPr lang="uk-UA" sz="2400" dirty="0">
                <a:solidFill>
                  <a:prstClr val="black"/>
                </a:solidFill>
              </a:rPr>
              <a:t>,співати виразно природнім голосом, без напруження, правильно артикулювати під час співу,брати дихання між музичними фразами.</a:t>
            </a:r>
            <a:endParaRPr lang="uk-UA" sz="2400" dirty="0">
              <a:solidFill>
                <a:prstClr val="black"/>
              </a:solidFill>
              <a:latin typeface="Calibri" pitchFamily="34" charset="0"/>
            </a:endParaRPr>
          </a:p>
          <a:p>
            <a:r>
              <a:rPr lang="uk-UA" sz="2400" dirty="0" smtClean="0"/>
              <a:t>А також слухають музичні твори з великим задоволенням і грають на музичних інструментах.</a:t>
            </a:r>
          </a:p>
          <a:p>
            <a:endParaRPr lang="uk-UA" sz="2400" dirty="0" smtClean="0"/>
          </a:p>
        </p:txBody>
      </p:sp>
    </p:spTree>
    <p:extLst>
      <p:ext uri="{BB962C8B-B14F-4D97-AF65-F5344CB8AC3E}">
        <p14:creationId xmlns:p14="http://schemas.microsoft.com/office/powerpoint/2010/main" val="265612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300" b="1" dirty="0">
                <a:solidFill>
                  <a:srgbClr val="69666E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rbel"/>
              </a:rPr>
              <a:t>МІЙ ДИПЛОМ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Users\Ольга\Desktop\95\IMG_093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488832" cy="544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290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l"/>
            <a:r>
              <a:rPr lang="uk-UA" sz="4000" b="1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rbel"/>
              </a:rPr>
              <a:t>Свідоцтво про підвищення кваліфікації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2" descr="C:\Users\Ольга\Desktop\95\IMG_093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13690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488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800" b="1" dirty="0" smtClean="0">
                <a:solidFill>
                  <a:srgbClr val="FF0000"/>
                </a:solidFill>
                <a:latin typeface="Monotype Corsiva" pitchFamily="66" charset="0"/>
              </a:rPr>
              <a:t>МОЇ </a:t>
            </a:r>
            <a:br>
              <a:rPr lang="uk-UA" sz="48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uk-UA" sz="4800" b="1" dirty="0" smtClean="0">
                <a:solidFill>
                  <a:srgbClr val="FF0000"/>
                </a:solidFill>
                <a:latin typeface="Monotype Corsiva" pitchFamily="66" charset="0"/>
              </a:rPr>
              <a:t>НАГОРОДИ</a:t>
            </a:r>
            <a:endParaRPr lang="uk-UA" sz="4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 descr="C:\Users\Ольга\Desktop\95\IMG_1124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28066"/>
            <a:ext cx="2304256" cy="3367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:\Users\Ольга\Desktop\95\IMG_125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2858606"/>
            <a:ext cx="2385184" cy="33287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7" name="Picture 5" descr="C:\Users\Ольга\Desktop\95\IMG_125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498" y="209488"/>
            <a:ext cx="2550310" cy="3771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C:\Users\Ольга\Desktop\95\IMG_1122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1844824"/>
            <a:ext cx="2664296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Ольга\Desktop\95\IMG_1123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544675"/>
            <a:ext cx="2592288" cy="36427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62259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vin00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5" y="1613"/>
            <a:ext cx="9144000" cy="7029400"/>
          </a:xfrm>
          <a:prstGeom prst="rect">
            <a:avLst/>
          </a:prstGeom>
        </p:spPr>
      </p:pic>
      <p:sp>
        <p:nvSpPr>
          <p:cNvPr id="13" name="Горизонтальный свиток 12"/>
          <p:cNvSpPr/>
          <p:nvPr/>
        </p:nvSpPr>
        <p:spPr>
          <a:xfrm>
            <a:off x="467544" y="1820430"/>
            <a:ext cx="2016224" cy="3672408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uk-UA" b="1" dirty="0" smtClean="0">
                <a:solidFill>
                  <a:srgbClr val="FF0000"/>
                </a:solidFill>
                <a:latin typeface="Monotype Corsiva" pitchFamily="66" charset="0"/>
              </a:rPr>
              <a:t>ЗА  ПЕРІОД АТЕСТАЦІЇ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6" y="0"/>
            <a:ext cx="7311186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uk-UA" sz="48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Моя педагогічна діяльність</a:t>
            </a:r>
            <a:endParaRPr lang="ru-RU" sz="4800" b="1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2419767" y="3657531"/>
            <a:ext cx="1576169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Пятно 1 3"/>
          <p:cNvSpPr/>
          <p:nvPr/>
        </p:nvSpPr>
        <p:spPr>
          <a:xfrm>
            <a:off x="3995936" y="1052737"/>
            <a:ext cx="4176464" cy="2305882"/>
          </a:xfrm>
          <a:prstGeom prst="irregularSeal1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uk-UA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Проведення масово-виховних заходів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6414" y="2398157"/>
            <a:ext cx="2603778" cy="2603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3193" y="4347188"/>
            <a:ext cx="2937813" cy="29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4157" y="4041067"/>
            <a:ext cx="2903541" cy="290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4280" y="2311082"/>
            <a:ext cx="2235835" cy="223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335927" y="3173953"/>
            <a:ext cx="1358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Семінарах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0192" y="5123505"/>
            <a:ext cx="2254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 </a:t>
            </a:r>
            <a:r>
              <a:rPr lang="uk-UA" b="1" dirty="0" smtClean="0">
                <a:solidFill>
                  <a:srgbClr val="FF0000"/>
                </a:solidFill>
              </a:rPr>
              <a:t>Методобʹєднання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15817" y="5215929"/>
            <a:ext cx="2242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Участь у педрадах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47032" y="3051889"/>
            <a:ext cx="16532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uk-UA" b="1" dirty="0" smtClean="0">
              <a:solidFill>
                <a:srgbClr val="FF0000"/>
              </a:solidFill>
            </a:endParaRPr>
          </a:p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Проведення 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</a:rPr>
              <a:t>розваг</a:t>
            </a:r>
            <a:endParaRPr lang="uk-U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94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uk-UA" dirty="0" smtClean="0"/>
          </a:p>
        </p:txBody>
      </p:sp>
      <p:pic>
        <p:nvPicPr>
          <p:cNvPr id="4" name="Рисунок 3" descr="C:\Users\Ольга\Desktop\8шк6\IMG_110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3744416" cy="2540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Ольга\Desktop\8шк6\IMG_1105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54451"/>
            <a:ext cx="3744416" cy="2598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Ольга\Desktop\8шк6\IMG_1118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750153"/>
            <a:ext cx="3391731" cy="2557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Ольга\Desktop\8шк6\IMG_1108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597" y="3771860"/>
            <a:ext cx="3600400" cy="2536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Выноска-облако 7"/>
          <p:cNvSpPr/>
          <p:nvPr/>
        </p:nvSpPr>
        <p:spPr>
          <a:xfrm>
            <a:off x="2195736" y="2564904"/>
            <a:ext cx="4644008" cy="1656184"/>
          </a:xfrm>
          <a:prstGeom prst="cloudCallout">
            <a:avLst/>
          </a:prstGeom>
          <a:solidFill>
            <a:srgbClr val="A379BB">
              <a:lumMod val="20000"/>
              <a:lumOff val="80000"/>
            </a:srgbClr>
          </a:solidFill>
          <a:ln w="9525" cap="flat" cmpd="sng" algn="ctr">
            <a:solidFill>
              <a:srgbClr val="7E6BC9"/>
            </a:solidFill>
            <a:prstDash val="solid"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cs typeface="+mn-cs"/>
              </a:rPr>
              <a:t>МУЗИЧНА</a:t>
            </a:r>
            <a:r>
              <a:rPr kumimoji="0" lang="uk-UA" sz="24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cs typeface="+mn-cs"/>
              </a:rPr>
              <a:t> ДІЯЛЬНІСТЬ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kern="0" baseline="0" dirty="0" smtClean="0">
                <a:solidFill>
                  <a:srgbClr val="FF0000"/>
                </a:solidFill>
                <a:latin typeface="Monotype Corsiva" pitchFamily="66" charset="0"/>
                <a:cs typeface="+mn-cs"/>
              </a:rPr>
              <a:t>ДОШКІЛЬНИКІВ</a:t>
            </a:r>
            <a:endParaRPr kumimoji="0" lang="uk-UA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otype Corsiva" pitchFamily="66" charset="0"/>
              <a:cs typeface="+mn-cs"/>
            </a:endParaRPr>
          </a:p>
        </p:txBody>
      </p:sp>
      <p:pic>
        <p:nvPicPr>
          <p:cNvPr id="9" name="Picture 2" descr="C:\Users\Luda\Desktop\Люда - 2012\Новая папка\images (10)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222" y="2852936"/>
            <a:ext cx="1656184" cy="828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Luda\Desktop\Люда - 2012\Новая папка\images (10)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5" y="2915294"/>
            <a:ext cx="2088232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7486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 descr="http://chinbudinok.com.ua/images/year-2016/Velukden/img_4648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8595"/>
            <a:ext cx="3816424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7412" y="3356211"/>
            <a:ext cx="4196494" cy="2874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192810"/>
            <a:ext cx="3960440" cy="3200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4784" y="3667"/>
            <a:ext cx="4005607" cy="293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Выноска-облако 8"/>
          <p:cNvSpPr/>
          <p:nvPr/>
        </p:nvSpPr>
        <p:spPr>
          <a:xfrm>
            <a:off x="2163748" y="2364718"/>
            <a:ext cx="4464496" cy="1656184"/>
          </a:xfrm>
          <a:prstGeom prst="cloudCallout">
            <a:avLst/>
          </a:prstGeom>
          <a:solidFill>
            <a:srgbClr val="A379BB">
              <a:lumMod val="20000"/>
              <a:lumOff val="80000"/>
            </a:srgbClr>
          </a:solidFill>
          <a:ln w="9525" cap="flat" cmpd="sng" algn="ctr">
            <a:solidFill>
              <a:srgbClr val="7E6BC9"/>
            </a:solidFill>
            <a:prstDash val="solid"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kern="0" noProof="0" dirty="0" smtClean="0">
                <a:solidFill>
                  <a:srgbClr val="FF0000"/>
                </a:solidFill>
                <a:latin typeface="Monotype Corsiva" pitchFamily="66" charset="0"/>
                <a:cs typeface="+mn-cs"/>
              </a:rPr>
              <a:t>ВЕСЕЛО НА СВЯТІ ВСІМ НАШИМ МАЛЯТАМ</a:t>
            </a:r>
            <a:endParaRPr kumimoji="0" lang="uk-UA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otype Corsiva" pitchFamily="66" charset="0"/>
              <a:cs typeface="+mn-cs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530978" y="891803"/>
            <a:ext cx="1658937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566527" y="4708227"/>
            <a:ext cx="1658937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0786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7206" y="92662"/>
            <a:ext cx="2053868" cy="12165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146250"/>
          </a:xfrm>
        </p:spPr>
        <p:txBody>
          <a:bodyPr/>
          <a:lstStyle/>
          <a:p>
            <a:pPr lvl="0" eaLnBrk="1" hangingPunct="1"/>
            <a:r>
              <a:rPr lang="uk-UA" sz="4000" b="1" dirty="0">
                <a:solidFill>
                  <a:srgbClr val="FF0000"/>
                </a:solidFill>
                <a:latin typeface="Monotype Corsiva" pitchFamily="66" charset="0"/>
                <a:ea typeface="+mn-ea"/>
                <a:cs typeface="Arial" pitchFamily="34" charset="0"/>
              </a:rPr>
              <a:t>ЩОРІЧНІ </a:t>
            </a:r>
            <a:r>
              <a:rPr lang="uk-UA" sz="4000" b="1" dirty="0" smtClean="0">
                <a:solidFill>
                  <a:srgbClr val="FF0000"/>
                </a:solidFill>
                <a:latin typeface="Monotype Corsiva" pitchFamily="66" charset="0"/>
                <a:ea typeface="+mn-ea"/>
                <a:cs typeface="Arial" pitchFamily="34" charset="0"/>
              </a:rPr>
              <a:t/>
            </a:r>
            <a:br>
              <a:rPr lang="uk-UA" sz="4000" b="1" dirty="0" smtClean="0">
                <a:solidFill>
                  <a:srgbClr val="FF0000"/>
                </a:solidFill>
                <a:latin typeface="Monotype Corsiva" pitchFamily="66" charset="0"/>
                <a:ea typeface="+mn-ea"/>
                <a:cs typeface="Arial" pitchFamily="34" charset="0"/>
              </a:rPr>
            </a:br>
            <a:r>
              <a:rPr lang="uk-UA" sz="4000" b="1" dirty="0" smtClean="0">
                <a:solidFill>
                  <a:srgbClr val="FF0000"/>
                </a:solidFill>
                <a:latin typeface="Monotype Corsiva" pitchFamily="66" charset="0"/>
                <a:ea typeface="+mn-ea"/>
                <a:cs typeface="Arial" pitchFamily="34" charset="0"/>
              </a:rPr>
              <a:t>ЗАГАЛЬНО </a:t>
            </a:r>
            <a:r>
              <a:rPr lang="uk-UA" sz="4000" b="1" dirty="0">
                <a:solidFill>
                  <a:srgbClr val="FF0000"/>
                </a:solidFill>
                <a:latin typeface="Monotype Corsiva" pitchFamily="66" charset="0"/>
                <a:ea typeface="+mn-ea"/>
                <a:cs typeface="Arial" pitchFamily="34" charset="0"/>
              </a:rPr>
              <a:t>– МАСОВІ</a:t>
            </a:r>
            <a:br>
              <a:rPr lang="uk-UA" sz="4000" b="1" dirty="0">
                <a:solidFill>
                  <a:srgbClr val="FF0000"/>
                </a:solidFill>
                <a:latin typeface="Monotype Corsiva" pitchFamily="66" charset="0"/>
                <a:ea typeface="+mn-ea"/>
                <a:cs typeface="Arial" pitchFamily="34" charset="0"/>
              </a:rPr>
            </a:br>
            <a:r>
              <a:rPr lang="uk-UA" sz="4000" b="1" dirty="0">
                <a:solidFill>
                  <a:srgbClr val="FF0000"/>
                </a:solidFill>
                <a:latin typeface="Monotype Corsiva" pitchFamily="66" charset="0"/>
                <a:ea typeface="+mn-ea"/>
                <a:cs typeface="Arial" pitchFamily="34" charset="0"/>
              </a:rPr>
              <a:t>ЗАХОДИ: </a:t>
            </a:r>
            <a:r>
              <a:rPr lang="ru-RU" sz="4000" b="1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4000" b="1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47" y="68683"/>
            <a:ext cx="2094353" cy="1240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261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092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chinbudinok.com.ua/images/year-2016/Mur/img_668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6950" cy="64533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733256"/>
            <a:ext cx="7128792" cy="92211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Monotype Corsiva" pitchFamily="66" charset="0"/>
              </a:rPr>
              <a:t>ВСЕСВІТНІЙ ДЕНЬ МИРУ</a:t>
            </a:r>
            <a:endParaRPr lang="uk-UA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34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0"/>
            <a:ext cx="7164288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uk-UA" sz="1800" b="1" i="1" dirty="0" smtClean="0">
                <a:latin typeface="Calibri" pitchFamily="34" charset="0"/>
              </a:rPr>
              <a:t>	</a:t>
            </a:r>
          </a:p>
          <a:p>
            <a:pPr algn="ctr">
              <a:buNone/>
            </a:pPr>
            <a:r>
              <a:rPr lang="uk-UA" sz="4800" b="1" i="1" dirty="0" smtClean="0">
                <a:solidFill>
                  <a:srgbClr val="FF0000"/>
                </a:solidFill>
                <a:latin typeface="Monotype Corsiva" pitchFamily="66" charset="0"/>
              </a:rPr>
              <a:t>Волонтир Алла Іллівна</a:t>
            </a:r>
            <a:endParaRPr lang="en-US" sz="4800" b="1" i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marL="82550" indent="0">
              <a:buNone/>
            </a:pPr>
            <a:r>
              <a:rPr lang="uk-UA" sz="2800" b="1" i="1" dirty="0" smtClean="0">
                <a:solidFill>
                  <a:srgbClr val="FF0000"/>
                </a:solidFill>
                <a:latin typeface="Calibri" pitchFamily="34" charset="0"/>
              </a:rPr>
              <a:t>Дата народження</a:t>
            </a:r>
            <a:r>
              <a:rPr lang="uk-UA" sz="2800" b="1" i="1" dirty="0" smtClean="0">
                <a:latin typeface="Calibri" pitchFamily="34" charset="0"/>
              </a:rPr>
              <a:t>:</a:t>
            </a:r>
            <a:r>
              <a:rPr lang="uk-UA" sz="2800" dirty="0" smtClean="0">
                <a:latin typeface="Calibri" pitchFamily="34" charset="0"/>
              </a:rPr>
              <a:t> 29 січня 1965 року</a:t>
            </a:r>
          </a:p>
          <a:p>
            <a:pPr marL="82550" indent="0">
              <a:buNone/>
            </a:pPr>
            <a:r>
              <a:rPr lang="uk-UA" sz="2800" b="1" i="1" dirty="0" smtClean="0">
                <a:solidFill>
                  <a:srgbClr val="FF0000"/>
                </a:solidFill>
                <a:latin typeface="Calibri" pitchFamily="34" charset="0"/>
              </a:rPr>
              <a:t>Назва закладу, рік закінчення</a:t>
            </a:r>
            <a:r>
              <a:rPr lang="uk-UA" sz="2800" b="1" i="1" dirty="0" smtClean="0">
                <a:latin typeface="Calibri" pitchFamily="34" charset="0"/>
              </a:rPr>
              <a:t>: 1984р.</a:t>
            </a:r>
          </a:p>
          <a:p>
            <a:pPr marL="82550" indent="0">
              <a:buNone/>
            </a:pPr>
            <a:r>
              <a:rPr lang="uk-UA" sz="2800" dirty="0" smtClean="0">
                <a:latin typeface="Calibri" pitchFamily="34" charset="0"/>
              </a:rPr>
              <a:t> Мукачівське педагогічне училище.</a:t>
            </a:r>
          </a:p>
          <a:p>
            <a:pPr marL="82550" indent="0">
              <a:buNone/>
            </a:pPr>
            <a:r>
              <a:rPr lang="uk-UA" sz="2800" b="1" i="1" dirty="0" smtClean="0">
                <a:solidFill>
                  <a:srgbClr val="FF0000"/>
                </a:solidFill>
                <a:latin typeface="Calibri" pitchFamily="34" charset="0"/>
              </a:rPr>
              <a:t>Спеціальність:</a:t>
            </a:r>
            <a:r>
              <a:rPr lang="uk-UA" sz="28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uk-UA" sz="2800" dirty="0" smtClean="0">
                <a:latin typeface="Calibri" pitchFamily="34" charset="0"/>
              </a:rPr>
              <a:t>«Музичне виховання».</a:t>
            </a:r>
          </a:p>
          <a:p>
            <a:pPr marL="82550" indent="0">
              <a:buNone/>
            </a:pPr>
            <a:r>
              <a:rPr lang="uk-UA" sz="2800" b="1" i="1" dirty="0" smtClean="0">
                <a:solidFill>
                  <a:srgbClr val="FF0000"/>
                </a:solidFill>
                <a:latin typeface="Calibri" pitchFamily="34" charset="0"/>
              </a:rPr>
              <a:t>Кваліфікація:</a:t>
            </a:r>
            <a:r>
              <a:rPr lang="uk-UA" sz="28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uk-UA" sz="2800" dirty="0" smtClean="0">
                <a:latin typeface="Calibri" pitchFamily="34" charset="0"/>
              </a:rPr>
              <a:t>вчителель співів,музичний керівник.</a:t>
            </a:r>
          </a:p>
          <a:p>
            <a:pPr marL="82550" indent="0">
              <a:buNone/>
            </a:pPr>
            <a:r>
              <a:rPr lang="uk-UA" sz="2800" b="1" i="1" dirty="0" smtClean="0">
                <a:solidFill>
                  <a:srgbClr val="FF0000"/>
                </a:solidFill>
                <a:latin typeface="Calibri" pitchFamily="34" charset="0"/>
              </a:rPr>
              <a:t>Працює в ДНЗ </a:t>
            </a:r>
            <a:r>
              <a:rPr lang="uk-UA" sz="2800" b="1" i="1" dirty="0" smtClean="0">
                <a:latin typeface="Calibri" pitchFamily="34" charset="0"/>
              </a:rPr>
              <a:t>: </a:t>
            </a:r>
            <a:r>
              <a:rPr lang="uk-UA" sz="2800" dirty="0" smtClean="0">
                <a:latin typeface="Calibri" pitchFamily="34" charset="0"/>
              </a:rPr>
              <a:t>з 15.08.1984р.</a:t>
            </a:r>
          </a:p>
          <a:p>
            <a:pPr marL="82550" indent="0">
              <a:buNone/>
            </a:pPr>
            <a:r>
              <a:rPr lang="uk-UA" sz="2800" b="1" i="1" dirty="0" smtClean="0">
                <a:solidFill>
                  <a:srgbClr val="FF0000"/>
                </a:solidFill>
                <a:latin typeface="Calibri" pitchFamily="34" charset="0"/>
              </a:rPr>
              <a:t>Педагогічний стаж</a:t>
            </a:r>
            <a:r>
              <a:rPr lang="uk-UA" sz="2800" b="1" i="1" dirty="0" smtClean="0">
                <a:latin typeface="Calibri" pitchFamily="34" charset="0"/>
              </a:rPr>
              <a:t>:</a:t>
            </a:r>
            <a:r>
              <a:rPr lang="uk-UA" sz="2800" dirty="0" smtClean="0">
                <a:latin typeface="Calibri" pitchFamily="34" charset="0"/>
              </a:rPr>
              <a:t> 33 роки.</a:t>
            </a:r>
          </a:p>
          <a:p>
            <a:pPr marL="82550" indent="0">
              <a:buNone/>
            </a:pPr>
            <a:r>
              <a:rPr lang="uk-UA" sz="2800" b="1" i="1" dirty="0" smtClean="0">
                <a:solidFill>
                  <a:srgbClr val="FF0000"/>
                </a:solidFill>
                <a:latin typeface="Calibri" pitchFamily="34" charset="0"/>
              </a:rPr>
              <a:t>Кваліфікаційна категорія: </a:t>
            </a:r>
            <a:r>
              <a:rPr lang="uk-UA" sz="2800" dirty="0">
                <a:latin typeface="Calibri" pitchFamily="34" charset="0"/>
              </a:rPr>
              <a:t>9</a:t>
            </a:r>
            <a:r>
              <a:rPr lang="uk-UA" sz="2800" dirty="0" smtClean="0">
                <a:latin typeface="Calibri" pitchFamily="34" charset="0"/>
              </a:rPr>
              <a:t> розряд</a:t>
            </a:r>
          </a:p>
        </p:txBody>
      </p:sp>
      <p:pic>
        <p:nvPicPr>
          <p:cNvPr id="8" name="Picture 2" descr="C:\Users\Luda\Desktop\Люда - 2012\Новая папка\images (10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89" y="123468"/>
            <a:ext cx="2555776" cy="93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 descr="http://chinbudinok.com.ua/images/year-2016/TeachersDay/img_673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-171400"/>
            <a:ext cx="9117971" cy="69934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5517232"/>
            <a:ext cx="5832648" cy="100811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82550" indent="0" algn="ctr">
              <a:buNone/>
            </a:pPr>
            <a:r>
              <a:rPr lang="uk-UA" sz="5400" b="1" dirty="0" smtClean="0">
                <a:solidFill>
                  <a:srgbClr val="FF0000"/>
                </a:solidFill>
                <a:latin typeface="Monotype Corsiva" pitchFamily="66" charset="0"/>
              </a:rPr>
              <a:t>ДЕНЬ ВЧИТЕЛЯ</a:t>
            </a:r>
            <a:endParaRPr lang="uk-UA" sz="5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34213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 descr="http://chinbudinok.com.ua/images/year-2016/TeachersDay/img_672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234" y="-67743"/>
            <a:ext cx="9036496" cy="68091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6896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/>
          <p:cNvSpPr>
            <a:spLocks noGrp="1"/>
          </p:cNvSpPr>
          <p:nvPr>
            <p:ph type="ctrTitle"/>
          </p:nvPr>
        </p:nvSpPr>
        <p:spPr>
          <a:xfrm>
            <a:off x="15864" y="0"/>
            <a:ext cx="4268103" cy="1470025"/>
          </a:xfrm>
        </p:spPr>
        <p:txBody>
          <a:bodyPr/>
          <a:lstStyle/>
          <a:p>
            <a:pPr eaLnBrk="1" hangingPunct="1"/>
            <a:r>
              <a:rPr lang="uk-UA" sz="5400" b="1" dirty="0" smtClean="0">
                <a:solidFill>
                  <a:srgbClr val="C00000"/>
                </a:solidFill>
              </a:rPr>
              <a:t/>
            </a:r>
            <a:br>
              <a:rPr lang="uk-UA" sz="5400" b="1" dirty="0" smtClean="0">
                <a:solidFill>
                  <a:srgbClr val="C00000"/>
                </a:solidFill>
              </a:rPr>
            </a:br>
            <a:r>
              <a:rPr lang="uk-UA" sz="5400" b="1" dirty="0" smtClean="0">
                <a:solidFill>
                  <a:srgbClr val="C00000"/>
                </a:solidFill>
              </a:rPr>
              <a:t>ЗОЛОТА ОСІНЬ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4" name="Рисунок 3" descr="http://chinbudinok.com.ua/images/year-2016/Autumn/img_6855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738" y="2132856"/>
            <a:ext cx="4268103" cy="3235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chinbudinok.com.ua/images/year-2016/Autumn/img_6850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140968"/>
            <a:ext cx="4356526" cy="3303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http://chinbudinok.com.ua/images/year-2016/Autumn/img_685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356527" cy="29655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068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:\РОБОЧЕ\ЗИМА\2015рік\Зимовий дитячий буд\141___02\IMG_2779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77809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СВЯТО МИКОЛАЯ!!!</a:t>
            </a:r>
            <a:endParaRPr lang="uk-UA" b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D:\2017 рік\ЗИМА 2017\миколай  2016\IMG_736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837248"/>
            <a:ext cx="3989244" cy="29919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D:\2017 рік\ЗИМА 2017\миколай  2016\IMG_7400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760360"/>
            <a:ext cx="3960440" cy="3007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:\2017 рік\ЗИМА 2017\миколай  2016\IMG_7423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790074"/>
            <a:ext cx="3967480" cy="2976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784115"/>
            <a:ext cx="3967814" cy="29762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485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:\РОБОЧЕ\ЗИМА\2015рік\Зимовий дитячий буд\141___02\IMG_2786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183" y="-315416"/>
            <a:ext cx="9144000" cy="74614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-315416"/>
            <a:ext cx="4427985" cy="648072"/>
          </a:xfrm>
        </p:spPr>
        <p:txBody>
          <a:bodyPr>
            <a:noAutofit/>
          </a:bodyPr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</a:rPr>
              <a:t>Новий РІК</a:t>
            </a:r>
            <a:endParaRPr lang="uk-UA" sz="4800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D:\2017 рік\ДІТИ 2017\фотоапарат\IMG_784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803" y="3570770"/>
            <a:ext cx="3806165" cy="2854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Рисунок 5" descr="D:\2017 рік\ДІТИ 2017\фотоапарат\IMG_7851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420171"/>
            <a:ext cx="4114948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Объект 4" descr="D:\2017 рік\ДІТИ 2017\фотоапарат\IMG_7846.JPG"/>
          <p:cNvPicPr>
            <a:picLocks noGrp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3516" y="119442"/>
            <a:ext cx="4592329" cy="3295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chinbudinok.com.ua/images/year-2017/Kazka/img_7843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66" y="188640"/>
            <a:ext cx="4040041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696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:\РОБОЧЕ\ЗИМА\2015рік\Зимовий дитячий буд\141___02\IMG_2779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3" y="19412"/>
            <a:ext cx="9144000" cy="71734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66906" cy="1301006"/>
          </a:xfrm>
        </p:spPr>
        <p:txBody>
          <a:bodyPr>
            <a:normAutofit/>
          </a:bodyPr>
          <a:lstStyle/>
          <a:p>
            <a:pPr algn="ctr"/>
            <a:r>
              <a:rPr lang="uk-UA" sz="6000" b="1" dirty="0" smtClean="0">
                <a:solidFill>
                  <a:srgbClr val="FF0000"/>
                </a:solidFill>
                <a:latin typeface="Monotype Corsiva" pitchFamily="66" charset="0"/>
              </a:rPr>
              <a:t>КОЛЯДУЮТЬ  ВСІ…</a:t>
            </a:r>
            <a:endParaRPr lang="uk-UA" sz="6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C:\Users\Ольга\Desktop\Новая папка (3)\IMG_0356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35" y="980728"/>
            <a:ext cx="3834801" cy="2899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Ольга\Desktop\Новая папка (3)\IMG_0360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7200" y="1088739"/>
            <a:ext cx="4043231" cy="2791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Ольга\Desktop\Новая папка (3)\IMG_0364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42" y="3855106"/>
            <a:ext cx="3790193" cy="2814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Ольга\Desktop\Новая папка (3)\IMG_0399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1750" y="3892176"/>
            <a:ext cx="4100690" cy="2777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987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8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600" b="1" dirty="0" smtClean="0">
                <a:solidFill>
                  <a:srgbClr val="FF0000"/>
                </a:solidFill>
                <a:latin typeface="Monotype Corsiva" pitchFamily="66" charset="0"/>
              </a:rPr>
              <a:t>8 - БЕРЕЗНЯ</a:t>
            </a:r>
            <a:endParaRPr lang="uk-UA" sz="6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4578" name="Picture 2" descr="H:\8 березня 2015\IMG_39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1" y="3933056"/>
            <a:ext cx="3695395" cy="27715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2016 рік\Розваги\8 БЕРЕЗНЯ\IMG_393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2496" y="3880219"/>
            <a:ext cx="3703960" cy="27779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Users\Ольга\Desktop\Сайт\8 Березня\IMG_8478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195950"/>
            <a:ext cx="3839411" cy="2573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Ольга\Desktop\Сайт\8 Березня\IMG_8454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195950"/>
            <a:ext cx="3600400" cy="2573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319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/>
          <p:cNvSpPr>
            <a:spLocks noGrp="1"/>
          </p:cNvSpPr>
          <p:nvPr>
            <p:ph type="ctrTitle"/>
          </p:nvPr>
        </p:nvSpPr>
        <p:spPr>
          <a:xfrm>
            <a:off x="899592" y="116633"/>
            <a:ext cx="7772400" cy="792088"/>
          </a:xfrm>
        </p:spPr>
        <p:txBody>
          <a:bodyPr/>
          <a:lstStyle/>
          <a:p>
            <a:pPr eaLnBrk="1" hangingPunct="1"/>
            <a:r>
              <a:rPr lang="uk-UA" b="1" dirty="0" smtClean="0">
                <a:solidFill>
                  <a:srgbClr val="C00000"/>
                </a:solidFill>
              </a:rPr>
              <a:t>Великоднє свято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87624" y="1916832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6" name="Рисунок 5" descr="D:\2015 рік\2015 рік\пасха\DCIM\143___04\IMG_472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403244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:\2015 рік\2015 рік\пасха\DCIM\143___04\IMG_4744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505" y="3712456"/>
            <a:ext cx="3780462" cy="2668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http://chinbudinok.com.ua/images/year-2016/Velukden/img_4684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980728"/>
            <a:ext cx="3888432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http://chinbudinok.com.ua/images/year-2016/Velukden/img_4656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589567"/>
            <a:ext cx="3958590" cy="2914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42409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chinbudinok.com.ua/images/year-2016/1-June/img_527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96944" cy="64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715000"/>
            <a:ext cx="8229600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День захисту дітей</a:t>
            </a:r>
            <a:endParaRPr lang="uk-UA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0673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 descr="D:\DCIM\156___02\IMG_8276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064896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67544" y="188640"/>
            <a:ext cx="8352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>
                <a:solidFill>
                  <a:srgbClr val="C00000"/>
                </a:solidFill>
                <a:latin typeface="Calibri"/>
                <a:ea typeface="+mj-ea"/>
                <a:cs typeface="+mj-cs"/>
              </a:rPr>
              <a:t>МОЄ ВІДКРИТЕ ЗАНЯТТЯ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0891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5400" b="1" i="1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uk-UA" sz="5400" b="1" i="1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uk-UA" sz="5400" b="1" i="1" dirty="0" smtClean="0">
                <a:solidFill>
                  <a:srgbClr val="FF0000"/>
                </a:solidFill>
                <a:latin typeface="Calibri" pitchFamily="34" charset="0"/>
              </a:rPr>
              <a:t>Педагогічне </a:t>
            </a:r>
            <a:r>
              <a:rPr lang="uk-UA" sz="5400" b="1" i="1" dirty="0">
                <a:solidFill>
                  <a:srgbClr val="FF0000"/>
                </a:solidFill>
                <a:latin typeface="Calibri" pitchFamily="34" charset="0"/>
              </a:rPr>
              <a:t>кредо: </a:t>
            </a:r>
            <a:br>
              <a:rPr lang="uk-UA" sz="5400" b="1" i="1" dirty="0">
                <a:solidFill>
                  <a:srgbClr val="FF0000"/>
                </a:solidFill>
                <a:latin typeface="Calibri" pitchFamily="34" charset="0"/>
              </a:rPr>
            </a:br>
            <a:endParaRPr lang="uk-UA" sz="5400" dirty="0" smtClean="0"/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None/>
            </a:pPr>
            <a:endParaRPr lang="uk-UA" sz="5400" dirty="0" smtClean="0">
              <a:solidFill>
                <a:prstClr val="black"/>
              </a:solidFill>
              <a:latin typeface="Monotype Corsiva" pitchFamily="66" charset="0"/>
              <a:ea typeface="+mj-ea"/>
              <a:cs typeface="+mj-cs"/>
            </a:endParaRPr>
          </a:p>
          <a:p>
            <a:pPr marL="0" indent="0" algn="ctr" eaLnBrk="1" hangingPunct="1">
              <a:buNone/>
            </a:pPr>
            <a:r>
              <a:rPr lang="uk-UA" sz="5400" b="1" dirty="0" smtClean="0">
                <a:solidFill>
                  <a:srgbClr val="C00000"/>
                </a:solidFill>
                <a:latin typeface="Monotype Corsiva" pitchFamily="66" charset="0"/>
                <a:ea typeface="+mj-ea"/>
                <a:cs typeface="+mj-cs"/>
              </a:rPr>
              <a:t>«</a:t>
            </a:r>
            <a:r>
              <a:rPr lang="uk-UA" sz="5400" b="1" dirty="0">
                <a:solidFill>
                  <a:srgbClr val="C00000"/>
                </a:solidFill>
                <a:latin typeface="Monotype Corsiva" pitchFamily="66" charset="0"/>
                <a:ea typeface="+mj-ea"/>
                <a:cs typeface="+mj-cs"/>
              </a:rPr>
              <a:t>Шлях до розвитку гармонійної </a:t>
            </a:r>
            <a:r>
              <a:rPr lang="uk-UA" sz="5400" b="1" dirty="0" smtClean="0">
                <a:solidFill>
                  <a:srgbClr val="C00000"/>
                </a:solidFill>
                <a:latin typeface="Monotype Corsiva" pitchFamily="66" charset="0"/>
                <a:ea typeface="+mj-ea"/>
                <a:cs typeface="+mj-cs"/>
              </a:rPr>
              <a:t>особистості </a:t>
            </a:r>
            <a:r>
              <a:rPr lang="uk-UA" sz="5400" b="1" dirty="0">
                <a:solidFill>
                  <a:srgbClr val="C00000"/>
                </a:solidFill>
                <a:latin typeface="Monotype Corsiva" pitchFamily="66" charset="0"/>
                <a:ea typeface="+mj-ea"/>
                <a:cs typeface="+mj-cs"/>
              </a:rPr>
              <a:t>через творчість</a:t>
            </a:r>
            <a:r>
              <a:rPr lang="uk-UA" sz="5400" b="1" dirty="0" smtClean="0">
                <a:solidFill>
                  <a:srgbClr val="C00000"/>
                </a:solidFill>
                <a:latin typeface="Monotype Corsiva" pitchFamily="66" charset="0"/>
                <a:ea typeface="+mj-ea"/>
                <a:cs typeface="+mj-cs"/>
              </a:rPr>
              <a:t>».</a:t>
            </a:r>
          </a:p>
          <a:p>
            <a:pPr marL="0" indent="0" algn="ctr" eaLnBrk="1" hangingPunct="1">
              <a:buNone/>
            </a:pPr>
            <a:endParaRPr lang="uk-UA" sz="5400" dirty="0">
              <a:solidFill>
                <a:prstClr val="black"/>
              </a:solidFill>
              <a:latin typeface="Monotype Corsiva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524316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8252"/>
          </a:xfrm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МОЄ ВІДКРИТЕ ЗАНЯТТЯ</a:t>
            </a:r>
            <a:endParaRPr lang="uk-UA" b="1" dirty="0">
              <a:solidFill>
                <a:srgbClr val="C00000"/>
              </a:solidFill>
            </a:endParaRPr>
          </a:p>
        </p:txBody>
      </p:sp>
      <p:pic>
        <p:nvPicPr>
          <p:cNvPr id="4" name="Объект 3" descr="D:\DCIM\156___02\IMG_8216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98496"/>
            <a:ext cx="8892480" cy="5659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:\DCIM\156___02\IMG_8257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8612817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:\DCIM\156___02\IMG_8240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8720321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:\DCIM\156___02\IMG_8249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313" y="967970"/>
            <a:ext cx="8517159" cy="5701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:\DCIM\156___02\IMG_8205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171" y="1030374"/>
            <a:ext cx="8733357" cy="5898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220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4" name="Рисунок 3" descr="H:\IMG_5624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140502" cy="2904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:\IMG_5614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16632"/>
            <a:ext cx="3888432" cy="2715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:\IMG_5609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56991"/>
            <a:ext cx="3996486" cy="3096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:\IMG_5610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474" y="3325424"/>
            <a:ext cx="4356526" cy="3159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Выноска-облако 9"/>
          <p:cNvSpPr/>
          <p:nvPr/>
        </p:nvSpPr>
        <p:spPr>
          <a:xfrm>
            <a:off x="2177755" y="2085018"/>
            <a:ext cx="5040560" cy="1872208"/>
          </a:xfrm>
          <a:prstGeom prst="cloudCallout">
            <a:avLst/>
          </a:prstGeom>
          <a:solidFill>
            <a:srgbClr val="A379BB">
              <a:lumMod val="40000"/>
              <a:lumOff val="60000"/>
            </a:srgbClr>
          </a:solidFill>
          <a:ln w="9525" cap="flat" cmpd="sng" algn="ctr">
            <a:solidFill>
              <a:srgbClr val="6585CF"/>
            </a:solidFill>
            <a:prstDash val="solid"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rbel"/>
                <a:ea typeface="Tahoma" pitchFamily="34" charset="0"/>
                <a:cs typeface="Tahoma" pitchFamily="34" charset="0"/>
              </a:rPr>
              <a:t>Участь вихованців у дитячому огляді-конкурсі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rbel"/>
                <a:ea typeface="Tahoma" pitchFamily="34" charset="0"/>
                <a:cs typeface="Tahoma" pitchFamily="34" charset="0"/>
              </a:rPr>
              <a:t>художньої самодіяльності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rbel"/>
                <a:ea typeface="Tahoma" pitchFamily="34" charset="0"/>
                <a:cs typeface="Tahoma" pitchFamily="34" charset="0"/>
              </a:rPr>
              <a:t>“Крок до зірок”</a:t>
            </a:r>
            <a:endParaRPr kumimoji="0" lang="ru-RU" sz="200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rbel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74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uk-UA" sz="6600" b="1" dirty="0" smtClean="0">
                <a:solidFill>
                  <a:srgbClr val="C00000"/>
                </a:solidFill>
              </a:rPr>
              <a:t>ДЯКУЮ ЗА УВАГУ!!!</a:t>
            </a:r>
            <a:endParaRPr lang="uk-UA" sz="66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 descr="C:\Users\Ольга\Desktop\8шк6\IMG_1114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844823"/>
            <a:ext cx="8003232" cy="4060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Картинки по запросу музик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" y="5753100"/>
            <a:ext cx="3409950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Картинки по запросу музик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5753100"/>
            <a:ext cx="3409950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Картинки по запросу музик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4050" y="5752881"/>
            <a:ext cx="3409950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Картинки по запросу музика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3409950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Картинки по запросу музика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4680" y="1076933"/>
            <a:ext cx="3409950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Картинки по запросу музика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4050" y="1040220"/>
            <a:ext cx="3409950" cy="8404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235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Види музичної діяльності :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eaLnBrk="1" hangingPunct="1">
              <a:buNone/>
            </a:pPr>
            <a:r>
              <a:rPr lang="uk-UA" sz="4000" b="1" dirty="0">
                <a:solidFill>
                  <a:srgbClr val="FF0000"/>
                </a:solidFill>
                <a:latin typeface="Monotype Corsiva" pitchFamily="66" charset="0"/>
              </a:rPr>
              <a:t>«Дидактичні ігри та вправи для діагностики музичного розвитку дітей дошкільного віку під час співів</a:t>
            </a:r>
            <a:r>
              <a:rPr lang="uk-UA" sz="4000" b="1" dirty="0" smtClean="0">
                <a:solidFill>
                  <a:srgbClr val="FF0000"/>
                </a:solidFill>
                <a:latin typeface="Monotype Corsiva" pitchFamily="66" charset="0"/>
              </a:rPr>
              <a:t>»</a:t>
            </a:r>
          </a:p>
          <a:p>
            <a:pPr marL="0" lvl="0" indent="0" algn="ctr" eaLnBrk="1" hangingPunct="1">
              <a:buNone/>
            </a:pPr>
            <a:endParaRPr lang="uk-UA" sz="4000" dirty="0">
              <a:solidFill>
                <a:prstClr val="black"/>
              </a:solidFill>
              <a:latin typeface="Monotype Corsiva" pitchFamily="66" charset="0"/>
            </a:endParaRPr>
          </a:p>
          <a:p>
            <a:pPr marL="0" lvl="0" indent="0" algn="ctr" eaLnBrk="1" hangingPunct="1">
              <a:buNone/>
            </a:pPr>
            <a:r>
              <a:rPr lang="uk-UA" sz="4000" b="1" dirty="0" smtClean="0">
                <a:solidFill>
                  <a:srgbClr val="FF0000"/>
                </a:solidFill>
                <a:latin typeface="Monotype Corsiva" pitchFamily="66" charset="0"/>
              </a:rPr>
              <a:t>«Гра на музичних інструментах»</a:t>
            </a:r>
            <a:endParaRPr lang="uk-UA" sz="4000" b="1" dirty="0">
              <a:solidFill>
                <a:srgbClr val="FF0000"/>
              </a:solidFill>
              <a:latin typeface="Monotype Corsiva" pitchFamily="66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16688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mtClean="0"/>
              <a:t/>
            </a:r>
            <a:br>
              <a:rPr lang="uk-UA" smtClean="0"/>
            </a:br>
            <a:endParaRPr lang="uk-UA" smtClean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257409" y="0"/>
            <a:ext cx="7491055" cy="1628800"/>
          </a:xfrm>
          <a:prstGeom prst="horizontalScroll">
            <a:avLst>
              <a:gd name="adj" fmla="val 125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 2" pitchFamily="18" charset="2"/>
              <a:buNone/>
              <a:defRPr/>
            </a:pPr>
            <a:r>
              <a:rPr lang="uk-UA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</a:t>
            </a:r>
          </a:p>
          <a:p>
            <a:pPr algn="ctr">
              <a:buFont typeface="Wingdings 2" pitchFamily="18" charset="2"/>
              <a:buNone/>
              <a:defRPr/>
            </a:pPr>
            <a:endParaRPr lang="uk-UA" sz="3600" b="1" dirty="0" smtClean="0">
              <a:solidFill>
                <a:srgbClr val="FF0000"/>
              </a:solidFill>
              <a:latin typeface="Monotype Corsiva" pitchFamily="66" charset="0"/>
              <a:ea typeface="Tahoma" pitchFamily="34" charset="0"/>
              <a:cs typeface="Tahoma" pitchFamily="34" charset="0"/>
            </a:endParaRPr>
          </a:p>
          <a:p>
            <a:pPr algn="ctr">
              <a:buFont typeface="Wingdings 2" pitchFamily="18" charset="2"/>
              <a:buNone/>
              <a:defRPr/>
            </a:pPr>
            <a:r>
              <a:rPr lang="uk-UA" b="1" dirty="0" smtClean="0">
                <a:solidFill>
                  <a:srgbClr val="FF0000"/>
                </a:solidFill>
                <a:latin typeface="Monotype Corsiva" pitchFamily="66" charset="0"/>
                <a:ea typeface="Tahoma" pitchFamily="34" charset="0"/>
                <a:cs typeface="Tahoma" pitchFamily="34" charset="0"/>
              </a:rPr>
              <a:t>Навчання дітей дошкільного віку 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uk-UA" b="1" dirty="0">
                <a:solidFill>
                  <a:srgbClr val="FF0000"/>
                </a:solidFill>
                <a:latin typeface="Monotype Corsiva" pitchFamily="66" charset="0"/>
                <a:ea typeface="Tahoma" pitchFamily="34" charset="0"/>
                <a:cs typeface="Tahoma" pitchFamily="34" charset="0"/>
              </a:rPr>
              <a:t>с</a:t>
            </a:r>
            <a:r>
              <a:rPr lang="uk-UA" b="1" dirty="0" smtClean="0">
                <a:solidFill>
                  <a:srgbClr val="FF0000"/>
                </a:solidFill>
                <a:latin typeface="Monotype Corsiva" pitchFamily="66" charset="0"/>
                <a:ea typeface="Tahoma" pitchFamily="34" charset="0"/>
                <a:cs typeface="Tahoma" pitchFamily="34" charset="0"/>
              </a:rPr>
              <a:t>півів</a:t>
            </a:r>
          </a:p>
          <a:p>
            <a:pPr algn="ctr">
              <a:buFont typeface="Wingdings 2" pitchFamily="18" charset="2"/>
              <a:buNone/>
              <a:defRPr/>
            </a:pPr>
            <a:endParaRPr lang="uk-UA" sz="1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Font typeface="Wingdings 2" pitchFamily="18" charset="2"/>
              <a:buNone/>
              <a:defRPr/>
            </a:pPr>
            <a:endParaRPr lang="uk-UA" sz="1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Font typeface="Wingdings 2" pitchFamily="18" charset="2"/>
              <a:buNone/>
              <a:defRPr/>
            </a:pPr>
            <a:r>
              <a:rPr lang="uk-UA" sz="1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пріоритетний напрям діяльності педагога</a:t>
            </a:r>
            <a:br>
              <a:rPr lang="uk-UA" sz="1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uk-UA" sz="1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387" name="Прямоугольник 7"/>
          <p:cNvSpPr>
            <a:spLocks noChangeArrowheads="1"/>
          </p:cNvSpPr>
          <p:nvPr/>
        </p:nvSpPr>
        <p:spPr bwMode="auto">
          <a:xfrm>
            <a:off x="291600" y="2348880"/>
            <a:ext cx="8712968" cy="42288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36575" indent="-363538" algn="ctr" eaLnBrk="0" hangingPunct="0">
              <a:lnSpc>
                <a:spcPct val="80000"/>
              </a:lnSpc>
            </a:pPr>
            <a:r>
              <a:rPr lang="uk-UA" b="1" dirty="0">
                <a:solidFill>
                  <a:srgbClr val="FF0000"/>
                </a:solidFill>
                <a:latin typeface="Monotype Corsiva" pitchFamily="66" charset="0"/>
                <a:ea typeface="Tahoma" pitchFamily="34" charset="0"/>
                <a:cs typeface="Tahoma" pitchFamily="34" charset="0"/>
              </a:rPr>
              <a:t>ЗАВДАННЯ</a:t>
            </a:r>
            <a:r>
              <a:rPr lang="uk-UA" b="1" dirty="0" smtClean="0">
                <a:solidFill>
                  <a:srgbClr val="FF0000"/>
                </a:solidFill>
                <a:latin typeface="Monotype Corsiva" pitchFamily="66" charset="0"/>
                <a:ea typeface="Tahoma" pitchFamily="34" charset="0"/>
                <a:cs typeface="Tahoma" pitchFamily="34" charset="0"/>
              </a:rPr>
              <a:t>:</a:t>
            </a:r>
            <a:endParaRPr lang="en-US" b="1" dirty="0" smtClean="0">
              <a:solidFill>
                <a:srgbClr val="FF0000"/>
              </a:solidFill>
              <a:latin typeface="Monotype Corsiva" pitchFamily="66" charset="0"/>
              <a:ea typeface="Tahoma" pitchFamily="34" charset="0"/>
              <a:cs typeface="Tahoma" pitchFamily="34" charset="0"/>
            </a:endParaRPr>
          </a:p>
          <a:p>
            <a:pPr marL="536575" indent="-363538" algn="ctr" eaLnBrk="0" hangingPunct="0">
              <a:lnSpc>
                <a:spcPct val="80000"/>
              </a:lnSpc>
            </a:pPr>
            <a:endParaRPr lang="uk-UA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36575" indent="-363538" eaLnBrk="0" hangingPunct="0">
              <a:lnSpc>
                <a:spcPct val="80000"/>
              </a:lnSpc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uk-UA" sz="2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   </a:t>
            </a:r>
            <a:r>
              <a:rPr lang="uk-UA" sz="20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Ознайомлення з піснею,бесіда за змістом,визначення характеру,розучування мелодії за окремими фразами,визначення структури пісні.</a:t>
            </a:r>
          </a:p>
          <a:p>
            <a:pPr marL="536575" indent="-363538" eaLnBrk="0" hangingPunct="0">
              <a:lnSpc>
                <a:spcPct val="80000"/>
              </a:lnSpc>
            </a:pPr>
            <a:endParaRPr lang="uk-UA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36575" indent="-363538" eaLnBrk="0" hangingPunct="0">
              <a:lnSpc>
                <a:spcPct val="80000"/>
              </a:lnSpc>
            </a:pPr>
            <a:r>
              <a:rPr lang="uk-UA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2</a:t>
            </a:r>
            <a:r>
              <a:rPr lang="uk-UA" sz="2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uk-UA" sz="20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Робота над чистотою інтонування мелодії, над диханням,дикцією. Пізнавати твір за мелодією.</a:t>
            </a:r>
            <a:endParaRPr lang="uk-UA" sz="20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536575" indent="-363538" eaLnBrk="0" hangingPunct="0">
              <a:lnSpc>
                <a:spcPct val="80000"/>
              </a:lnSpc>
            </a:pPr>
            <a:endParaRPr lang="uk-UA" sz="20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536575" indent="-363538" eaLnBrk="0" hangingPunct="0">
              <a:lnSpc>
                <a:spcPct val="80000"/>
              </a:lnSpc>
            </a:pPr>
            <a:r>
              <a:rPr lang="uk-UA" sz="2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3. </a:t>
            </a:r>
            <a:r>
              <a:rPr lang="uk-UA" sz="20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Впізнавати пісні за вступом,робота над ансамблем, над закінченням музичних фраз. </a:t>
            </a:r>
            <a:endParaRPr lang="uk-UA" sz="20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536575" indent="-363538" eaLnBrk="0" hangingPunct="0">
              <a:lnSpc>
                <a:spcPct val="80000"/>
              </a:lnSpc>
            </a:pPr>
            <a:r>
              <a:rPr lang="uk-UA" sz="2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4. </a:t>
            </a:r>
            <a:r>
              <a:rPr lang="uk-UA" sz="20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Працювати над динамікою пісні. Впізнавати  твір за ритмом.</a:t>
            </a:r>
            <a:endParaRPr lang="uk-UA" sz="20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536575" indent="-363538" eaLnBrk="0" hangingPunct="0">
              <a:lnSpc>
                <a:spcPct val="80000"/>
              </a:lnSpc>
            </a:pPr>
            <a:endParaRPr lang="uk-UA" sz="20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536575" indent="-363538" eaLnBrk="0" hangingPunct="0">
              <a:lnSpc>
                <a:spcPct val="80000"/>
              </a:lnSpc>
            </a:pPr>
            <a:r>
              <a:rPr lang="uk-UA" sz="2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5. Підтримувати позитивний настрій </a:t>
            </a:r>
            <a:r>
              <a:rPr lang="uk-UA" sz="20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від виконання пісень.</a:t>
            </a:r>
            <a:endParaRPr lang="uk-UA" sz="20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536575" indent="-363538" eaLnBrk="0" hangingPunct="0">
              <a:lnSpc>
                <a:spcPct val="80000"/>
              </a:lnSpc>
            </a:pPr>
            <a:endParaRPr lang="uk-UA" sz="20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536575" indent="-363538" eaLnBrk="0" hangingPunct="0">
              <a:lnSpc>
                <a:spcPct val="80000"/>
              </a:lnSpc>
            </a:pPr>
            <a:r>
              <a:rPr lang="uk-UA" sz="2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6. </a:t>
            </a:r>
            <a:r>
              <a:rPr lang="uk-UA" sz="20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Залучати дітей до співу народних пісень, виконання пісень індивідуально,характерне виконання пісні, виконання ансамблем.</a:t>
            </a:r>
            <a:endParaRPr lang="ru-RU" sz="20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026" name="Picture 2" descr="C:\Users\Luda\Desktop\Люда - 2012\Новая папка\Deti26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7409" cy="155679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916832"/>
            <a:ext cx="7128792" cy="3493368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dirty="0" smtClean="0"/>
              <a:t>засвоєння дітьми відповідних завдань музичної освіти;</a:t>
            </a:r>
          </a:p>
          <a:p>
            <a:r>
              <a:rPr lang="uk-UA" dirty="0" smtClean="0"/>
              <a:t>активізацію проявів музичних здібностей дітей у процесі їхньої безпосередньої музичної діяльності;</a:t>
            </a:r>
          </a:p>
          <a:p>
            <a:r>
              <a:rPr lang="uk-UA" dirty="0" smtClean="0"/>
              <a:t>творче самовираження дітей.</a:t>
            </a:r>
            <a:endParaRPr lang="uk-UA" dirty="0"/>
          </a:p>
        </p:txBody>
      </p:sp>
      <p:pic>
        <p:nvPicPr>
          <p:cNvPr id="1026" name="Picture 2" descr="C:\Users\DNZ-39\Desktop\Мои документы\Малюнки рамки\малюнки правове виховання дітей\images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6575" y="4829175"/>
            <a:ext cx="2257425" cy="2028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Содержимое 6"/>
          <p:cNvSpPr txBox="1">
            <a:spLocks/>
          </p:cNvSpPr>
          <p:nvPr/>
        </p:nvSpPr>
        <p:spPr bwMode="auto">
          <a:xfrm>
            <a:off x="1043608" y="-171400"/>
            <a:ext cx="7956376" cy="2060848"/>
          </a:xfrm>
          <a:prstGeom prst="horizontalScroll">
            <a:avLst>
              <a:gd name="adj" fmla="val 12500"/>
            </a:avLst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chemeClr val="accent3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5125" marR="0" lvl="0" indent="-282575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81150" y="260648"/>
            <a:ext cx="7962850" cy="1440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Музичні заняття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з дошкільниками передбачають:</a:t>
            </a:r>
            <a:endParaRPr kumimoji="0" lang="uk-UA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628800"/>
            <a:ext cx="7499350" cy="48006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sz="2800" dirty="0" smtClean="0">
                <a:latin typeface="Calibri" pitchFamily="34" charset="0"/>
              </a:rPr>
              <a:t>забезпечення систематичного творчого розвитку кожної дитини;</a:t>
            </a:r>
          </a:p>
          <a:p>
            <a:r>
              <a:rPr lang="uk-UA" sz="2800" dirty="0" smtClean="0">
                <a:latin typeface="Calibri" pitchFamily="34" charset="0"/>
              </a:rPr>
              <a:t>формування естетичного ставлення дітей до навколишнього світу і мистецтва;</a:t>
            </a:r>
          </a:p>
          <a:p>
            <a:r>
              <a:rPr lang="uk-UA" sz="2800" dirty="0" smtClean="0">
                <a:latin typeface="Calibri" pitchFamily="34" charset="0"/>
              </a:rPr>
              <a:t>активізацію засвоєння дітьми музичних знань і уміння використовувати їх у самостійній творчій діяльності;</a:t>
            </a:r>
          </a:p>
          <a:p>
            <a:r>
              <a:rPr lang="uk-UA" sz="2800" dirty="0" smtClean="0">
                <a:latin typeface="Calibri" pitchFamily="34" charset="0"/>
              </a:rPr>
              <a:t>створення та укріплення атмосфери позитиву, довіри, взаємоповаги в дитячому колективі.</a:t>
            </a:r>
            <a:endParaRPr lang="uk-UA" sz="2800" dirty="0">
              <a:latin typeface="Calibri" pitchFamily="34" charset="0"/>
            </a:endParaRPr>
          </a:p>
        </p:txBody>
      </p:sp>
      <p:sp>
        <p:nvSpPr>
          <p:cNvPr id="4" name="Содержимое 6"/>
          <p:cNvSpPr txBox="1">
            <a:spLocks/>
          </p:cNvSpPr>
          <p:nvPr/>
        </p:nvSpPr>
        <p:spPr bwMode="auto">
          <a:xfrm>
            <a:off x="2051720" y="0"/>
            <a:ext cx="6120680" cy="1728192"/>
          </a:xfrm>
          <a:prstGeom prst="horizontalScroll">
            <a:avLst>
              <a:gd name="adj" fmla="val 12500"/>
            </a:avLst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chemeClr val="accent3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5125" marR="0" lvl="0" indent="-282575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339752" y="260648"/>
            <a:ext cx="56991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Мета :</a:t>
            </a:r>
            <a:endParaRPr kumimoji="0" lang="uk-UA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2132856"/>
            <a:ext cx="7025332" cy="3565376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uk-UA" dirty="0" smtClean="0"/>
              <a:t>Принцип діяльності.</a:t>
            </a:r>
          </a:p>
          <a:p>
            <a:r>
              <a:rPr lang="uk-UA" dirty="0" smtClean="0"/>
              <a:t>Принцип креативності.</a:t>
            </a:r>
          </a:p>
          <a:p>
            <a:r>
              <a:rPr lang="uk-UA" dirty="0" smtClean="0"/>
              <a:t>Принцип неперервності.</a:t>
            </a:r>
          </a:p>
          <a:p>
            <a:r>
              <a:rPr lang="uk-UA" dirty="0" smtClean="0"/>
              <a:t>Принцип природо відповідності.</a:t>
            </a:r>
          </a:p>
          <a:p>
            <a:r>
              <a:rPr lang="uk-UA" dirty="0" smtClean="0"/>
              <a:t>Принцип гуманності.</a:t>
            </a:r>
            <a:endParaRPr lang="uk-UA" dirty="0"/>
          </a:p>
        </p:txBody>
      </p:sp>
      <p:sp>
        <p:nvSpPr>
          <p:cNvPr id="4" name="Содержимое 6"/>
          <p:cNvSpPr txBox="1">
            <a:spLocks/>
          </p:cNvSpPr>
          <p:nvPr/>
        </p:nvSpPr>
        <p:spPr bwMode="auto">
          <a:xfrm>
            <a:off x="1331640" y="0"/>
            <a:ext cx="7416824" cy="1728192"/>
          </a:xfrm>
          <a:prstGeom prst="horizontalScroll">
            <a:avLst>
              <a:gd name="adj" fmla="val 12500"/>
            </a:avLst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chemeClr val="accent3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5125" marR="0" lvl="0" indent="-282575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7128792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tx1"/>
                </a:solidFill>
                <a:effectLst/>
                <a:latin typeface="Calibri" pitchFamily="34" charset="0"/>
              </a:rPr>
              <a:t>Провідні педагогічні принципи</a:t>
            </a:r>
            <a:endParaRPr lang="uk-UA" b="1" dirty="0"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-7721600" y="3486150"/>
            <a:ext cx="8229600" cy="9525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uk-UA" sz="45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3100" b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187624" y="1556792"/>
            <a:ext cx="3960440" cy="5040560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uk-UA" sz="2000" b="1" dirty="0" smtClean="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1. Лінія образних музично-рухових етюдів.</a:t>
            </a:r>
          </a:p>
          <a:p>
            <a:pPr eaLnBrk="1" hangingPunct="1">
              <a:buNone/>
              <a:defRPr/>
            </a:pPr>
            <a:endParaRPr lang="uk-UA" sz="2000" b="1" dirty="0" smtClean="0">
              <a:solidFill>
                <a:schemeClr val="tx1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uk-UA" sz="2000" b="1" dirty="0" smtClean="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2. Оволодіння основними рухами: різні види ходьби, бігу, стрибків, техніки рухів.</a:t>
            </a:r>
          </a:p>
          <a:p>
            <a:pPr eaLnBrk="1" hangingPunct="1">
              <a:buNone/>
              <a:defRPr/>
            </a:pPr>
            <a:endParaRPr lang="uk-UA" sz="2000" b="1" dirty="0" smtClean="0">
              <a:solidFill>
                <a:schemeClr val="tx1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uk-UA" sz="2000" b="1" dirty="0" smtClean="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3. Танцювальні рухи і танці.</a:t>
            </a:r>
          </a:p>
          <a:p>
            <a:pPr eaLnBrk="1" hangingPunct="1">
              <a:buNone/>
              <a:defRPr/>
            </a:pPr>
            <a:endParaRPr lang="uk-UA" sz="2000" b="1" dirty="0" smtClean="0">
              <a:solidFill>
                <a:schemeClr val="tx1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uk-UA" sz="2000" b="1" dirty="0" smtClean="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4. Орієнтування у просторі.</a:t>
            </a:r>
          </a:p>
          <a:p>
            <a:pPr eaLnBrk="1" hangingPunct="1">
              <a:buNone/>
              <a:defRPr/>
            </a:pPr>
            <a:endParaRPr lang="uk-UA" sz="2000" b="1" dirty="0" smtClean="0">
              <a:solidFill>
                <a:schemeClr val="tx1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uk-UA" sz="2000" b="1" dirty="0" smtClean="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5. Індивідуальний творчий прояв дітей у русі – імпровізація.</a:t>
            </a:r>
            <a:endParaRPr lang="ru-RU" sz="2000" b="1" dirty="0" smtClean="0">
              <a:solidFill>
                <a:schemeClr val="tx1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187624" y="171450"/>
            <a:ext cx="7448376" cy="1143000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sz="2400" b="1" dirty="0">
                <a:solidFill>
                  <a:srgbClr val="072428"/>
                </a:solidFill>
                <a:latin typeface="Tahoma" pitchFamily="34" charset="0"/>
                <a:cs typeface="Tahoma" pitchFamily="34" charset="0"/>
              </a:rPr>
              <a:t>Шляхи розвитку </a:t>
            </a:r>
            <a:br>
              <a:rPr lang="uk-UA" sz="2400" b="1" dirty="0">
                <a:solidFill>
                  <a:srgbClr val="072428"/>
                </a:solidFill>
                <a:latin typeface="Tahoma" pitchFamily="34" charset="0"/>
                <a:cs typeface="Tahoma" pitchFamily="34" charset="0"/>
              </a:rPr>
            </a:br>
            <a:r>
              <a:rPr lang="uk-UA" sz="2400" b="1" dirty="0">
                <a:solidFill>
                  <a:srgbClr val="072428"/>
                </a:solidFill>
                <a:latin typeface="Tahoma" pitchFamily="34" charset="0"/>
                <a:cs typeface="Tahoma" pitchFamily="34" charset="0"/>
              </a:rPr>
              <a:t>  музичних рухів у дошкільників:</a:t>
            </a:r>
            <a:endParaRPr lang="uk-UA" sz="240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194" name="Picture 2" descr="O:\Новая папка (3)\8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2976"/>
            <a:ext cx="952500" cy="1095375"/>
          </a:xfrm>
          <a:prstGeom prst="rect">
            <a:avLst/>
          </a:prstGeom>
          <a:noFill/>
        </p:spPr>
      </p:pic>
      <p:pic>
        <p:nvPicPr>
          <p:cNvPr id="10" name="Рисунок 9" descr="C:\Users\Ольга\Desktop\Новая папка\IMG_8479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285691"/>
            <a:ext cx="3600400" cy="2474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http://chinbudinok.com.ua/images/year-2016/Velukden/img_4671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1482" y="3861048"/>
            <a:ext cx="3680460" cy="2447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0000">
    <p:comb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1">
      <a:dk1>
        <a:sysClr val="windowText" lastClr="000000"/>
      </a:dk1>
      <a:lt1>
        <a:srgbClr val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1304</TotalTime>
  <Words>456</Words>
  <Application>Microsoft Office PowerPoint</Application>
  <PresentationFormat>Экран (4:3)</PresentationFormat>
  <Paragraphs>108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32</vt:i4>
      </vt:variant>
    </vt:vector>
  </HeadingPairs>
  <TitlesOfParts>
    <vt:vector size="49" baseType="lpstr">
      <vt:lpstr>Arial</vt:lpstr>
      <vt:lpstr>Calibri</vt:lpstr>
      <vt:lpstr>Corbel</vt:lpstr>
      <vt:lpstr>Gill Sans MT</vt:lpstr>
      <vt:lpstr>Impact</vt:lpstr>
      <vt:lpstr>Monotype Corsiva</vt:lpstr>
      <vt:lpstr>Tahoma</vt:lpstr>
      <vt:lpstr>Times New Roman</vt:lpstr>
      <vt:lpstr>Verdana</vt:lpstr>
      <vt:lpstr>Wingdings 2</vt:lpstr>
      <vt:lpstr>Солнцестояние</vt:lpstr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 </vt:lpstr>
      <vt:lpstr>Презентация PowerPoint</vt:lpstr>
      <vt:lpstr> Педагогічне кредо:  </vt:lpstr>
      <vt:lpstr>Види музичної діяльності :</vt:lpstr>
      <vt:lpstr> </vt:lpstr>
      <vt:lpstr>Презентация PowerPoint</vt:lpstr>
      <vt:lpstr>Презентация PowerPoint</vt:lpstr>
      <vt:lpstr>Провідні педагогічні принципи</vt:lpstr>
      <vt:lpstr> </vt:lpstr>
      <vt:lpstr>Результати роботи</vt:lpstr>
      <vt:lpstr>МІЙ ДИПЛОМ</vt:lpstr>
      <vt:lpstr>Свідоцтво про підвищення кваліфікації</vt:lpstr>
      <vt:lpstr>МОЇ  НАГОРОДИ</vt:lpstr>
      <vt:lpstr>Презентация PowerPoint</vt:lpstr>
      <vt:lpstr>Презентация PowerPoint</vt:lpstr>
      <vt:lpstr>Презентация PowerPoint</vt:lpstr>
      <vt:lpstr>ЩОРІЧНІ  ЗАГАЛЬНО – МАСОВІ ЗАХОДИ:  </vt:lpstr>
      <vt:lpstr>Презентация PowerPoint</vt:lpstr>
      <vt:lpstr>ВСЕСВІТНІЙ ДЕНЬ МИРУ</vt:lpstr>
      <vt:lpstr>Презентация PowerPoint</vt:lpstr>
      <vt:lpstr>Презентация PowerPoint</vt:lpstr>
      <vt:lpstr> ЗОЛОТА ОСІНЬ</vt:lpstr>
      <vt:lpstr>СВЯТО МИКОЛАЯ!!!</vt:lpstr>
      <vt:lpstr>Новий РІК</vt:lpstr>
      <vt:lpstr>КОЛЯДУЮТЬ  ВСІ…</vt:lpstr>
      <vt:lpstr>8 - БЕРЕЗНЯ</vt:lpstr>
      <vt:lpstr>Великоднє свято</vt:lpstr>
      <vt:lpstr>День захисту дітей</vt:lpstr>
      <vt:lpstr>Презентация PowerPoint</vt:lpstr>
      <vt:lpstr>МОЄ ВІДКРИТЕ ЗАНЯТТЯ</vt:lpstr>
      <vt:lpstr>Презентация PowerPoint</vt:lpstr>
      <vt:lpstr>ДЯКУЮ ЗА УВАГУ!!!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Luda</dc:creator>
  <cp:lastModifiedBy>user</cp:lastModifiedBy>
  <cp:revision>98</cp:revision>
  <dcterms:created xsi:type="dcterms:W3CDTF">2012-11-28T15:33:06Z</dcterms:created>
  <dcterms:modified xsi:type="dcterms:W3CDTF">2017-03-31T21:09:20Z</dcterms:modified>
</cp:coreProperties>
</file>