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9" r:id="rId4"/>
    <p:sldId id="294" r:id="rId5"/>
    <p:sldId id="267" r:id="rId6"/>
    <p:sldId id="259" r:id="rId7"/>
    <p:sldId id="268" r:id="rId8"/>
    <p:sldId id="271" r:id="rId9"/>
    <p:sldId id="270" r:id="rId10"/>
    <p:sldId id="272" r:id="rId11"/>
    <p:sldId id="275" r:id="rId12"/>
    <p:sldId id="263" r:id="rId13"/>
    <p:sldId id="274" r:id="rId14"/>
    <p:sldId id="278" r:id="rId15"/>
    <p:sldId id="279" r:id="rId16"/>
    <p:sldId id="276" r:id="rId17"/>
    <p:sldId id="280" r:id="rId18"/>
    <p:sldId id="282" r:id="rId19"/>
    <p:sldId id="281" r:id="rId20"/>
    <p:sldId id="284" r:id="rId21"/>
    <p:sldId id="286" r:id="rId22"/>
    <p:sldId id="285" r:id="rId23"/>
    <p:sldId id="288" r:id="rId24"/>
    <p:sldId id="283" r:id="rId25"/>
    <p:sldId id="289" r:id="rId26"/>
    <p:sldId id="290" r:id="rId27"/>
    <p:sldId id="293" r:id="rId28"/>
    <p:sldId id="292" r:id="rId29"/>
  </p:sldIdLst>
  <p:sldSz cx="9144000" cy="6858000" type="screen4x3"/>
  <p:notesSz cx="6858000" cy="9144000"/>
  <p:embeddedFontLst>
    <p:embeddedFont>
      <p:font typeface="Rubius" panose="020B0604020202020204" charset="0"/>
      <p:regular r:id="rId31"/>
    </p:embeddedFon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80054"/>
    <a:srgbClr val="007A77"/>
    <a:srgbClr val="005654"/>
    <a:srgbClr val="339933"/>
    <a:srgbClr val="B45608"/>
    <a:srgbClr val="CC0066"/>
    <a:srgbClr val="A42320"/>
    <a:srgbClr val="C42A26"/>
    <a:srgbClr val="8D1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814D1-6349-49EE-A4AA-A15292D4E94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3513-657E-4C9B-B749-96D073E0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3513-657E-4C9B-B749-96D073E02C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4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700" y="428604"/>
            <a:ext cx="5400600" cy="307183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</a:pPr>
            <a:r>
              <a:rPr lang="uk-UA" sz="3600" b="1" dirty="0" err="1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Портфоліо</a:t>
            </a:r>
            <a:r>
              <a:rPr lang="uk-UA" sz="36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 вихователя ДНЗ </a:t>
            </a:r>
            <a:r>
              <a:rPr lang="uk-UA" sz="3600" b="1" dirty="0" err="1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Чинадіївського</a:t>
            </a:r>
            <a:r>
              <a:rPr lang="uk-UA" sz="36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 дитячого будинку </a:t>
            </a:r>
            <a:br>
              <a:rPr lang="uk-UA" sz="36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</a:br>
            <a:r>
              <a:rPr lang="uk-UA" sz="36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/>
            </a:r>
            <a:br>
              <a:rPr lang="uk-UA" sz="36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</a:br>
            <a:r>
              <a:rPr lang="uk-UA" sz="36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/>
            </a:r>
            <a:br>
              <a:rPr lang="uk-UA" sz="36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</a:br>
            <a:endParaRPr lang="ru-RU" sz="3600" b="1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Rubi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143116"/>
            <a:ext cx="5171130" cy="40008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uk-UA" sz="24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  <a:p>
            <a:pPr>
              <a:spcBef>
                <a:spcPts val="0"/>
              </a:spcBef>
            </a:pPr>
            <a:endParaRPr lang="uk-UA" sz="24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  <a:p>
            <a:pPr>
              <a:spcBef>
                <a:spcPts val="0"/>
              </a:spcBef>
            </a:pPr>
            <a:endParaRPr lang="uk-UA" sz="24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  <a:p>
            <a:pPr>
              <a:spcBef>
                <a:spcPts val="0"/>
              </a:spcBef>
            </a:pPr>
            <a:endParaRPr lang="uk-UA" sz="24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  <a:p>
            <a:pPr>
              <a:spcBef>
                <a:spcPts val="0"/>
              </a:spcBef>
            </a:pPr>
            <a:endParaRPr lang="uk-UA" sz="24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  <a:p>
            <a:pPr>
              <a:spcBef>
                <a:spcPts val="0"/>
              </a:spcBef>
            </a:pPr>
            <a:endParaRPr lang="uk-UA" sz="24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  <a:p>
            <a:pPr>
              <a:spcBef>
                <a:spcPts val="0"/>
              </a:spcBef>
            </a:pPr>
            <a:endParaRPr lang="uk-UA" sz="24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  <a:p>
            <a:pPr>
              <a:spcBef>
                <a:spcPts val="0"/>
              </a:spcBef>
            </a:pPr>
            <a:r>
              <a:rPr lang="uk-UA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Павленко      Маріанни Іванівни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Березень 2018 р.</a:t>
            </a:r>
            <a:endParaRPr lang="ru-RU" sz="24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pic>
        <p:nvPicPr>
          <p:cNvPr id="1027" name="Picture 3" descr="G:\DSC_93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285992"/>
            <a:ext cx="1643074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images (38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500570"/>
            <a:ext cx="725488" cy="979488"/>
          </a:xfrm>
          <a:prstGeom prst="rect">
            <a:avLst/>
          </a:prstGeom>
          <a:noFill/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785785" y="714356"/>
            <a:ext cx="7500991" cy="5000660"/>
          </a:xfrm>
          <a:prstGeom prst="foldedCorner">
            <a:avLst>
              <a:gd name="adj" fmla="val 1998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6509" name="Picture 13" descr="501_html_m60346cf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68904">
            <a:off x="676763" y="3859816"/>
            <a:ext cx="2822575" cy="2117725"/>
          </a:xfrm>
          <a:prstGeom prst="rect">
            <a:avLst/>
          </a:prstGeom>
          <a:noFill/>
        </p:spPr>
      </p:pic>
      <p:pic>
        <p:nvPicPr>
          <p:cNvPr id="106510" name="Picture 14" descr="simbol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11937">
            <a:off x="7524750" y="3357563"/>
            <a:ext cx="962025" cy="1219200"/>
          </a:xfrm>
          <a:prstGeom prst="rect">
            <a:avLst/>
          </a:prstGeom>
          <a:noFill/>
        </p:spPr>
      </p:pic>
      <p:pic>
        <p:nvPicPr>
          <p:cNvPr id="106511" name="Picture 15" descr="г8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224048">
            <a:off x="2627313" y="2133600"/>
            <a:ext cx="1190625" cy="666750"/>
          </a:xfrm>
          <a:prstGeom prst="rect">
            <a:avLst/>
          </a:prstGeom>
          <a:noFill/>
        </p:spPr>
      </p:pic>
      <p:sp>
        <p:nvSpPr>
          <p:cNvPr id="106514" name="Cloud"/>
          <p:cNvSpPr>
            <a:spLocks noChangeAspect="1" noEditPoints="1" noChangeArrowheads="1"/>
          </p:cNvSpPr>
          <p:nvPr/>
        </p:nvSpPr>
        <p:spPr bwMode="auto">
          <a:xfrm>
            <a:off x="1714480" y="1285860"/>
            <a:ext cx="6335712" cy="307657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2000232" y="1928802"/>
            <a:ext cx="60722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80"/>
                </a:solidFill>
              </a:rPr>
              <a:t>"Формальна </a:t>
            </a:r>
            <a:r>
              <a:rPr lang="ru-RU" sz="2400" b="1" i="1" dirty="0" err="1">
                <a:solidFill>
                  <a:srgbClr val="800080"/>
                </a:solidFill>
              </a:rPr>
              <a:t>освіта</a:t>
            </a:r>
            <a:r>
              <a:rPr lang="ru-RU" sz="2400" b="1" i="1" dirty="0">
                <a:solidFill>
                  <a:srgbClr val="800080"/>
                </a:solidFill>
              </a:rPr>
              <a:t> </a:t>
            </a:r>
            <a:r>
              <a:rPr lang="ru-RU" sz="2400" b="1" i="1" dirty="0" err="1">
                <a:solidFill>
                  <a:srgbClr val="800080"/>
                </a:solidFill>
              </a:rPr>
              <a:t>допоможе</a:t>
            </a:r>
            <a:r>
              <a:rPr lang="ru-RU" sz="2400" b="1" i="1" dirty="0">
                <a:solidFill>
                  <a:srgbClr val="800080"/>
                </a:solidFill>
              </a:rPr>
              <a:t> вам </a:t>
            </a:r>
            <a:r>
              <a:rPr lang="ru-RU" sz="2400" b="1" i="1" dirty="0" err="1">
                <a:solidFill>
                  <a:srgbClr val="800080"/>
                </a:solidFill>
              </a:rPr>
              <a:t>вижити</a:t>
            </a:r>
            <a:r>
              <a:rPr lang="ru-RU" sz="2400" b="1" i="1" dirty="0">
                <a:solidFill>
                  <a:srgbClr val="800080"/>
                </a:solidFill>
              </a:rPr>
              <a:t>, а </a:t>
            </a:r>
            <a:r>
              <a:rPr lang="ru-RU" sz="2400" b="1" i="1" dirty="0" err="1">
                <a:solidFill>
                  <a:srgbClr val="800080"/>
                </a:solidFill>
              </a:rPr>
              <a:t>самоосвіта</a:t>
            </a:r>
            <a:r>
              <a:rPr lang="ru-RU" sz="2400" b="1" i="1" dirty="0">
                <a:solidFill>
                  <a:srgbClr val="800080"/>
                </a:solidFill>
              </a:rPr>
              <a:t> </a:t>
            </a:r>
            <a:r>
              <a:rPr lang="ru-RU" sz="2400" b="1" i="1" dirty="0" err="1">
                <a:solidFill>
                  <a:srgbClr val="800080"/>
                </a:solidFill>
              </a:rPr>
              <a:t>приведе</a:t>
            </a:r>
            <a:r>
              <a:rPr lang="ru-RU" sz="2400" b="1" i="1" dirty="0">
                <a:solidFill>
                  <a:srgbClr val="800080"/>
                </a:solidFill>
              </a:rPr>
              <a:t> вас до </a:t>
            </a:r>
            <a:r>
              <a:rPr lang="ru-RU" sz="2400" b="1" i="1" dirty="0" err="1">
                <a:solidFill>
                  <a:srgbClr val="800080"/>
                </a:solidFill>
              </a:rPr>
              <a:t>успіху</a:t>
            </a:r>
            <a:r>
              <a:rPr lang="ru-RU" sz="2400" b="1" i="1" dirty="0" smtClean="0">
                <a:solidFill>
                  <a:srgbClr val="800080"/>
                </a:solidFill>
              </a:rPr>
              <a:t>".</a:t>
            </a:r>
          </a:p>
          <a:p>
            <a:pPr>
              <a:spcBef>
                <a:spcPct val="50000"/>
              </a:spcBef>
            </a:pPr>
            <a:r>
              <a:rPr lang="uk-UA" sz="2400" b="1" i="1" dirty="0" smtClean="0">
                <a:solidFill>
                  <a:srgbClr val="800080"/>
                </a:solidFill>
              </a:rPr>
              <a:t>                                       </a:t>
            </a:r>
            <a:r>
              <a:rPr lang="uk-UA" sz="2400" b="1" i="1" dirty="0" err="1" smtClean="0">
                <a:solidFill>
                  <a:srgbClr val="800080"/>
                </a:solidFill>
              </a:rPr>
              <a:t>Джимі</a:t>
            </a:r>
            <a:r>
              <a:rPr lang="uk-UA" sz="2400" b="1" i="1" dirty="0" smtClean="0">
                <a:solidFill>
                  <a:srgbClr val="800080"/>
                </a:solidFill>
              </a:rPr>
              <a:t> </a:t>
            </a:r>
            <a:r>
              <a:rPr lang="uk-UA" sz="2400" b="1" i="1" dirty="0" err="1" smtClean="0">
                <a:solidFill>
                  <a:srgbClr val="800080"/>
                </a:solidFill>
              </a:rPr>
              <a:t>Рон</a:t>
            </a:r>
            <a:endParaRPr lang="ru-RU" sz="2400" b="1" i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Національно-патріотичне виховання.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”Україно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ти моя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молитва.”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Користувач\Desktop\моя\портфоліо\фото з телеф\WP_20161113_0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785926"/>
            <a:ext cx="2857520" cy="2071702"/>
          </a:xfrm>
          <a:prstGeom prst="rect">
            <a:avLst/>
          </a:prstGeom>
          <a:noFill/>
        </p:spPr>
      </p:pic>
      <p:pic>
        <p:nvPicPr>
          <p:cNvPr id="7" name="Picture 5" descr="C:\Users\Користувач\Desktop\моя\портфоліо\фото з телеф\WP_20161113_0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785926"/>
            <a:ext cx="2857520" cy="2068156"/>
          </a:xfrm>
          <a:prstGeom prst="rect">
            <a:avLst/>
          </a:prstGeom>
          <a:noFill/>
        </p:spPr>
      </p:pic>
      <p:pic>
        <p:nvPicPr>
          <p:cNvPr id="8" name="Picture 2" descr="C:\Users\Користувач\Desktop\моя\портфоліо\фото з телеф\WP_20161113_0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4143380"/>
            <a:ext cx="2857520" cy="2139594"/>
          </a:xfrm>
          <a:prstGeom prst="rect">
            <a:avLst/>
          </a:prstGeom>
          <a:noFill/>
        </p:spPr>
      </p:pic>
      <p:pic>
        <p:nvPicPr>
          <p:cNvPr id="9" name="Picture 3" descr="C:\Users\Користувач\Desktop\моя\портфоліо\фото з телеф\WP_20161113_0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143380"/>
            <a:ext cx="2857520" cy="2068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785950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Флешмоб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День Миру.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“Голуб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миру”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Користувач\Desktop\моя\портфоліо\фото з телеф\WP_20170919_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36467" y="2521723"/>
            <a:ext cx="3043230" cy="2428892"/>
          </a:xfrm>
          <a:prstGeom prst="rect">
            <a:avLst/>
          </a:prstGeom>
          <a:noFill/>
        </p:spPr>
      </p:pic>
      <p:pic>
        <p:nvPicPr>
          <p:cNvPr id="7" name="Picture 4" descr="C:\Users\Користувач\Desktop\моя\портфоліо\фото з телеф\WP_20170919_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5720" y="2643182"/>
            <a:ext cx="3071834" cy="2214578"/>
          </a:xfrm>
          <a:prstGeom prst="rect">
            <a:avLst/>
          </a:prstGeom>
          <a:noFill/>
        </p:spPr>
      </p:pic>
      <p:pic>
        <p:nvPicPr>
          <p:cNvPr id="8" name="Picture 3" descr="C:\Users\Користувач\Desktop\моя\портфоліо\фото з телеф\WP_20170919_0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071942"/>
            <a:ext cx="2928926" cy="2068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Соборності України.               Малюнок на асфальті. 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C:\Users\Користувач\Desktop\моя\портфоліо\фото з телеф\WP_20170823_0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429132"/>
            <a:ext cx="2995787" cy="1857388"/>
          </a:xfrm>
          <a:prstGeom prst="rect">
            <a:avLst/>
          </a:prstGeom>
          <a:noFill/>
        </p:spPr>
      </p:pic>
      <p:pic>
        <p:nvPicPr>
          <p:cNvPr id="4103" name="Picture 7" descr="C:\Users\Користувач\Desktop\моя\портфоліо\фото з телеф\WP_20170823_0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2928958" cy="1874533"/>
          </a:xfrm>
          <a:prstGeom prst="rect">
            <a:avLst/>
          </a:prstGeom>
          <a:noFill/>
        </p:spPr>
      </p:pic>
      <p:pic>
        <p:nvPicPr>
          <p:cNvPr id="4104" name="Picture 8" descr="C:\Users\Користувач\Desktop\моя\портфоліо\фото з телеф\WP_20170823_0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643050"/>
            <a:ext cx="2857520" cy="1828813"/>
          </a:xfrm>
          <a:prstGeom prst="rect">
            <a:avLst/>
          </a:prstGeom>
          <a:noFill/>
        </p:spPr>
      </p:pic>
      <p:pic>
        <p:nvPicPr>
          <p:cNvPr id="4105" name="Picture 9" descr="C:\Users\Користувач\Desktop\моя\портфоліо\фото з телеф\WP_20170823_04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429132"/>
            <a:ext cx="2928958" cy="1785926"/>
          </a:xfrm>
          <a:prstGeom prst="rect">
            <a:avLst/>
          </a:prstGeom>
          <a:noFill/>
        </p:spPr>
      </p:pic>
      <p:pic>
        <p:nvPicPr>
          <p:cNvPr id="4106" name="Picture 10" descr="C:\Users\Користувач\Desktop\моя\портфоліо\фото з телеф\WP_20170823_02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214686"/>
            <a:ext cx="2143140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“Воскресни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писанко”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Користувач\Desktop\моя\портфоліо\img_449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071678"/>
            <a:ext cx="2714644" cy="1857388"/>
          </a:xfrm>
          <a:prstGeom prst="rect">
            <a:avLst/>
          </a:prstGeom>
          <a:noFill/>
        </p:spPr>
      </p:pic>
      <p:pic>
        <p:nvPicPr>
          <p:cNvPr id="6147" name="Picture 3" descr="C:\Users\Користувач\Desktop\моя\портфоліо\img_44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357298"/>
            <a:ext cx="2000264" cy="2665352"/>
          </a:xfrm>
          <a:prstGeom prst="rect">
            <a:avLst/>
          </a:prstGeom>
          <a:noFill/>
        </p:spPr>
      </p:pic>
      <p:pic>
        <p:nvPicPr>
          <p:cNvPr id="6148" name="Picture 4" descr="C:\Users\Користувач\Desktop\моя\портфоліо\img_44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4143380"/>
            <a:ext cx="2703065" cy="2119306"/>
          </a:xfrm>
          <a:prstGeom prst="rect">
            <a:avLst/>
          </a:prstGeom>
          <a:noFill/>
        </p:spPr>
      </p:pic>
      <p:pic>
        <p:nvPicPr>
          <p:cNvPr id="6149" name="Picture 5" descr="C:\Users\Користувач\Desktop\моя\портфоліо\img_181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214818"/>
            <a:ext cx="2714644" cy="2071678"/>
          </a:xfrm>
          <a:prstGeom prst="rect">
            <a:avLst/>
          </a:prstGeom>
          <a:noFill/>
        </p:spPr>
      </p:pic>
      <p:pic>
        <p:nvPicPr>
          <p:cNvPr id="6150" name="Picture 6" descr="C:\Users\Користувач\Desktop\моя\портфоліо\img_176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357298"/>
            <a:ext cx="1857388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5214974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Користувач\Desktop\моя\портфоліо\фото з телеф\WP_20160413_0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99242" y="4044964"/>
            <a:ext cx="2143141" cy="1482717"/>
          </a:xfrm>
          <a:prstGeom prst="rect">
            <a:avLst/>
          </a:prstGeom>
          <a:noFill/>
        </p:spPr>
      </p:pic>
      <p:pic>
        <p:nvPicPr>
          <p:cNvPr id="7171" name="Picture 3" descr="C:\Users\Користувач\Desktop\моя\портфоліо\фото з телеф\WP_20160406_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7787" y="1210983"/>
            <a:ext cx="2071702" cy="1507076"/>
          </a:xfrm>
          <a:prstGeom prst="rect">
            <a:avLst/>
          </a:prstGeom>
          <a:noFill/>
        </p:spPr>
      </p:pic>
      <p:pic>
        <p:nvPicPr>
          <p:cNvPr id="7172" name="Picture 4" descr="C:\Users\Користувач\Desktop\моя\портфоліо\фото з телеф\WP_20160408_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4348" y="4143380"/>
            <a:ext cx="2214578" cy="1500198"/>
          </a:xfrm>
          <a:prstGeom prst="rect">
            <a:avLst/>
          </a:prstGeom>
          <a:noFill/>
        </p:spPr>
      </p:pic>
      <p:pic>
        <p:nvPicPr>
          <p:cNvPr id="7173" name="Picture 5" descr="C:\Users\Користувач\Desktop\моя\портфоліо\фото з телеф\WP_20160408_0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84277" y="1501947"/>
            <a:ext cx="2000264" cy="1425214"/>
          </a:xfrm>
          <a:prstGeom prst="rect">
            <a:avLst/>
          </a:prstGeom>
          <a:noFill/>
        </p:spPr>
      </p:pic>
      <p:pic>
        <p:nvPicPr>
          <p:cNvPr id="7174" name="Picture 6" descr="C:\Users\Користувач\Desktop\моя\портфоліо\фото з телеф\WP_20160408_00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70491" y="1216195"/>
            <a:ext cx="2143140" cy="1425214"/>
          </a:xfrm>
          <a:prstGeom prst="rect">
            <a:avLst/>
          </a:prstGeom>
          <a:noFill/>
        </p:spPr>
      </p:pic>
      <p:pic>
        <p:nvPicPr>
          <p:cNvPr id="7175" name="Picture 7" descr="C:\Users\Користувач\Desktop\моя\портфоліо\фото з телеф\WP_20160416_01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86314" y="4429132"/>
            <a:ext cx="2000264" cy="1428760"/>
          </a:xfrm>
          <a:prstGeom prst="rect">
            <a:avLst/>
          </a:prstGeom>
          <a:noFill/>
        </p:spPr>
      </p:pic>
      <p:pic>
        <p:nvPicPr>
          <p:cNvPr id="7176" name="Picture 8" descr="C:\Users\Користувач\Desktop\моя\портфоліо\фото з телеф\WP_20160419_00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42878" y="1472172"/>
            <a:ext cx="2000264" cy="1484764"/>
          </a:xfrm>
          <a:prstGeom prst="rect">
            <a:avLst/>
          </a:prstGeom>
          <a:noFill/>
        </p:spPr>
      </p:pic>
      <p:pic>
        <p:nvPicPr>
          <p:cNvPr id="7177" name="Picture 9" descr="C:\Users\Користувач\Desktop\моя\портфоліо\фото з телеф\WP_20160419_0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86050" y="4429132"/>
            <a:ext cx="2000264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Користувач\Desktop\моя\портфоліо\фото з телеф\WP_20170330_0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93537" y="821513"/>
            <a:ext cx="2071702" cy="1857388"/>
          </a:xfrm>
          <a:prstGeom prst="rect">
            <a:avLst/>
          </a:prstGeom>
          <a:noFill/>
        </p:spPr>
      </p:pic>
      <p:pic>
        <p:nvPicPr>
          <p:cNvPr id="8195" name="Picture 3" descr="C:\Users\Користувач\Desktop\моя\портфоліо\фото з телеф\WP_20170330_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66367" y="805411"/>
            <a:ext cx="2039498" cy="1714512"/>
          </a:xfrm>
          <a:prstGeom prst="rect">
            <a:avLst/>
          </a:prstGeom>
          <a:noFill/>
        </p:spPr>
      </p:pic>
      <p:pic>
        <p:nvPicPr>
          <p:cNvPr id="8196" name="Picture 4" descr="C:\Users\Користувач\Desktop\моя\портфоліо\фото з телеф\WP_20170330_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071810"/>
            <a:ext cx="2143140" cy="1921734"/>
          </a:xfrm>
          <a:prstGeom prst="rect">
            <a:avLst/>
          </a:prstGeom>
          <a:noFill/>
        </p:spPr>
      </p:pic>
      <p:pic>
        <p:nvPicPr>
          <p:cNvPr id="8197" name="Picture 5" descr="C:\Users\Користувач\Desktop\моя\портфоліо\фото з телеф\WP_20170330_0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071810"/>
            <a:ext cx="2214578" cy="1928826"/>
          </a:xfrm>
          <a:prstGeom prst="rect">
            <a:avLst/>
          </a:prstGeom>
          <a:noFill/>
        </p:spPr>
      </p:pic>
      <p:pic>
        <p:nvPicPr>
          <p:cNvPr id="8198" name="Picture 6" descr="C:\Users\Користувач\Desktop\моя\портфоліо\фото з телеф\WP_20170330_0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286256"/>
            <a:ext cx="2214578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Користувач\Desktop\моя\портфоліо\фото з телеф\WP_20170330_0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3357586" cy="2286016"/>
          </a:xfrm>
          <a:prstGeom prst="rect">
            <a:avLst/>
          </a:prstGeom>
          <a:noFill/>
        </p:spPr>
      </p:pic>
      <p:pic>
        <p:nvPicPr>
          <p:cNvPr id="9219" name="Picture 3" descr="C:\Users\Користувач\Desktop\моя\портфоліо\фото з телеф\WP_20170330_0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3571868" cy="2425346"/>
          </a:xfrm>
          <a:prstGeom prst="rect">
            <a:avLst/>
          </a:prstGeom>
          <a:noFill/>
        </p:spPr>
      </p:pic>
      <p:pic>
        <p:nvPicPr>
          <p:cNvPr id="9221" name="Picture 5" descr="C:\Users\Користувач\Desktop\моя\портфоліо\фото з телеф\WP_20170330_0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571876"/>
            <a:ext cx="3357586" cy="2139594"/>
          </a:xfrm>
          <a:prstGeom prst="rect">
            <a:avLst/>
          </a:prstGeom>
          <a:noFill/>
        </p:spPr>
      </p:pic>
      <p:pic>
        <p:nvPicPr>
          <p:cNvPr id="9222" name="Picture 6" descr="C:\Users\Користувач\Desktop\моя\портфоліо\фото з телеф\WP_20170330_0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071942"/>
            <a:ext cx="3300247" cy="1853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86808" cy="214314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Екскурсія в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м.Київ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новорічну ялинку .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гостях 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“Сніданку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1+1”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Користувач\Desktop\моя\портфоліо\фото з телеф\WP_20161222_0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71876"/>
            <a:ext cx="3599977" cy="2482849"/>
          </a:xfrm>
          <a:prstGeom prst="rect">
            <a:avLst/>
          </a:prstGeom>
          <a:noFill/>
        </p:spPr>
      </p:pic>
      <p:pic>
        <p:nvPicPr>
          <p:cNvPr id="7" name="Picture 2" descr="C:\Users\Користувач\Desktop\моя\портфоліо\фото з телеф\WP_20161222_0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928934"/>
            <a:ext cx="3571900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Майстерня шоколаду 2017р. Місто Львів.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H="1">
            <a:off x="8686800" y="5286388"/>
            <a:ext cx="100042" cy="8397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14" descr="http://chinbudinok.com.ua/images/year-2017/Autumn-Holidays/Foto1/image-0-02-05-183dcb7ee59585201662b18996ee404f8b081bf2dfa38e0c0640095c3db6fd4a-v%2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071546"/>
            <a:ext cx="2030761" cy="2371692"/>
          </a:xfrm>
          <a:prstGeom prst="rect">
            <a:avLst/>
          </a:prstGeom>
          <a:noFill/>
        </p:spPr>
      </p:pic>
      <p:pic>
        <p:nvPicPr>
          <p:cNvPr id="9" name="Picture 4" descr="http://chinbudinok.com.ua/images/year-2017/Autumn-Holidays/Foto1/image-0-02-05-21e9252ae026c3ba37187fb869c330018c7e9962eae353ffbafec4ca3403e939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714488"/>
            <a:ext cx="2786082" cy="1943122"/>
          </a:xfrm>
          <a:prstGeom prst="rect">
            <a:avLst/>
          </a:prstGeom>
          <a:noFill/>
        </p:spPr>
      </p:pic>
      <p:pic>
        <p:nvPicPr>
          <p:cNvPr id="10" name="Picture 12" descr="http://chinbudinok.com.ua/images/year-2017/Autumn-Holidays/Foto1/image-0-02-05-0181dc55d0c50200978f441a97742e635608ab3740962e6e3ab2691f491b78df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857628"/>
            <a:ext cx="2794052" cy="1571654"/>
          </a:xfrm>
          <a:prstGeom prst="rect">
            <a:avLst/>
          </a:prstGeom>
          <a:noFill/>
        </p:spPr>
      </p:pic>
      <p:pic>
        <p:nvPicPr>
          <p:cNvPr id="11" name="Picture 8" descr="http://chinbudinok.com.ua/images/year-2017/Autumn-Holidays/Foto1/image-0-02-05-4fd02d963ca47f696f2f11edc2b9b81752f8f21a004d1e463f642acf4f0b2b47-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214818"/>
            <a:ext cx="2571768" cy="1571606"/>
          </a:xfrm>
          <a:prstGeom prst="rect">
            <a:avLst/>
          </a:prstGeom>
          <a:noFill/>
        </p:spPr>
      </p:pic>
      <p:pic>
        <p:nvPicPr>
          <p:cNvPr id="13" name="Picture 10" descr="http://chinbudinok.com.ua/images/year-2017/Autumn-Holidays/Foto1/image-0-02-05-b227bfad1bfb91c9f1d6c2b36cc82f9b0ee505eb030b9ecffd0a4a04b0443ead-v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000240"/>
            <a:ext cx="2500330" cy="1625215"/>
          </a:xfrm>
          <a:prstGeom prst="rect">
            <a:avLst/>
          </a:prstGeom>
          <a:noFill/>
        </p:spPr>
      </p:pic>
      <p:pic>
        <p:nvPicPr>
          <p:cNvPr id="10246" name="Picture 6" descr="http://chinbudinok.com.ua/images/year-2017/Autumn-Holidays/Foto1/image-0-02-05-d27fd379ab3da6471d0461af7c1653de119a30f7d99f75b1cbb8e33d57198f55-v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786190"/>
            <a:ext cx="1928826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A80054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Загальні дані.</a:t>
            </a:r>
            <a:endParaRPr lang="ru-RU" dirty="0">
              <a:solidFill>
                <a:srgbClr val="A80054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87624" y="1412776"/>
            <a:ext cx="7344816" cy="4896544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ОСВІТА</a:t>
            </a:r>
            <a:r>
              <a:rPr lang="uk-UA" dirty="0" smtClean="0"/>
              <a:t>: вища педагогічна, закінчила у 2007 році  “ Прикарпатський  національний університет ім. В.Стефаника ”;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Спеціальність: </a:t>
            </a:r>
            <a:r>
              <a:rPr lang="uk-UA" dirty="0" smtClean="0"/>
              <a:t>“ Філолог, викладач німецької мови та зарубіжної літератури ”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Посада:</a:t>
            </a:r>
            <a:r>
              <a:rPr lang="uk-UA" dirty="0" smtClean="0"/>
              <a:t> вихователь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Кваліфікаційна категорія:</a:t>
            </a:r>
            <a:r>
              <a:rPr lang="uk-UA" dirty="0" smtClean="0"/>
              <a:t> </a:t>
            </a:r>
            <a:r>
              <a:rPr lang="uk-UA" err="1" smtClean="0"/>
              <a:t>“</a:t>
            </a:r>
            <a:r>
              <a:rPr lang="uk-UA" smtClean="0"/>
              <a:t>Спеціаліст”</a:t>
            </a:r>
            <a:r>
              <a:rPr lang="uk-UA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uk-UA" dirty="0" smtClean="0"/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Педагогічний стаж: </a:t>
            </a:r>
            <a:r>
              <a:rPr lang="uk-UA" dirty="0" smtClean="0"/>
              <a:t>7 років. 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Проходження курсової перепідготовки:  </a:t>
            </a:r>
          </a:p>
          <a:p>
            <a:pPr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uk-UA" dirty="0" smtClean="0"/>
              <a:t>м. Ужгород,  ЗІППО,  травень 2017 року.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Атестація :</a:t>
            </a:r>
            <a:r>
              <a:rPr lang="uk-UA" dirty="0" smtClean="0"/>
              <a:t> атестуюся вперше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Екскурсія підземеллям Львова.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H="1">
            <a:off x="8686800" y="5286388"/>
            <a:ext cx="100042" cy="8397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70" name="Picture 6" descr="http://chinbudinok.com.ua/images/year-2017/Autumn-Holidays/Foto1/image-0-02-05-4fb4d0656fde073589995bdc8b40f3ca136f405a3cf42c475cb2732e4212a9c3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500174"/>
            <a:ext cx="3335378" cy="2357454"/>
          </a:xfrm>
          <a:prstGeom prst="rect">
            <a:avLst/>
          </a:prstGeom>
          <a:noFill/>
        </p:spPr>
      </p:pic>
      <p:pic>
        <p:nvPicPr>
          <p:cNvPr id="11280" name="Picture 16" descr="http://chinbudinok.com.ua/images/year-2017/Autumn-Holidays/Foto1/image-0-02-05-1aa17ca050ee17298a9ec27b32c8f1be798dd783e3f49e7d6254beb9d647f72a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00174"/>
            <a:ext cx="3643338" cy="2357454"/>
          </a:xfrm>
          <a:prstGeom prst="rect">
            <a:avLst/>
          </a:prstGeom>
          <a:noFill/>
        </p:spPr>
      </p:pic>
      <p:pic>
        <p:nvPicPr>
          <p:cNvPr id="11282" name="Picture 18" descr="C:\Users\Користувач\Desktop\моя\портфоліо\фото з телеф\WP_20171023_0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000504"/>
            <a:ext cx="3357586" cy="2211032"/>
          </a:xfrm>
          <a:prstGeom prst="rect">
            <a:avLst/>
          </a:prstGeom>
          <a:noFill/>
        </p:spPr>
      </p:pic>
      <p:pic>
        <p:nvPicPr>
          <p:cNvPr id="11283" name="Picture 19" descr="C:\Users\Користувач\Desktop\моя\портфоліо\фото з телеф\WP_20171023_0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00504"/>
            <a:ext cx="3643338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50033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зустрічі Львів! Ми додому…Дякуємо за солодкі гостинці.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Користувач\Desktop\моя\портфоліо\фото з телеф\WP_20171023_0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3" y="2714620"/>
            <a:ext cx="6072231" cy="349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захисника України.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chinbudinok.com.ua/images/year-2017/DenZakhusnuka/img_15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87" y="1857364"/>
            <a:ext cx="2862620" cy="208422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5016"/>
            <a:ext cx="45719" cy="41114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3316" name="Picture 4" descr="http://chinbudinok.com.ua/images/year-2017/DenZakhusnuka/img_15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85926"/>
            <a:ext cx="3357586" cy="2136646"/>
          </a:xfrm>
          <a:prstGeom prst="rect">
            <a:avLst/>
          </a:prstGeom>
          <a:noFill/>
        </p:spPr>
      </p:pic>
      <p:pic>
        <p:nvPicPr>
          <p:cNvPr id="13318" name="Picture 6" descr="http://chinbudinok.com.ua/images/year-2017/DenZakhusnuka/img_15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4286256"/>
            <a:ext cx="2786082" cy="2089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Шевченківські вечори.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5" name="Picture 1" descr="C:\Users\Користувач\Desktop\моя\портфоліо\Новая папка (2)\WP_20180312_0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857628"/>
            <a:ext cx="3148264" cy="2214578"/>
          </a:xfrm>
          <a:prstGeom prst="rect">
            <a:avLst/>
          </a:prstGeom>
          <a:noFill/>
        </p:spPr>
      </p:pic>
      <p:pic>
        <p:nvPicPr>
          <p:cNvPr id="57346" name="Picture 2" descr="C:\Users\Користувач\Desktop\моя\портфоліо\Новая папка (2)\WP_20180312_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357298"/>
            <a:ext cx="3143272" cy="2250279"/>
          </a:xfrm>
          <a:prstGeom prst="rect">
            <a:avLst/>
          </a:prstGeom>
          <a:noFill/>
        </p:spPr>
      </p:pic>
      <p:pic>
        <p:nvPicPr>
          <p:cNvPr id="57347" name="Picture 3" descr="C:\Users\Користувач\Desktop\моя\портфоліо\Новая папка (2)\WP_20180312_0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786190"/>
            <a:ext cx="3298803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6800840" cy="207170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писемності і мови.</a:t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Виховний захід -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“Лине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Україною, мова серцю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милая.”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15338" y="4786322"/>
            <a:ext cx="471462" cy="13398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chinbudinok.com.ua/images/year-2017/DenPusemnosti/Foto2/img_21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857364"/>
            <a:ext cx="2928958" cy="2196719"/>
          </a:xfrm>
          <a:prstGeom prst="rect">
            <a:avLst/>
          </a:prstGeom>
          <a:noFill/>
        </p:spPr>
      </p:pic>
      <p:pic>
        <p:nvPicPr>
          <p:cNvPr id="16388" name="Picture 4" descr="http://chinbudinok.com.ua/images/year-2017/DenPusemnosti/Foto2/img_21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4143380"/>
            <a:ext cx="2762216" cy="2214578"/>
          </a:xfrm>
          <a:prstGeom prst="rect">
            <a:avLst/>
          </a:prstGeom>
          <a:noFill/>
        </p:spPr>
      </p:pic>
      <p:pic>
        <p:nvPicPr>
          <p:cNvPr id="16390" name="Picture 6" descr="http://chinbudinok.com.ua/images/year-2017/DenPusemnosti/Foto2/img_21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571744"/>
            <a:ext cx="3071834" cy="2303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Гурток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“Юна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кухарочка”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2" name="Picture 4" descr="C:\Users\Користувач\Desktop\моя\портфоліо\фото з телеф\WP_20161231_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357298"/>
            <a:ext cx="2664370" cy="1496652"/>
          </a:xfrm>
          <a:prstGeom prst="rect">
            <a:avLst/>
          </a:prstGeom>
          <a:noFill/>
        </p:spPr>
      </p:pic>
      <p:pic>
        <p:nvPicPr>
          <p:cNvPr id="58373" name="Picture 5" descr="C:\Users\Користувач\Desktop\моя\портфоліо\фото з телеф\WP_20161231_0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928934"/>
            <a:ext cx="2282844" cy="1428760"/>
          </a:xfrm>
          <a:prstGeom prst="rect">
            <a:avLst/>
          </a:prstGeom>
          <a:noFill/>
        </p:spPr>
      </p:pic>
      <p:pic>
        <p:nvPicPr>
          <p:cNvPr id="58374" name="Picture 6" descr="C:\Users\Користувач\Desktop\моя\портфоліо\фото з телеф\WP_20170106_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143380"/>
            <a:ext cx="3045896" cy="2139594"/>
          </a:xfrm>
          <a:prstGeom prst="rect">
            <a:avLst/>
          </a:prstGeom>
          <a:noFill/>
        </p:spPr>
      </p:pic>
      <p:pic>
        <p:nvPicPr>
          <p:cNvPr id="58375" name="Picture 7" descr="C:\Users\Користувач\Desktop\моя\портфоліо\фото з телеф\WP_20170219_0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714752"/>
            <a:ext cx="2797858" cy="1571636"/>
          </a:xfrm>
          <a:prstGeom prst="rect">
            <a:avLst/>
          </a:prstGeom>
          <a:noFill/>
        </p:spPr>
      </p:pic>
      <p:pic>
        <p:nvPicPr>
          <p:cNvPr id="58376" name="Picture 8" descr="C:\Users\Користувач\Desktop\моя\портфоліо\фото з телеф\WP_20170225_00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326" y="1500174"/>
            <a:ext cx="3317517" cy="1863544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5" name="Picture 3" descr="C:\Users\Користувач\Desktop\моя\портфоліо\фото з телеф\WP_20160924_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9103" y="1171039"/>
            <a:ext cx="2410019" cy="1353776"/>
          </a:xfrm>
          <a:prstGeom prst="rect">
            <a:avLst/>
          </a:prstGeom>
          <a:noFill/>
        </p:spPr>
      </p:pic>
      <p:pic>
        <p:nvPicPr>
          <p:cNvPr id="7" name="Picture 3" descr="C:\Users\Користувач\Desktop\моя\портфоліо\фото з телеф\WP_20161230_00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28876" y="4000488"/>
            <a:ext cx="2428860" cy="1571636"/>
          </a:xfrm>
          <a:prstGeom prst="rect">
            <a:avLst/>
          </a:prstGeom>
          <a:noFill/>
        </p:spPr>
      </p:pic>
      <p:pic>
        <p:nvPicPr>
          <p:cNvPr id="8" name="Picture 2" descr="C:\Users\Користувач\Desktop\моя\портфоліо\фото з телеф\WP_20161126_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63457" y="1437476"/>
            <a:ext cx="2357454" cy="1482717"/>
          </a:xfrm>
          <a:prstGeom prst="rect">
            <a:avLst/>
          </a:prstGeom>
          <a:noFill/>
        </p:spPr>
      </p:pic>
      <p:pic>
        <p:nvPicPr>
          <p:cNvPr id="59396" name="Picture 4" descr="C:\Users\Користувач\Desktop\моя\портфоліо\фото з телеф\WP_20160924_0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24554" y="1076050"/>
            <a:ext cx="2577230" cy="1568090"/>
          </a:xfrm>
          <a:prstGeom prst="rect">
            <a:avLst/>
          </a:prstGeom>
          <a:noFill/>
        </p:spPr>
      </p:pic>
      <p:pic>
        <p:nvPicPr>
          <p:cNvPr id="59397" name="Picture 5" descr="C:\Users\Користувач\Desktop\моя\портфоліо\фото з телеф\WP_20160924_0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19288" y="1066804"/>
            <a:ext cx="2276531" cy="1428760"/>
          </a:xfrm>
          <a:prstGeom prst="rect">
            <a:avLst/>
          </a:prstGeom>
          <a:noFill/>
        </p:spPr>
      </p:pic>
      <p:pic>
        <p:nvPicPr>
          <p:cNvPr id="59398" name="Picture 6" descr="C:\Users\Користувач\Desktop\моя\портфоліо\фото з телеф\WP_20161009_00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9940" y="4072036"/>
            <a:ext cx="2282844" cy="1425401"/>
          </a:xfrm>
          <a:prstGeom prst="rect">
            <a:avLst/>
          </a:prstGeom>
          <a:noFill/>
        </p:spPr>
      </p:pic>
      <p:pic>
        <p:nvPicPr>
          <p:cNvPr id="59399" name="Picture 7" descr="C:\Users\Користувач\Desktop\моя\портфоліо\фото з телеф\WP_20161126_01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00594" y="4214786"/>
            <a:ext cx="2353875" cy="1639559"/>
          </a:xfrm>
          <a:prstGeom prst="rect">
            <a:avLst/>
          </a:prstGeom>
          <a:noFill/>
        </p:spPr>
      </p:pic>
      <p:pic>
        <p:nvPicPr>
          <p:cNvPr id="59400" name="Picture 8" descr="C:\Users\Користувач\Desktop\моя\портфоліо\фото з телеф\WP_20161126_02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82998" y="4075456"/>
            <a:ext cx="2500266" cy="1493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Моє перше атестаційне заняття.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22" name="Picture 6" descr="http://chinbudinok.com.ua/images/year-2018/MaysternyaTvorchosti/img_35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428736"/>
            <a:ext cx="2857467" cy="2143100"/>
          </a:xfrm>
          <a:prstGeom prst="rect">
            <a:avLst/>
          </a:prstGeom>
          <a:noFill/>
        </p:spPr>
      </p:pic>
      <p:pic>
        <p:nvPicPr>
          <p:cNvPr id="60424" name="Picture 8" descr="http://chinbudinok.com.ua/images/year-2018/MaysternyaTvorchosti/img_35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786190"/>
            <a:ext cx="2928958" cy="2196719"/>
          </a:xfrm>
          <a:prstGeom prst="rect">
            <a:avLst/>
          </a:prstGeom>
          <a:noFill/>
        </p:spPr>
      </p:pic>
      <p:pic>
        <p:nvPicPr>
          <p:cNvPr id="60426" name="Picture 10" descr="http://chinbudinok.com.ua/images/year-2018/MaysternyaTvorchosti/img_35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428736"/>
            <a:ext cx="2857499" cy="2143124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32858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0428" name="Picture 12" descr="http://chinbudinok.com.ua/images/year-2018/MaysternyaTvorchosti/img_357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786190"/>
            <a:ext cx="2928958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85752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0" name="Picture 2" descr="Картинки по запросу дякую за увагу картин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2500306"/>
            <a:ext cx="5072098" cy="3534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428736"/>
            <a:ext cx="400430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00504"/>
            <a:ext cx="392909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643866" cy="1500198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Курси підвищення кваліфікації.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471726" cy="2114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724" y="15644898"/>
            <a:ext cx="24688800" cy="45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 descr="C:\Users\Користувач\Desktop\моя\портфоліо\Новая папка (2)\WP_20180312_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428868"/>
            <a:ext cx="5589401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5700" cy="5953294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Педагогічна філософія                                      </a:t>
            </a:r>
            <a:r>
              <a:rPr lang="uk-UA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Впіймавши метелика і сховавши його в долонях, двоє учнів прийшли до свого вчителя і запитали:" Учителю, живий метелик чи мертвий?". А перед тим вони домовились, що коли він відповість"мертвий", то вони розкриють</a:t>
            </a:r>
            <a:r>
              <a:rPr lang="en-US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 </a:t>
            </a:r>
            <a:r>
              <a:rPr lang="uk-UA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долоні і він вилетить, а коли</a:t>
            </a:r>
            <a:r>
              <a:rPr lang="en-US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 </a:t>
            </a:r>
            <a:r>
              <a:rPr lang="uk-UA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скаже"живий" – непомітно </a:t>
            </a:r>
            <a:r>
              <a:rPr lang="en-US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 </a:t>
            </a:r>
            <a:r>
              <a:rPr lang="uk-UA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зімкнуть</a:t>
            </a:r>
            <a:r>
              <a:rPr lang="en-US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 </a:t>
            </a:r>
            <a:r>
              <a:rPr lang="uk-UA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і</a:t>
            </a:r>
            <a:r>
              <a:rPr lang="en-US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   </a:t>
            </a:r>
            <a:r>
              <a:rPr lang="uk-UA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він </a:t>
            </a:r>
            <a:r>
              <a:rPr lang="uk-UA" altLang="ru-RU" sz="3600" i="1" dirty="0" err="1" smtClean="0">
                <a:solidFill>
                  <a:srgbClr val="800000"/>
                </a:solidFill>
                <a:cs typeface="Courier New" pitchFamily="49" charset="0"/>
              </a:rPr>
              <a:t>загине...Мудрий</a:t>
            </a:r>
            <a:r>
              <a:rPr lang="uk-UA" altLang="ru-RU" sz="3600" i="1" dirty="0" smtClean="0">
                <a:solidFill>
                  <a:srgbClr val="800000"/>
                </a:solidFill>
                <a:cs typeface="Courier New" pitchFamily="49" charset="0"/>
              </a:rPr>
              <a:t> учитель відповів:</a:t>
            </a:r>
            <a:br>
              <a:rPr lang="uk-UA" altLang="ru-RU" sz="3600" i="1" dirty="0" smtClean="0">
                <a:solidFill>
                  <a:srgbClr val="800000"/>
                </a:solidFill>
                <a:cs typeface="Courier New" pitchFamily="49" charset="0"/>
              </a:rPr>
            </a:br>
            <a:r>
              <a:rPr lang="uk-UA" altLang="ru-RU" sz="3600" b="1" i="1" dirty="0" smtClean="0">
                <a:solidFill>
                  <a:srgbClr val="800000"/>
                </a:solidFill>
                <a:cs typeface="Courier New" pitchFamily="49" charset="0"/>
              </a:rPr>
              <a:t>	</a:t>
            </a:r>
            <a:r>
              <a:rPr lang="en-US" altLang="ru-RU" sz="3600" b="1" i="1" dirty="0" smtClean="0">
                <a:solidFill>
                  <a:srgbClr val="800000"/>
                </a:solidFill>
                <a:cs typeface="Courier New" pitchFamily="49" charset="0"/>
              </a:rPr>
              <a:t>			</a:t>
            </a:r>
            <a:r>
              <a:rPr lang="uk-UA" altLang="ru-RU" sz="3600" b="1" i="1" u="sng" dirty="0" smtClean="0">
                <a:solidFill>
                  <a:srgbClr val="800000"/>
                </a:solidFill>
                <a:cs typeface="Courier New" pitchFamily="49" charset="0"/>
              </a:rPr>
              <a:t>"Все в ваших руках"...</a:t>
            </a:r>
            <a:br>
              <a:rPr lang="uk-UA" altLang="ru-RU" sz="3600" b="1" i="1" u="sng" dirty="0" smtClean="0">
                <a:solidFill>
                  <a:srgbClr val="800000"/>
                </a:solidFill>
                <a:cs typeface="Courier New" pitchFamily="49" charset="0"/>
              </a:rPr>
            </a:br>
            <a:endParaRPr lang="ru-RU" sz="360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5589240"/>
            <a:ext cx="7128792" cy="75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5576" y="1379209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358246" cy="5453228"/>
          </a:xfrm>
        </p:spPr>
        <p:txBody>
          <a:bodyPr>
            <a:normAutofit/>
          </a:bodyPr>
          <a:lstStyle/>
          <a:p>
            <a:r>
              <a:rPr lang="uk-UA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                                                                                                                          Педагогічне кредо:                                               </a:t>
            </a:r>
            <a:r>
              <a:rPr lang="uk-UA" sz="2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“У кожної дитини є доля, є талант, кожна має Божу іскру. Я прагну в житті творить талант, плекати долю, доброчесну й </a:t>
            </a:r>
            <a:r>
              <a:rPr lang="uk-UA" sz="28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чисту.”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uk-UA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/>
            </a:r>
            <a:br>
              <a:rPr lang="uk-UA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</a:br>
            <a:r>
              <a:rPr lang="uk-UA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Життєве кредо:                                              </a:t>
            </a:r>
            <a:r>
              <a:rPr lang="uk-UA" sz="28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“Любити</a:t>
            </a:r>
            <a:r>
              <a:rPr lang="uk-UA" sz="2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 життя, цінувати кожну його хвилину, нести радість, у книгах - шукати істину, у людях </a:t>
            </a:r>
            <a:r>
              <a:rPr lang="uk-UA" sz="28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мудрість”</a:t>
            </a:r>
            <a:r>
              <a:rPr lang="uk-UA" sz="2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.</a:t>
            </a:r>
            <a:endParaRPr lang="ru-RU" sz="280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5589240"/>
            <a:ext cx="7128792" cy="75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7224" y="135729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04664"/>
            <a:ext cx="7572428" cy="1595576"/>
          </a:xfrm>
        </p:spPr>
        <p:txBody>
          <a:bodyPr>
            <a:normAutofit/>
          </a:bodyPr>
          <a:lstStyle/>
          <a:p>
            <a:r>
              <a:rPr lang="uk-UA" sz="40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Проблема над якою працюю.</a:t>
            </a:r>
            <a:r>
              <a:rPr lang="ru-RU" sz="2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/>
            </a:r>
            <a:br>
              <a:rPr lang="ru-RU" sz="28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</a:br>
            <a:endParaRPr lang="ru-RU" sz="280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5589240"/>
            <a:ext cx="7128792" cy="75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</a:pP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857364"/>
            <a:ext cx="77867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uk-UA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- Формуванням здорової, </a:t>
            </a:r>
            <a:r>
              <a:rPr lang="uk-UA" b="1" cap="all" dirty="0" err="1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всебіч</a:t>
            </a:r>
            <a:r>
              <a:rPr lang="uk-UA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розвиненої   особистості.</a:t>
            </a:r>
          </a:p>
          <a:p>
            <a:pPr marL="457200" indent="-457200"/>
            <a:r>
              <a:rPr lang="uk-UA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- Розвитком творчих здібностей та креативного мислення.                                                          </a:t>
            </a:r>
          </a:p>
          <a:p>
            <a:pPr marL="457200" indent="-457200"/>
            <a:r>
              <a:rPr lang="uk-UA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      -  вихованням у дітей родинних почуттів, людської гідності.                                                </a:t>
            </a:r>
          </a:p>
          <a:p>
            <a:pPr marL="457200" indent="-457200"/>
            <a:r>
              <a:rPr lang="uk-UA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         - формуванням громадської та патріотичної свідомості.</a:t>
            </a:r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WordArt 7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53276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Методи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самоосвіти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14348" y="1500175"/>
            <a:ext cx="7643866" cy="4429156"/>
          </a:xfrm>
          <a:noFill/>
          <a:ln/>
        </p:spPr>
        <p:txBody>
          <a:bodyPr/>
          <a:lstStyle/>
          <a:p>
            <a:r>
              <a:rPr lang="uk-UA" sz="2400" b="1" dirty="0">
                <a:solidFill>
                  <a:srgbClr val="003300"/>
                </a:solidFill>
              </a:rPr>
              <a:t>САМОСТІЙНА РОБОТА НАД ЛІТЕРАТУРОЮ;</a:t>
            </a:r>
          </a:p>
          <a:p>
            <a:r>
              <a:rPr lang="uk-UA" sz="2400" b="1" dirty="0">
                <a:solidFill>
                  <a:srgbClr val="003300"/>
                </a:solidFill>
              </a:rPr>
              <a:t>СПІЛКУВАННЯ;</a:t>
            </a:r>
          </a:p>
          <a:p>
            <a:r>
              <a:rPr lang="uk-UA" sz="2400" b="1" dirty="0">
                <a:solidFill>
                  <a:srgbClr val="003300"/>
                </a:solidFill>
              </a:rPr>
              <a:t>САМОТРЕНУВАННЯ;</a:t>
            </a:r>
          </a:p>
          <a:p>
            <a:r>
              <a:rPr lang="uk-UA" sz="2400" b="1" dirty="0">
                <a:solidFill>
                  <a:srgbClr val="003300"/>
                </a:solidFill>
              </a:rPr>
              <a:t>САМОСТІЙНА РОБОТА </a:t>
            </a:r>
            <a:r>
              <a:rPr lang="uk-UA" sz="2400" b="1" dirty="0" smtClean="0">
                <a:solidFill>
                  <a:srgbClr val="003300"/>
                </a:solidFill>
              </a:rPr>
              <a:t>З КОМП’ЮТЕРНИМИ  </a:t>
            </a:r>
            <a:r>
              <a:rPr lang="uk-UA" sz="2400" b="1" dirty="0">
                <a:solidFill>
                  <a:srgbClr val="003300"/>
                </a:solidFill>
              </a:rPr>
              <a:t>ЗАСОБАМИ;</a:t>
            </a:r>
          </a:p>
          <a:p>
            <a:r>
              <a:rPr lang="uk-UA" sz="2400" b="1" dirty="0">
                <a:solidFill>
                  <a:srgbClr val="003300"/>
                </a:solidFill>
              </a:rPr>
              <a:t>САМОСТІЙНЕ ВИКОНАННЯ ПРАКТИЧНИХ ЗАВДАНЬ;</a:t>
            </a:r>
          </a:p>
          <a:p>
            <a:r>
              <a:rPr lang="uk-UA" sz="2400" b="1" dirty="0">
                <a:solidFill>
                  <a:srgbClr val="003300"/>
                </a:solidFill>
              </a:rPr>
              <a:t>ВІДВІДУВАННЯ </a:t>
            </a:r>
            <a:r>
              <a:rPr lang="uk-UA" sz="2400" b="1" dirty="0" smtClean="0">
                <a:solidFill>
                  <a:srgbClr val="003300"/>
                </a:solidFill>
              </a:rPr>
              <a:t>ЗАКЛАДІВ КУЛЬТУРИ,УЧАСТЬ  У  ВИСТАВКАХ, </a:t>
            </a:r>
            <a:r>
              <a:rPr lang="uk-UA" sz="2400" b="1" dirty="0">
                <a:solidFill>
                  <a:srgbClr val="003300"/>
                </a:solidFill>
              </a:rPr>
              <a:t>ЕКСКУРСІЇ </a:t>
            </a:r>
            <a:r>
              <a:rPr lang="uk-UA" sz="2400" b="1" dirty="0" smtClean="0">
                <a:solidFill>
                  <a:srgbClr val="003300"/>
                </a:solidFill>
              </a:rPr>
              <a:t>;</a:t>
            </a:r>
            <a:endParaRPr lang="uk-UA" sz="2400" b="1" dirty="0">
              <a:solidFill>
                <a:srgbClr val="00330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94218" name="Picture 10" descr="58931310_9e98649eb75d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6000750"/>
            <a:ext cx="2568575" cy="59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4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4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4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42844" y="857232"/>
            <a:ext cx="8543280" cy="5167704"/>
            <a:chOff x="2204" y="2623"/>
            <a:chExt cx="7200" cy="4322"/>
          </a:xfrm>
        </p:grpSpPr>
        <p:sp>
          <p:nvSpPr>
            <p:cNvPr id="119815" name="AutoShape 7"/>
            <p:cNvSpPr>
              <a:spLocks noChangeAspect="1" noChangeArrowheads="1"/>
            </p:cNvSpPr>
            <p:nvPr/>
          </p:nvSpPr>
          <p:spPr bwMode="auto">
            <a:xfrm>
              <a:off x="2204" y="2623"/>
              <a:ext cx="7200" cy="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816" name="AutoShape 8"/>
            <p:cNvSpPr>
              <a:spLocks noChangeArrowheads="1"/>
            </p:cNvSpPr>
            <p:nvPr/>
          </p:nvSpPr>
          <p:spPr bwMode="auto">
            <a:xfrm>
              <a:off x="5158" y="3885"/>
              <a:ext cx="1800" cy="1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r>
                <a:rPr lang="uk-UA" sz="2800" b="1" dirty="0">
                  <a:solidFill>
                    <a:srgbClr val="660066"/>
                  </a:solidFill>
                  <a:latin typeface="Times New Roman" pitchFamily="18" charset="0"/>
                </a:rPr>
                <a:t>           </a:t>
              </a:r>
            </a:p>
            <a:p>
              <a:pPr algn="ctr"/>
              <a:r>
                <a:rPr lang="uk-UA" sz="4400" b="1" dirty="0">
                  <a:solidFill>
                    <a:srgbClr val="660066"/>
                  </a:solidFill>
                  <a:latin typeface="Times New Roman" pitchFamily="18" charset="0"/>
                </a:rPr>
                <a:t>Я</a:t>
              </a:r>
              <a:endParaRPr lang="ru-RU" sz="4400" b="1" dirty="0">
                <a:solidFill>
                  <a:srgbClr val="660066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619" y="3598"/>
              <a:ext cx="6785" cy="3346"/>
              <a:chOff x="2619" y="3598"/>
              <a:chExt cx="6785" cy="3346"/>
            </a:xfrm>
          </p:grpSpPr>
          <p:sp>
            <p:nvSpPr>
              <p:cNvPr id="119818" name="AutoShape 10"/>
              <p:cNvSpPr>
                <a:spLocks noChangeArrowheads="1"/>
              </p:cNvSpPr>
              <p:nvPr/>
            </p:nvSpPr>
            <p:spPr bwMode="auto">
              <a:xfrm>
                <a:off x="2619" y="3598"/>
                <a:ext cx="1800" cy="13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FFFF"/>
                  </a:gs>
                  <a:gs pos="100000">
                    <a:srgbClr val="FF99CC"/>
                  </a:gs>
                </a:gsLst>
                <a:lin ang="5400000" scaled="1"/>
              </a:gradFill>
              <a:ln w="28575" algn="ctr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uk-UA" b="1">
                    <a:solidFill>
                      <a:srgbClr val="003300"/>
                    </a:solidFill>
                    <a:latin typeface="Times New Roman" pitchFamily="18" charset="0"/>
                  </a:rPr>
                  <a:t>Запровадження в практику роботи сучасних інноваційних технологій</a:t>
                </a:r>
                <a:endParaRPr lang="ru-RU" b="1">
                  <a:solidFill>
                    <a:srgbClr val="003300"/>
                  </a:solidFill>
                </a:endParaRPr>
              </a:p>
            </p:txBody>
          </p:sp>
          <p:sp>
            <p:nvSpPr>
              <p:cNvPr id="119819" name="AutoShape 11"/>
              <p:cNvSpPr>
                <a:spLocks noChangeArrowheads="1"/>
              </p:cNvSpPr>
              <p:nvPr/>
            </p:nvSpPr>
            <p:spPr bwMode="auto">
              <a:xfrm>
                <a:off x="7327" y="5549"/>
                <a:ext cx="1800" cy="13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FFFF"/>
                  </a:gs>
                  <a:gs pos="100000">
                    <a:srgbClr val="FF99CC"/>
                  </a:gs>
                </a:gsLst>
                <a:lin ang="5400000" scaled="1"/>
              </a:gradFill>
              <a:ln w="28575" algn="ctr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uk-UA" b="1">
                    <a:solidFill>
                      <a:srgbClr val="003300"/>
                    </a:solidFill>
                    <a:latin typeface="Times New Roman" pitchFamily="18" charset="0"/>
                  </a:rPr>
                  <a:t>Слідкувати за нововведеннями та методичними порадами</a:t>
                </a:r>
                <a:endParaRPr lang="ru-RU" b="1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20" name="AutoShape 12"/>
              <p:cNvSpPr>
                <a:spLocks noChangeArrowheads="1"/>
              </p:cNvSpPr>
              <p:nvPr/>
            </p:nvSpPr>
            <p:spPr bwMode="auto">
              <a:xfrm>
                <a:off x="2896" y="5549"/>
                <a:ext cx="1800" cy="13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FFFF"/>
                  </a:gs>
                  <a:gs pos="100000">
                    <a:srgbClr val="FF99CC"/>
                  </a:gs>
                </a:gsLst>
                <a:lin ang="5400000" scaled="1"/>
              </a:gradFill>
              <a:ln w="28575" algn="ctr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uk-UA" sz="1200" b="1">
                  <a:latin typeface="Times New Roman" pitchFamily="18" charset="0"/>
                </a:endParaRPr>
              </a:p>
              <a:p>
                <a:pPr algn="ctr"/>
                <a:endParaRPr lang="uk-UA" sz="1000" b="1">
                  <a:solidFill>
                    <a:srgbClr val="0033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uk-UA" sz="2000" b="1">
                    <a:solidFill>
                      <a:srgbClr val="003300"/>
                    </a:solidFill>
                    <a:latin typeface="Times New Roman" pitchFamily="18" charset="0"/>
                  </a:rPr>
                  <a:t>Відвідування уроків колег</a:t>
                </a:r>
                <a:endParaRPr lang="ru-RU" sz="2000" b="1">
                  <a:solidFill>
                    <a:srgbClr val="003300"/>
                  </a:solidFill>
                </a:endParaRPr>
              </a:p>
            </p:txBody>
          </p:sp>
          <p:sp>
            <p:nvSpPr>
              <p:cNvPr id="119821" name="AutoShape 13"/>
              <p:cNvSpPr>
                <a:spLocks noChangeArrowheads="1"/>
              </p:cNvSpPr>
              <p:nvPr/>
            </p:nvSpPr>
            <p:spPr bwMode="auto">
              <a:xfrm>
                <a:off x="7604" y="3598"/>
                <a:ext cx="1800" cy="13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FFFF"/>
                  </a:gs>
                  <a:gs pos="100000">
                    <a:srgbClr val="FF99CC"/>
                  </a:gs>
                </a:gsLst>
                <a:lin ang="5400000" scaled="1"/>
              </a:gradFill>
              <a:ln w="28575" algn="ctr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uk-UA" b="1" dirty="0">
                    <a:solidFill>
                      <a:srgbClr val="003300"/>
                    </a:solidFill>
                  </a:rPr>
                  <a:t>Використання досвіду роботи </a:t>
                </a:r>
                <a:r>
                  <a:rPr lang="uk-UA" b="1" dirty="0" smtClean="0">
                    <a:solidFill>
                      <a:srgbClr val="003300"/>
                    </a:solidFill>
                  </a:rPr>
                  <a:t>старших колег.</a:t>
                </a:r>
                <a:endParaRPr lang="ru-RU" b="1" dirty="0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119822" name="Line 14"/>
            <p:cNvSpPr>
              <a:spLocks noChangeShapeType="1"/>
            </p:cNvSpPr>
            <p:nvPr/>
          </p:nvSpPr>
          <p:spPr bwMode="auto">
            <a:xfrm flipV="1">
              <a:off x="6506" y="2987"/>
              <a:ext cx="692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823" name="Line 15"/>
            <p:cNvSpPr>
              <a:spLocks noChangeShapeType="1"/>
            </p:cNvSpPr>
            <p:nvPr/>
          </p:nvSpPr>
          <p:spPr bwMode="auto">
            <a:xfrm flipH="1" flipV="1">
              <a:off x="4835" y="2902"/>
              <a:ext cx="554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824" name="Line 16"/>
            <p:cNvSpPr>
              <a:spLocks noChangeShapeType="1"/>
            </p:cNvSpPr>
            <p:nvPr/>
          </p:nvSpPr>
          <p:spPr bwMode="auto">
            <a:xfrm flipH="1">
              <a:off x="4419" y="4434"/>
              <a:ext cx="6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825" name="Line 17"/>
            <p:cNvSpPr>
              <a:spLocks noChangeShapeType="1"/>
            </p:cNvSpPr>
            <p:nvPr/>
          </p:nvSpPr>
          <p:spPr bwMode="auto">
            <a:xfrm>
              <a:off x="6912" y="4434"/>
              <a:ext cx="6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826" name="Line 18"/>
            <p:cNvSpPr>
              <a:spLocks noChangeShapeType="1"/>
            </p:cNvSpPr>
            <p:nvPr/>
          </p:nvSpPr>
          <p:spPr bwMode="auto">
            <a:xfrm flipH="1">
              <a:off x="4696" y="5271"/>
              <a:ext cx="693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827" name="Line 19"/>
            <p:cNvSpPr>
              <a:spLocks noChangeShapeType="1"/>
            </p:cNvSpPr>
            <p:nvPr/>
          </p:nvSpPr>
          <p:spPr bwMode="auto">
            <a:xfrm>
              <a:off x="6081" y="5271"/>
              <a:ext cx="0" cy="1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828" name="Line 20"/>
            <p:cNvSpPr>
              <a:spLocks noChangeShapeType="1"/>
            </p:cNvSpPr>
            <p:nvPr/>
          </p:nvSpPr>
          <p:spPr bwMode="auto">
            <a:xfrm>
              <a:off x="6635" y="5271"/>
              <a:ext cx="692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051050" y="333375"/>
            <a:ext cx="5183188" cy="6191250"/>
            <a:chOff x="3186" y="3591"/>
            <a:chExt cx="5940" cy="8467"/>
          </a:xfrm>
        </p:grpSpPr>
        <p:sp>
          <p:nvSpPr>
            <p:cNvPr id="119830" name="AutoShape 22"/>
            <p:cNvSpPr>
              <a:spLocks noChangeArrowheads="1"/>
            </p:cNvSpPr>
            <p:nvPr/>
          </p:nvSpPr>
          <p:spPr bwMode="auto">
            <a:xfrm>
              <a:off x="6786" y="3591"/>
              <a:ext cx="2340" cy="18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rgbClr val="FFFFFF"/>
                </a:gs>
                <a:gs pos="100000">
                  <a:srgbClr val="FF99CC"/>
                </a:gs>
              </a:gsLst>
              <a:lin ang="5400000" scaled="1"/>
            </a:gradFill>
            <a:ln w="28575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uk-UA" b="1" dirty="0" smtClean="0">
                  <a:solidFill>
                    <a:srgbClr val="003300"/>
                  </a:solidFill>
                  <a:latin typeface="Times New Roman" pitchFamily="18" charset="0"/>
                </a:rPr>
                <a:t>Вивчення фахових             видань</a:t>
              </a:r>
              <a:endParaRPr lang="ru-RU" b="1" dirty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119831" name="AutoShape 23"/>
            <p:cNvSpPr>
              <a:spLocks noChangeArrowheads="1"/>
            </p:cNvSpPr>
            <p:nvPr/>
          </p:nvSpPr>
          <p:spPr bwMode="auto">
            <a:xfrm>
              <a:off x="3186" y="3595"/>
              <a:ext cx="2340" cy="18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rgbClr val="FFFFFF"/>
                </a:gs>
                <a:gs pos="100000">
                  <a:srgbClr val="FF99CC"/>
                </a:gs>
              </a:gsLst>
              <a:lin ang="5400000" scaled="1"/>
            </a:gradFill>
            <a:ln w="28575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uk-UA" sz="1600" b="1" dirty="0">
                  <a:solidFill>
                    <a:srgbClr val="003300"/>
                  </a:solidFill>
                  <a:latin typeface="Times New Roman" pitchFamily="18" charset="0"/>
                </a:rPr>
                <a:t>Запровадження в практику роботи нових методів роботи з </a:t>
              </a:r>
              <a:r>
                <a:rPr lang="uk-UA" sz="1600" b="1" dirty="0" smtClean="0">
                  <a:solidFill>
                    <a:srgbClr val="003300"/>
                  </a:solidFill>
                  <a:latin typeface="Times New Roman" pitchFamily="18" charset="0"/>
                </a:rPr>
                <a:t>вихованцями</a:t>
              </a:r>
              <a:endParaRPr lang="ru-RU" sz="1600" b="1" dirty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119832" name="AutoShape 24"/>
            <p:cNvSpPr>
              <a:spLocks noChangeArrowheads="1"/>
            </p:cNvSpPr>
            <p:nvPr/>
          </p:nvSpPr>
          <p:spPr bwMode="auto">
            <a:xfrm>
              <a:off x="4986" y="10255"/>
              <a:ext cx="2340" cy="18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rgbClr val="FFFFFF"/>
                </a:gs>
                <a:gs pos="100000">
                  <a:srgbClr val="FF99CC"/>
                </a:gs>
              </a:gsLst>
              <a:lin ang="5400000" scaled="1"/>
            </a:gradFill>
            <a:ln w="28575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uk-UA" sz="1000" b="1">
                <a:solidFill>
                  <a:srgbClr val="003300"/>
                </a:solidFill>
              </a:endParaRPr>
            </a:p>
            <a:p>
              <a:pPr algn="ctr"/>
              <a:r>
                <a:rPr lang="uk-UA" sz="1600" b="1">
                  <a:solidFill>
                    <a:srgbClr val="003300"/>
                  </a:solidFill>
                </a:rPr>
                <a:t>Ознайомлення з нормативними документами</a:t>
              </a:r>
              <a:endParaRPr lang="ru-RU" sz="1600" b="1">
                <a:solidFill>
                  <a:srgbClr val="003300"/>
                </a:solidFill>
              </a:endParaRPr>
            </a:p>
          </p:txBody>
        </p:sp>
      </p:grpSp>
      <p:sp>
        <p:nvSpPr>
          <p:cNvPr id="119834" name="WordArt 26" descr="gdлн202"/>
          <p:cNvSpPr>
            <a:spLocks noChangeArrowheads="1" noChangeShapeType="1" noTextEdit="1"/>
          </p:cNvSpPr>
          <p:nvPr/>
        </p:nvSpPr>
        <p:spPr bwMode="auto">
          <a:xfrm>
            <a:off x="2843213" y="1773238"/>
            <a:ext cx="35274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План індивідуальної</a:t>
            </a:r>
          </a:p>
          <a:p>
            <a:pPr algn="ctr"/>
            <a:r>
              <a:rPr lang="ru-RU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самоосвітньої роботи</a:t>
            </a:r>
          </a:p>
        </p:txBody>
      </p:sp>
      <p:pic>
        <p:nvPicPr>
          <p:cNvPr id="119836" name="Picture 28" descr="д1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692150"/>
            <a:ext cx="623887" cy="73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405</Words>
  <Application>Microsoft Office PowerPoint</Application>
  <PresentationFormat>Экран (4:3)</PresentationFormat>
  <Paragraphs>84</Paragraphs>
  <Slides>28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Rubius</vt:lpstr>
      <vt:lpstr>Courier New</vt:lpstr>
      <vt:lpstr>Constantia</vt:lpstr>
      <vt:lpstr>Times New Roman</vt:lpstr>
      <vt:lpstr>Arial</vt:lpstr>
      <vt:lpstr>Calibri</vt:lpstr>
      <vt:lpstr>Тема Office</vt:lpstr>
      <vt:lpstr>Портфоліо вихователя ДНЗ Чинадіївського дитячого будинку    </vt:lpstr>
      <vt:lpstr>Загальні дані.</vt:lpstr>
      <vt:lpstr>Диплом</vt:lpstr>
      <vt:lpstr>Курси підвищення кваліфікації.</vt:lpstr>
      <vt:lpstr>Педагогічна філософія                                      Впіймавши метелика і сховавши його в долонях, двоє учнів прийшли до свого вчителя і запитали:" Учителю, живий метелик чи мертвий?". А перед тим вони домовились, що коли він відповість"мертвий", то вони розкриють долоні і він вилетить, а коли скаже"живий" – непомітно  зімкнуть і   він загине...Мудрий учитель відповів:     "Все в ваших руках"... </vt:lpstr>
      <vt:lpstr>                                                                                                                          Педагогічне кредо:                                               “У кожної дитини є доля, є талант, кожна має Божу іскру. Я прагну в житті творить талант, плекати долю, доброчесну й чисту.”  Життєве кредо:                                              “Любити життя, цінувати кожну його хвилину, нести радість, у книгах - шукати істину, у людях мудрість”.</vt:lpstr>
      <vt:lpstr>Проблема над якою працюю. </vt:lpstr>
      <vt:lpstr>Презентация PowerPoint</vt:lpstr>
      <vt:lpstr>Презентация PowerPoint</vt:lpstr>
      <vt:lpstr>Презентация PowerPoint</vt:lpstr>
      <vt:lpstr>Національно-патріотичне виховання. Заняття ”Україно – ти моя молитва.”</vt:lpstr>
      <vt:lpstr>Флешмоб на День Миру.  “Голуб миру”.</vt:lpstr>
      <vt:lpstr>День Соборності України.               Малюнок на асфальті. </vt:lpstr>
      <vt:lpstr>“Воскресни писанко”</vt:lpstr>
      <vt:lpstr>Презентация PowerPoint</vt:lpstr>
      <vt:lpstr>Презентация PowerPoint</vt:lpstr>
      <vt:lpstr>Презентация PowerPoint</vt:lpstr>
      <vt:lpstr>Екскурсія в м.Київ на новорічну ялинку .  В гостях  “Сніданку 1+1”</vt:lpstr>
      <vt:lpstr> Майстерня шоколаду 2017р. Місто Львів.</vt:lpstr>
      <vt:lpstr>Екскурсія підземеллям Львова.</vt:lpstr>
      <vt:lpstr>До зустрічі Львів! Ми додому…Дякуємо за солодкі гостинці.</vt:lpstr>
      <vt:lpstr>День захисника України.</vt:lpstr>
      <vt:lpstr>Шевченківські вечори.</vt:lpstr>
      <vt:lpstr>День писемності і мови.  Виховний захід - “Лине Україною, мова серцю милая.”</vt:lpstr>
      <vt:lpstr>Гурток “Юна кухарочка”.</vt:lpstr>
      <vt:lpstr>Презентация PowerPoint</vt:lpstr>
      <vt:lpstr>Моє перше атестаційне заняття.</vt:lpstr>
      <vt:lpstr>Дякую за увагу!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Пользователь Windows</cp:lastModifiedBy>
  <cp:revision>161</cp:revision>
  <dcterms:created xsi:type="dcterms:W3CDTF">2015-04-19T15:51:03Z</dcterms:created>
  <dcterms:modified xsi:type="dcterms:W3CDTF">2018-04-19T12:58:39Z</dcterms:modified>
</cp:coreProperties>
</file>