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001" r:id="rId2"/>
    <p:sldMasterId id="2147484054" r:id="rId3"/>
    <p:sldMasterId id="2147484078" r:id="rId4"/>
    <p:sldMasterId id="2147484090" r:id="rId5"/>
  </p:sldMasterIdLst>
  <p:notesMasterIdLst>
    <p:notesMasterId r:id="rId36"/>
  </p:notesMasterIdLst>
  <p:sldIdLst>
    <p:sldId id="367" r:id="rId6"/>
    <p:sldId id="420" r:id="rId7"/>
    <p:sldId id="371" r:id="rId8"/>
    <p:sldId id="370" r:id="rId9"/>
    <p:sldId id="372" r:id="rId10"/>
    <p:sldId id="395" r:id="rId11"/>
    <p:sldId id="373" r:id="rId12"/>
    <p:sldId id="374" r:id="rId13"/>
    <p:sldId id="398" r:id="rId14"/>
    <p:sldId id="399" r:id="rId15"/>
    <p:sldId id="397" r:id="rId16"/>
    <p:sldId id="396" r:id="rId17"/>
    <p:sldId id="400" r:id="rId18"/>
    <p:sldId id="401" r:id="rId19"/>
    <p:sldId id="413" r:id="rId20"/>
    <p:sldId id="417" r:id="rId21"/>
    <p:sldId id="378" r:id="rId22"/>
    <p:sldId id="379" r:id="rId23"/>
    <p:sldId id="380" r:id="rId24"/>
    <p:sldId id="381" r:id="rId25"/>
    <p:sldId id="382" r:id="rId26"/>
    <p:sldId id="383" r:id="rId27"/>
    <p:sldId id="414" r:id="rId28"/>
    <p:sldId id="384" r:id="rId29"/>
    <p:sldId id="385" r:id="rId30"/>
    <p:sldId id="386" r:id="rId31"/>
    <p:sldId id="393" r:id="rId32"/>
    <p:sldId id="390" r:id="rId33"/>
    <p:sldId id="394" r:id="rId34"/>
    <p:sldId id="3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4660"/>
  </p:normalViewPr>
  <p:slideViewPr>
    <p:cSldViewPr>
      <p:cViewPr varScale="1">
        <p:scale>
          <a:sx n="86" d="100"/>
          <a:sy n="8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1342143-E50C-48F7-A9FA-ACB534C91D36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11115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36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9207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251385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0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98861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2C202E0-D976-45F6-B094-33F8BB0294A5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0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150231-AB6D-4D7E-B4D2-809653025053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45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1342143-E50C-48F7-A9FA-ACB534C91D36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07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24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887084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1EDDF30-7556-4223-AE00-EABFDB9F04BA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07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98322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F7CEE42-73A0-4434-BE76-E64BEBC7FD96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4A5B0A-F400-45F5-AE9D-180BE53F846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35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C4E0F6-8932-424E-A3DD-D8A52AF6315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45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474DEC8-0461-4E6A-A968-C1D57BD2541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994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353515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462022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1EDDF30-7556-4223-AE00-EABFDB9F04BA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59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9085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706136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697265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43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2C202E0-D976-45F6-B094-33F8BB0294A5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8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150231-AB6D-4D7E-B4D2-809653025053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204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45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93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7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5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2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35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9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1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9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3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47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02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EF9B1-50F1-4CFA-8A3D-D44B68EDA6D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5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6B249-4193-45CF-AEE7-FDD023ACDFA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F7CEE42-73A0-4434-BE76-E64BEBC7FD96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11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C832-8501-4D3F-8049-A77EC495827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822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C6F56-BC16-4F42-9927-5EE677D88A6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6AC2-8483-4D81-86C0-9A27E03F150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9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EBE11-F70C-49AC-8AE7-461B581BB49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70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B6599-AC3C-4A74-AB08-F4C7E954A20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4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3BB34-730C-4B56-8414-07EA43360A5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78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C385C-19CE-4629-9E89-4D31B8B32E0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04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78B5A-9C45-469C-9958-13E65120985E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6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70871-8060-4285-BA65-E6A8A2C2327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4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4A5B0A-F400-45F5-AE9D-180BE53F846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25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4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25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9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5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5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2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0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43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11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89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C4E0F6-8932-424E-A3DD-D8A52AF6315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9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474DEC8-0461-4E6A-A968-C1D57BD25411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27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2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06.11.2021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07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03CE6-B607-4963-B78B-AE3D2E03075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nz52.edu.vn.ua/images/osvitnya-programa-ditina-nmc.pdf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5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1342" y="2240474"/>
            <a:ext cx="4254284" cy="2000615"/>
          </a:xfrm>
        </p:spPr>
        <p:txBody>
          <a:bodyPr rtlCol="0" anchor="ctr">
            <a:normAutofit/>
          </a:bodyPr>
          <a:lstStyle/>
          <a:p>
            <a:pPr algn="ctr"/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Звіт </a:t>
            </a:r>
            <a:b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освітнього процесу </a:t>
            </a:r>
            <a:b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2020-2021 навчальний рік</a:t>
            </a:r>
            <a:endParaRPr lang="uk-UA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Місце для зображення 3" descr="Відкрита книга на столі, розмиті книжкові полиці на задньому плані" title="Зразок зображення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8593" y="2156985"/>
            <a:ext cx="3375732" cy="2726404"/>
          </a:xfrm>
        </p:spPr>
      </p:pic>
    </p:spTree>
    <p:extLst>
      <p:ext uri="{BB962C8B-B14F-4D97-AF65-F5344CB8AC3E}">
        <p14:creationId xmlns:p14="http://schemas.microsoft.com/office/powerpoint/2010/main" val="19035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uk-UA" sz="36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Педагогічна творча година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«Використання ІКТ технологій в умовах дитячого будинку в співпраці з старшими школярами».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 контрольні заняття на дошкільній групі «Сонечко»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93" y="2636912"/>
            <a:ext cx="3511600" cy="2158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506263"/>
            <a:ext cx="3312368" cy="24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4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 контрольні заняття на дошкільній групі «Барвінок»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35032"/>
            <a:ext cx="3370449" cy="2529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5032"/>
            <a:ext cx="3494182" cy="23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зрізи з молодшими школярами 1-клас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516789"/>
            <a:ext cx="3744416" cy="27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зрізи з молодшими школярами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3-клас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90689"/>
            <a:ext cx="3798549" cy="3322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6990"/>
            <a:ext cx="3770734" cy="34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зрізи з молодшими школярами </a:t>
            </a:r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4-клас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01025"/>
            <a:ext cx="4536287" cy="45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–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«Прийомна дитина»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hinbudinok.com.ua/images/year-2020/onlain-vebinar/%D0%B2%D0%B5%D0%B1%D1%96%D0%BD%D0%B0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268760"/>
            <a:ext cx="797579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1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56497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400" b="1" i="1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 </a:t>
            </a:r>
            <a:r>
              <a:rPr lang="uk-UA" sz="2700" b="1" u="sng" kern="100" dirty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27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Конференція:</a:t>
            </a:r>
            <a:r>
              <a:rPr lang="uk-UA" sz="27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 </a:t>
            </a:r>
            <a:r>
              <a:rPr lang="uk-UA" sz="27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«Самоаналіз власної діяльності та самоосвіта – реальні шляхи підвищення професійної майстерності педагога».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3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</a:t>
            </a:r>
            <a:r>
              <a:rPr lang="uk-UA" sz="3600" b="1" spc="50" dirty="0" smtClean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 навчального </a:t>
            </a:r>
            <a:r>
              <a:rPr lang="uk-UA" sz="36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40000" y="1484784"/>
            <a:ext cx="7675350" cy="4968552"/>
          </a:xfrm>
        </p:spPr>
        <p:txBody>
          <a:bodyPr/>
          <a:lstStyle/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endParaRPr lang="uk-UA" sz="1800" b="1" kern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Циганчук </a:t>
            </a: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М.Ю.</a:t>
            </a:r>
            <a:r>
              <a:rPr lang="uk-UA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присвоєно кваліфікаційну категорію </a:t>
            </a:r>
            <a:r>
              <a:rPr lang="uk-UA" sz="18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«спеціаліст другої категорії».</a:t>
            </a: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Добош О.І. - </a:t>
            </a:r>
            <a:r>
              <a:rPr lang="uk-UA" sz="18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підтверджено 11 тарифний розряд</a:t>
            </a:r>
            <a:r>
              <a:rPr lang="uk-UA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(Постанова КМУ від 14.12.2016 №974)</a:t>
            </a: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Добош Г.І. - </a:t>
            </a:r>
            <a:r>
              <a:rPr lang="uk-UA" sz="18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підтверджено 11 тарифний розряд</a:t>
            </a:r>
            <a:r>
              <a:rPr lang="uk-UA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(Постанова КМУ від 14.12.2016 №974)</a:t>
            </a: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Пекар Г.Ю. - </a:t>
            </a:r>
            <a:r>
              <a:rPr lang="uk-UA" sz="18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підтверджено 11 тарифний розряд</a:t>
            </a:r>
            <a:r>
              <a:rPr lang="uk-UA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(Постанова КМУ від 14.12.2016 №974)</a:t>
            </a: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Неверкло О.П – </a:t>
            </a:r>
            <a:r>
              <a:rPr lang="uk-UA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вчителю-логопеду дитячого будинку,</a:t>
            </a: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наказу департаменту освіти і науки, молоді та спорту облдержадміністрації  «Про результати атестації педагогічних працівників у 2021 році»  №32-к та додатку №11 від 23.04.2021 року</a:t>
            </a:r>
            <a:r>
              <a:rPr lang="uk-UA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присвоєно кваліфікаційну категорію </a:t>
            </a:r>
            <a:r>
              <a:rPr lang="uk-UA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«спеціаліст вищої категорії».</a:t>
            </a: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1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lvl="0" indent="228600" algn="ctr">
              <a:lnSpc>
                <a:spcPts val="1560"/>
              </a:lnSpc>
              <a:spcBef>
                <a:spcPts val="750"/>
              </a:spcBef>
              <a:spcAft>
                <a:spcPts val="375"/>
              </a:spcAft>
            </a:pPr>
            <a:r>
              <a:rPr lang="uk-UA" sz="3200" b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Освітні </a:t>
            </a:r>
            <a:r>
              <a:rPr lang="uk-UA" sz="32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програми:</a:t>
            </a:r>
            <a:r>
              <a:rPr lang="ru-RU" sz="1900" kern="100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1900" kern="100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Комплексна</a:t>
            </a:r>
            <a:r>
              <a:rPr lang="uk-UA" sz="2400" b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освітня</a:t>
            </a:r>
            <a:r>
              <a:rPr lang="uk-UA" sz="2400" b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uk-UA" sz="24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програма для дітей від 3 до 6 років «Дитина в дошкільні роки»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(наук. кер. проекту – професор Крутій К.Л. Лист МОН про надання </a:t>
            </a:r>
            <a:r>
              <a:rPr lang="uk-UA" sz="2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грифа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«Рекомендовано Міністерством освіти і науки України як комплексна освітня програма (лист №1/11-16160 від 06  листопада 2015 року)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Програма розвитку дітей дошкільного віку з розумовою відсталістю.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( Гриф Міністерства освіти  і науки України від 12.04.2013  № 1/11-6940)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Парціальна програмою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основ здоров’я та безпеки життєдіяльності дітей дошкільного віку </a:t>
            </a:r>
            <a:r>
              <a:rPr lang="uk-UA" sz="2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 себе треба знати, про себе треба дбати»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(автор Лохвицька Л.В.)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306" y="0"/>
            <a:ext cx="9185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1342" y="2240474"/>
            <a:ext cx="6587042" cy="3636798"/>
          </a:xfrm>
        </p:spPr>
        <p:txBody>
          <a:bodyPr rtlCol="0" anchor="ctr">
            <a:normAutofit/>
          </a:bodyPr>
          <a:lstStyle/>
          <a:p>
            <a:pPr marL="171450" lvl="0" algn="ctr">
              <a:spcBef>
                <a:spcPts val="750"/>
              </a:spcBef>
            </a:pPr>
            <a:r>
              <a:rPr lang="uk-UA" sz="2800" b="1" kern="1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Методична проблема:</a:t>
            </a:r>
            <a:r>
              <a:rPr lang="uk-UA" sz="2800" b="1" kern="100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/>
            </a:r>
            <a:br>
              <a:rPr lang="uk-UA" sz="2800" b="1" kern="100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</a:br>
            <a:r>
              <a:rPr lang="uk-UA" sz="2800" b="1" kern="100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«Розвиток </a:t>
            </a:r>
            <a:r>
              <a:rPr lang="uk-UA" sz="2800" b="1" kern="100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і виховання дітей для самореалізації компетентної, освіченої, духовно багатої, свідомої особистості, здатної вибудовувати доброзичливі й толерантні стосунки в майбутньому»</a:t>
            </a:r>
            <a:r>
              <a:rPr lang="ru-RU" sz="2800" kern="100" cap="none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2800" kern="100" cap="none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r>
              <a:rPr lang="uk-UA" sz="2800" b="1" cap="none" dirty="0">
                <a:ln w="12700">
                  <a:solidFill>
                    <a:srgbClr val="F0A22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0A22E"/>
                  </a:outerShdw>
                </a:effectLst>
                <a:ea typeface="+mn-ea"/>
                <a:cs typeface="+mn-cs"/>
              </a:rPr>
              <a:t/>
            </a:r>
            <a:br>
              <a:rPr lang="uk-UA" sz="2800" b="1" cap="none" dirty="0">
                <a:ln w="12700">
                  <a:solidFill>
                    <a:srgbClr val="F0A22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F0A22E"/>
                  </a:outerShdw>
                </a:effectLst>
                <a:ea typeface="+mn-ea"/>
                <a:cs typeface="+mn-cs"/>
              </a:rPr>
            </a:br>
            <a:endParaRPr lang="uk-UA" sz="2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9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uk-UA" sz="2800" b="1" i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У дошкільних групах дитячого будинку  впродовж  2020/2021 навчального року було здійснено:</a:t>
            </a:r>
            <a:r>
              <a:rPr lang="ru-RU" sz="28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28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  навчально-методичне консультування учасників освітнього процесу;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удосконалювалися форми і методи роботи з педагогічними кадрами;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було ознайомлено з новинками навчально-методичної літератури, з освітніми технологіями , організовано розробки;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було організовано і проведено  виставки методичних та періодичних видань до педрад, семінарів, творчих звітів, тощо;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було організовано безперервне вдосконалення фахової освіти та кваліфікації педагогічних</a:t>
            </a:r>
            <a:r>
              <a:rPr lang="uk-UA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працівників шляхом відвідування методичних заходів закладу, курсів підвищення кваліфікації, тощо;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систематично вивчалися умови забезпечення психофізичного здоров’я та рівня розвитку вихованців дошкільних груп  відповідно до Базового компонента дошкільної освіти шляхом тематичного та комплексного вивчення, контролю адміністрації;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належно організовано процес самоосвіти педагогів закладу дошкільної освіти шляхом рекомендацій методичної літератури для вивчення і опрацювання та звітування про  результати самоосвіти.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8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lvl="0" indent="-171450">
              <a:spcBef>
                <a:spcPts val="750"/>
              </a:spcBef>
            </a:pPr>
            <a:r>
              <a:rPr lang="uk-UA" sz="24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Освітній  процес в родинних групах організовувався через:</a:t>
            </a:r>
            <a:r>
              <a:rPr lang="ru-RU" sz="2000" kern="100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2000" kern="100" dirty="0">
                <a:gradFill>
                  <a:gsLst>
                    <a:gs pos="34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825625"/>
            <a:ext cx="8196496" cy="4483695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Організацію </a:t>
            </a:r>
            <a:r>
              <a:rPr lang="uk-U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методичних заходів педагогів;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Співпрацю з школою та волонтерами БФ «Обітниця», «Дорога життя»;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Соціалізацію вихованців дитячого будинку;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Систему профорієнтаційної роботи;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400" dirty="0">
                <a:solidFill>
                  <a:schemeClr val="tx1"/>
                </a:solidFill>
                <a:ea typeface="Times New Roman" panose="02020603050405020304" pitchFamily="18" charset="0"/>
              </a:rPr>
              <a:t>Змістовну виховну роботу.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61048"/>
            <a:ext cx="3615241" cy="28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Соціалізація, профорієнтація, </a:t>
            </a:r>
            <a:br>
              <a:rPr lang="uk-UA" sz="32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волонтерами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hinbudinok.com.ua/images/year-2021/proforiientatsiia/proforiientatsii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7579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2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hinbudinok.com.ua/images/year-2021/proforiientatsiia/proforiientatsii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928"/>
            <a:ext cx="885698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3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690689"/>
            <a:ext cx="55900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заняття</a:t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ДОБОШ ГАННА ІВАНІВНА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6743" y="2195352"/>
            <a:ext cx="3334045" cy="36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7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Відкрите заняття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ДОБОШ ОКСАНА ІВАНІВНА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8F055B-690D-478F-99F8-ECC0EC49F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420888"/>
            <a:ext cx="2736304" cy="274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AA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7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заняття</a:t>
            </a:r>
            <a:b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 ГАННИ ЮРІЇВНИ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480" y="2651508"/>
            <a:ext cx="4539040" cy="28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8" b="4467"/>
          <a:stretch/>
        </p:blipFill>
        <p:spPr>
          <a:xfrm>
            <a:off x="0" y="24214"/>
            <a:ext cx="9144000" cy="7077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27" y="1398163"/>
            <a:ext cx="82778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</a:t>
            </a:r>
            <a:r>
              <a:rPr lang="ru-RU" sz="3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ідкрите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ru-RU" sz="3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заняття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3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Циганчук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</a:t>
            </a:r>
            <a:r>
              <a:rPr lang="ru-RU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АРИНИ ЮРІЇВНИ</a:t>
            </a:r>
            <a:endParaRPr lang="ru-RU" sz="3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685800"/>
            <a:r>
              <a:rPr lang="ru-RU" sz="33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Заняття-казка «Перемога добра над злом мандруючи казкою</a:t>
            </a:r>
          </a:p>
          <a:p>
            <a:pPr defTabSz="685800"/>
            <a:endParaRPr lang="ru-RU" sz="135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defTabSz="685800"/>
            <a:r>
              <a:rPr lang="ru-RU" sz="135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ru-RU" sz="8625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789040"/>
            <a:ext cx="7650051" cy="278035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06268"/>
                <a:gd name="adj2" fmla="val 62824"/>
              </a:avLst>
            </a:prstTxWarp>
            <a:spAutoFit/>
          </a:bodyPr>
          <a:lstStyle/>
          <a:p>
            <a:pPr defTabSz="685800"/>
            <a:r>
              <a:rPr lang="uk-UA" sz="6000" b="1" dirty="0">
                <a:solidFill>
                  <a:prstClr val="black"/>
                </a:solidFill>
                <a:latin typeface="Calibri"/>
              </a:rPr>
              <a:t>«Крижане серце»</a:t>
            </a:r>
            <a:endParaRPr lang="ru-RU" sz="6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8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61">
        <p14:ripple/>
      </p:transition>
    </mc:Choice>
    <mc:Fallback xmlns="">
      <p:transition spd="slow" advTm="5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116632"/>
            <a:ext cx="9144793" cy="73448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234" y="3695094"/>
            <a:ext cx="2547275" cy="1432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450" y="1311082"/>
            <a:ext cx="2637059" cy="148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82">
        <p14:prism/>
      </p:transition>
    </mc:Choice>
    <mc:Fallback xmlns="">
      <p:transition spd="slow" advTm="6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07704" y="1453599"/>
            <a:ext cx="6548509" cy="588079"/>
          </a:xfrm>
        </p:spPr>
        <p:txBody>
          <a:bodyPr rtlCol="0">
            <a:normAutofit/>
          </a:bodyPr>
          <a:lstStyle/>
          <a:p>
            <a:pPr rtl="0"/>
            <a:r>
              <a:rPr lang="uk-UA" sz="2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Основні завдання </a:t>
            </a:r>
            <a:r>
              <a:rPr lang="uk-UA" sz="2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над якими працював колектив: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840000" y="1916832"/>
            <a:ext cx="7389600" cy="4464496"/>
          </a:xfrm>
        </p:spPr>
        <p:txBody>
          <a:bodyPr rtlCol="0">
            <a:normAutofit fontScale="925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Продовження </a:t>
            </a:r>
            <a:r>
              <a:rPr lang="uk-UA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програми розвитку дітей дошкільного віку «Дитина в дошкільні роки», враховуючи ідеї Нової української школи з метою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забезпечення наступності у впровадженні особистісно орієнтованої моделі освіти в дошкільній та початковій ланках освіти</a:t>
            </a:r>
            <a:r>
              <a:rPr lang="uk-UA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зокрема, посилити роботу над:</a:t>
            </a:r>
            <a:endParaRPr lang="ru-RU" sz="2200" kern="1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удосконаленням роботи щодо формування комунікативно-мовленнєвої та математичної компетенцій дітей дошкільного віку шляхом упровадження інноваційних методик і технологій;</a:t>
            </a:r>
            <a:endParaRPr lang="ru-RU" sz="2200" kern="1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формуванням екологічної свідомості, навичок практичного життя, готовності до взаємодії з </a:t>
            </a:r>
            <a:r>
              <a:rPr lang="uk-UA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навколишнім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світом через реалізацію </a:t>
            </a:r>
            <a:r>
              <a:rPr lang="uk-UA" sz="2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проєктної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діяльності; </a:t>
            </a:r>
            <a:endParaRPr lang="uk-UA" sz="2200" kern="100" dirty="0" smtClean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Впровадження сучасних інноваційних технологій в організації освітньо-виховного процесу.</a:t>
            </a:r>
            <a:endParaRPr lang="ru-RU" sz="2200" kern="1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ru-RU" sz="20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заняття\IMG_35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86" y="1484784"/>
            <a:ext cx="5387828" cy="35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5"/>
            <a:ext cx="6400800" cy="6041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Відкрите заняття вчителя-логопеда Неверкло О.П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47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166608" y="1453599"/>
            <a:ext cx="5289605" cy="588079"/>
          </a:xfrm>
        </p:spPr>
        <p:txBody>
          <a:bodyPr rtlCol="0">
            <a:normAutofit/>
          </a:bodyPr>
          <a:lstStyle/>
          <a:p>
            <a:pPr rtl="0"/>
            <a:r>
              <a:rPr lang="uk-UA" sz="2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Завдання над якими працював колектив: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840000" y="1916832"/>
            <a:ext cx="7389600" cy="4392488"/>
          </a:xfrm>
        </p:spPr>
        <p:txBody>
          <a:bodyPr rtlCol="0"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8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Продовжити роботу КЛУБУ «Школа самостійного життя» , </a:t>
            </a:r>
            <a:r>
              <a:rPr lang="uk-UA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формуючи у дітей старшого шкільного віку навичок самостійності, відповідальності, самореалізації власного життя, манери та культуру поведінки.</a:t>
            </a:r>
            <a:endParaRPr lang="ru-RU" sz="18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Урізноманітнювати,  розроблену в закладі, систему освітньої роботи з школярами в ІІ половину дня </a:t>
            </a:r>
            <a:r>
              <a:rPr lang="uk-UA" sz="18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формування мотивації,  самостійності та відповідальності до навчання самих школярів, використовуючи інноваційні та інтерактивні технології, різноманітні форми роботи. </a:t>
            </a:r>
            <a:endParaRPr lang="ru-RU" sz="18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800" b="1" u="sng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безпечного освітнього середовища в Чинадіївському дитячому будинку. Профілактика булінгу, запобігання вживання наркотичних та психотропних речовин інформування про протидію торгівлі людьми.</a:t>
            </a:r>
            <a:endParaRPr lang="ru-RU" sz="18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8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144016"/>
          </a:xfrm>
        </p:spPr>
        <p:txBody>
          <a:bodyPr>
            <a:normAutofit fontScale="90000"/>
          </a:bodyPr>
          <a:lstStyle/>
          <a:p>
            <a:pPr marL="171450" lvl="0" indent="-171450">
              <a:spcBef>
                <a:spcPts val="750"/>
              </a:spcBef>
              <a:tabLst>
                <a:tab pos="-228600" algn="l"/>
                <a:tab pos="270510" algn="l"/>
              </a:tabLst>
            </a:pPr>
            <a:r>
              <a:rPr lang="uk-UA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 метою вирішення поставлених завдань було проведено:</a:t>
            </a:r>
            <a: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  <a:tabLst>
                <a:tab pos="-228600" algn="l"/>
                <a:tab pos="270510" algn="l"/>
              </a:tabLst>
            </a:pPr>
            <a:r>
              <a:rPr lang="uk-UA" sz="2200" b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uk-UA" sz="22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засідання педагогічної ради: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І. Тема: </a:t>
            </a:r>
            <a:r>
              <a:rPr lang="uk-UA" sz="22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«Основні орієнтири нового навчального року у формуванні різнобічно розвиненої особистості».</a:t>
            </a: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Форма проведення: круглий стіл 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ІІ. Тема:  </a:t>
            </a: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«Соціалізація вихованців  дитячого будинку засобами національно-патріотичного виховання».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ІІІ. Тема: </a:t>
            </a:r>
            <a:r>
              <a:rPr lang="uk-UA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«Інтеграція сучасної інноваційної LEGO- технологій в освітній процес дошкільного навчального закладу».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ІV. Підсумкова педрада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Тема: </a:t>
            </a:r>
            <a:r>
              <a:rPr lang="uk-UA" sz="22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«Реалії, підсумки діяльності Чинадіївського дитячого будинку за 2019-2020 навчальний рік та перспективи на майбутнє»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9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Педагогічні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читання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Творче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спадщини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В.О.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Сухомлинського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сучасний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освітній 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pic>
        <p:nvPicPr>
          <p:cNvPr id="4098" name="Picture 2" descr="http://chinbudinok.com.ua/images/year-2020/pedahohichni-chytannia/pedahohichni-chytan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33622"/>
            <a:ext cx="7560840" cy="48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7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sz="44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Педагогічні тренінги, ділові ігри для вихователів: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dirty="0"/>
          </a:p>
        </p:txBody>
      </p:sp>
      <p:pic>
        <p:nvPicPr>
          <p:cNvPr id="1026" name="Picture 2" descr="http://chinbudinok.com.ua/images/year-2020/treninh-efektyvna-vzaiemodiia-movlennievyi-etyket/%D1%82%D1%80%D0%B5%D0%BD%D1%96%D0%BD%D0%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0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uk-UA" sz="4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Майстер–клас  для  вихователів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400" b="1" dirty="0">
                <a:solidFill>
                  <a:srgbClr val="C00000"/>
                </a:solidFill>
              </a:rPr>
              <a:t> 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 «Логіко-математичний розвиток дошкільників засобами конструктора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lEGO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r>
              <a:rPr lang="ru-RU" sz="3600" dirty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  <a:t/>
            </a:r>
            <a:br>
              <a:rPr lang="ru-RU" sz="3600" dirty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13000"/>
                        <a:lumOff val="87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492896"/>
            <a:ext cx="3888432" cy="396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492896"/>
            <a:ext cx="4314393" cy="39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sz="36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Семінари-практикуми для вихователів: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dirty="0"/>
          </a:p>
        </p:txBody>
      </p:sp>
      <p:pic>
        <p:nvPicPr>
          <p:cNvPr id="2050" name="Picture 2" descr="http://chinbudinok.com.ua/images/year-2020/lego/le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0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|0.6|0.8|0.7|0.6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ибина">
  <a:themeElements>
    <a:clrScheme name="Глибина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Гли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3_Глибина">
  <a:themeElements>
    <a:clrScheme name="Глибина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Гли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3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1846</TotalTime>
  <Words>592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Candara</vt:lpstr>
      <vt:lpstr>Corbel</vt:lpstr>
      <vt:lpstr>Lucida Sans Unicode</vt:lpstr>
      <vt:lpstr>Symbol</vt:lpstr>
      <vt:lpstr>Times New Roman</vt:lpstr>
      <vt:lpstr>Wingdings</vt:lpstr>
      <vt:lpstr>Глибина</vt:lpstr>
      <vt:lpstr>3_Глибина</vt:lpstr>
      <vt:lpstr>17_Тема Office</vt:lpstr>
      <vt:lpstr>Волна</vt:lpstr>
      <vt:lpstr>19_Тема Office</vt:lpstr>
      <vt:lpstr>Звіт  освітнього процесу  за 2020-2021 навчальний рік</vt:lpstr>
      <vt:lpstr>Методична проблема: «Розвиток і виховання дітей для самореалізації компетентної, освіченої, духовно багатої, свідомої особистості, здатної вибудовувати доброзичливі й толерантні стосунки в майбутньому»  </vt:lpstr>
      <vt:lpstr>Основні завдання над якими працював колектив:</vt:lpstr>
      <vt:lpstr>Завдання над якими працював колектив:</vt:lpstr>
      <vt:lpstr>З метою вирішення поставлених завдань було проведено: </vt:lpstr>
      <vt:lpstr>Педагогічні читання «Творче впровадження спадщини В.О. Сухомлинського в сучасний освітній процес»</vt:lpstr>
      <vt:lpstr>Педагогічні тренінги, ділові ігри для вихователів: </vt:lpstr>
      <vt:lpstr>Майстер–клас  для  вихователів   </vt:lpstr>
      <vt:lpstr>Семінари-практикуми для вихователів: </vt:lpstr>
      <vt:lpstr>Педагогічна творча година </vt:lpstr>
      <vt:lpstr>Підсумкові контрольні заняття на дошкільній групі «Сонечко»</vt:lpstr>
      <vt:lpstr>Підсумкові контрольні заняття на дошкільній групі «Барвінок»</vt:lpstr>
      <vt:lpstr>Контрольні зрізи з молодшими школярами 1-клас</vt:lpstr>
      <vt:lpstr>Контрольні зрізи з молодшими школярами 3-клас</vt:lpstr>
      <vt:lpstr>Контрольні зрізи з молодшими школярами 4-клас</vt:lpstr>
      <vt:lpstr>Онлайн –вебінар «Прийомна дитина»</vt:lpstr>
      <vt:lpstr>   Конференція:  «Самоаналіз власної діяльності та самоосвіта – реальні шляхи підвищення професійної майстерності педагога». </vt:lpstr>
      <vt:lpstr>Атестація 2020-2021 навчального року</vt:lpstr>
      <vt:lpstr>Освітні програми: </vt:lpstr>
      <vt:lpstr>У дошкільних групах дитячого будинку  впродовж  2020/2021 навчального року було здійснено: </vt:lpstr>
      <vt:lpstr>Освітній  процес в родинних групах організовувався через: </vt:lpstr>
      <vt:lpstr>Соціалізація, профорієнтація,  співпраця з волонтерами</vt:lpstr>
      <vt:lpstr>Презентация PowerPoint</vt:lpstr>
      <vt:lpstr>Екскурсії </vt:lpstr>
      <vt:lpstr>Відкриті заняття ДОБОШ ГАННА ІВАНІВНА</vt:lpstr>
      <vt:lpstr>Відкрите заняття  ДОБОШ ОКСАНА ІВАНІВНА</vt:lpstr>
      <vt:lpstr>Відкриті заняття ПЕКАР ГАННИ ЮРІЇВНИ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161</cp:revision>
  <dcterms:created xsi:type="dcterms:W3CDTF">2017-03-19T21:02:14Z</dcterms:created>
  <dcterms:modified xsi:type="dcterms:W3CDTF">2021-11-06T13:42:01Z</dcterms:modified>
</cp:coreProperties>
</file>