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7%D0%B0%D0%BC%D0%BE%D0%BA_%D0%91%D0%BE%D1%80%D1%88%D0%BE&amp;action=edit&amp;redlink=1" TargetMode="External"/><Relationship Id="rId2" Type="http://schemas.openxmlformats.org/officeDocument/2006/relationships/hyperlink" Target="http://uk.wikipedia.org/wiki/%D0%92%D0%B0%D1%80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B%D0%B0%D1%81%D0%BB%D0%BE_IV&amp;action=edit&amp;redlink=1" TargetMode="External"/><Relationship Id="rId5" Type="http://schemas.openxmlformats.org/officeDocument/2006/relationships/hyperlink" Target="http://uk.wikipedia.org/wiki/1273" TargetMode="External"/><Relationship Id="rId4" Type="http://schemas.openxmlformats.org/officeDocument/2006/relationships/hyperlink" Target="http://uk.wikipedia.org/wiki/90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4297" y="195943"/>
            <a:ext cx="7549706" cy="463731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8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Замки </a:t>
            </a:r>
            <a:r>
              <a:rPr lang="uk-UA" sz="8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Закарпаття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31956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ЦІКАВО   ЗНАТИ </a:t>
            </a:r>
          </a:p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Підготували вихованці родинної групи «Колосок» з вихователем </a:t>
            </a:r>
            <a:r>
              <a:rPr lang="uk-UA" sz="2400" dirty="0" smtClean="0">
                <a:solidFill>
                  <a:srgbClr val="FF0000"/>
                </a:solidFill>
              </a:rPr>
              <a:t>Добош</a:t>
            </a:r>
            <a:r>
              <a:rPr lang="uk-UA" sz="2400" dirty="0" smtClean="0">
                <a:solidFill>
                  <a:srgbClr val="FF0000"/>
                </a:solidFill>
              </a:rPr>
              <a:t> Г.І.</a:t>
            </a:r>
            <a:endParaRPr lang="uk-U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199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3510"/>
            <a:ext cx="8596668" cy="1227908"/>
          </a:xfrm>
        </p:spPr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Ужгородський замок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18" y="1535448"/>
            <a:ext cx="9940834" cy="3139746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4493622" y="1535448"/>
            <a:ext cx="46503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/>
              <a:t>Найстаріша з усіх фортець Закарпаття. В ХІ-ХІІ ст. тут будується кам'яна кріпость. В 1322 р. замок був переданий італійському графу Філіпу </a:t>
            </a:r>
            <a:r>
              <a:rPr lang="uk-UA" sz="2200" dirty="0"/>
              <a:t>Другету</a:t>
            </a:r>
            <a:r>
              <a:rPr lang="uk-UA" sz="2200" dirty="0"/>
              <a:t>. Рід </a:t>
            </a:r>
            <a:r>
              <a:rPr lang="uk-UA" sz="2200" dirty="0"/>
              <a:t>Другетів</a:t>
            </a:r>
            <a:r>
              <a:rPr lang="uk-UA" sz="2200" dirty="0"/>
              <a:t> володів замком 1322-1691 рр. В 1691 р. новим власником замку став </a:t>
            </a:r>
            <a:r>
              <a:rPr lang="uk-UA" sz="2200" dirty="0"/>
              <a:t>Міклош</a:t>
            </a:r>
            <a:r>
              <a:rPr lang="uk-UA" sz="2200" dirty="0"/>
              <a:t> </a:t>
            </a:r>
            <a:r>
              <a:rPr lang="uk-UA" sz="2200" dirty="0"/>
              <a:t>Берчені</a:t>
            </a:r>
            <a:r>
              <a:rPr lang="uk-UA" sz="2200" dirty="0"/>
              <a:t>, який значно розбудовує його. Під час визвольної війни угорського народу 1703-1711 рр. замок був взятий повстанцями. Після 1711 р. замок був перетворений у церковну гімназію.</a:t>
            </a:r>
          </a:p>
        </p:txBody>
      </p:sp>
    </p:spTree>
    <p:extLst>
      <p:ext uri="{BB962C8B-B14F-4D97-AF65-F5344CB8AC3E}">
        <p14:creationId xmlns:p14="http://schemas.microsoft.com/office/powerpoint/2010/main" xmlns="" val="582523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9383"/>
          </a:xfrm>
        </p:spPr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Хустський замок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64" y="1658983"/>
            <a:ext cx="4180114" cy="2769327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4872446" y="1658983"/>
            <a:ext cx="42323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/>
              <a:t>У 1191р. угорські королі закінчили будувати фортецю, будівництво якої йшло понад сто років. Після 1526р. замок перейшов до Трансільванського князівства. У 1709р. у замку відбувся </a:t>
            </a:r>
            <a:r>
              <a:rPr lang="uk-UA" sz="2200" dirty="0"/>
              <a:t>загальнотрансільванський</a:t>
            </a:r>
            <a:r>
              <a:rPr lang="uk-UA" sz="2200" dirty="0"/>
              <a:t> сейм прибічників Ференца ІІ </a:t>
            </a:r>
            <a:r>
              <a:rPr lang="uk-UA" sz="2200" dirty="0"/>
              <a:t>Ракоці</a:t>
            </a:r>
            <a:r>
              <a:rPr lang="uk-UA" sz="2200" dirty="0"/>
              <a:t>. У 1766р. під час великої грози над Хустом блискавка влучила в порохову вежу замку і запалила її, від чого значна частина фортеці була знищена.</a:t>
            </a:r>
          </a:p>
        </p:txBody>
      </p:sp>
    </p:spTree>
    <p:extLst>
      <p:ext uri="{BB962C8B-B14F-4D97-AF65-F5344CB8AC3E}">
        <p14:creationId xmlns:p14="http://schemas.microsoft.com/office/powerpoint/2010/main" xmlns="" val="249923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00B050"/>
                </a:solidFill>
              </a:rPr>
              <a:t>Чинадіївський</a:t>
            </a:r>
            <a:r>
              <a:rPr lang="uk-UA" sz="6000" dirty="0" smtClean="0">
                <a:solidFill>
                  <a:srgbClr val="00B050"/>
                </a:solidFill>
              </a:rPr>
              <a:t> </a:t>
            </a:r>
            <a:r>
              <a:rPr lang="uk-UA" sz="6000" dirty="0">
                <a:solidFill>
                  <a:srgbClr val="00B050"/>
                </a:solidFill>
              </a:rPr>
              <a:t>замок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2855" y="2004030"/>
            <a:ext cx="2000973" cy="1405376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3291840" y="2103120"/>
            <a:ext cx="59821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Збудований</a:t>
            </a:r>
            <a:r>
              <a:rPr lang="ru-RU" sz="3200" dirty="0"/>
              <a:t> у XV ст. бароном </a:t>
            </a:r>
            <a:r>
              <a:rPr lang="ru-RU" sz="3200" dirty="0"/>
              <a:t>Перені</a:t>
            </a:r>
            <a:r>
              <a:rPr lang="ru-RU" sz="3200" dirty="0"/>
              <a:t>. Замок </a:t>
            </a:r>
            <a:r>
              <a:rPr lang="ru-RU" sz="3200" dirty="0"/>
              <a:t>був</a:t>
            </a:r>
            <a:r>
              <a:rPr lang="ru-RU" sz="3200" dirty="0"/>
              <a:t> центром </a:t>
            </a:r>
            <a:r>
              <a:rPr lang="ru-RU" sz="3200" dirty="0"/>
              <a:t>Чинадіївської</a:t>
            </a:r>
            <a:r>
              <a:rPr lang="ru-RU" sz="3200" dirty="0"/>
              <a:t> </a:t>
            </a:r>
            <a:r>
              <a:rPr lang="ru-RU" sz="3200" dirty="0" smtClean="0"/>
              <a:t>домінії</a:t>
            </a:r>
            <a:r>
              <a:rPr lang="ru-RU" sz="3200" dirty="0"/>
              <a:t>. У 1657р. замок </a:t>
            </a:r>
            <a:r>
              <a:rPr lang="ru-RU" sz="3200" dirty="0"/>
              <a:t>був</a:t>
            </a:r>
            <a:r>
              <a:rPr lang="ru-RU" sz="3200" dirty="0"/>
              <a:t> </a:t>
            </a:r>
            <a:r>
              <a:rPr lang="ru-RU" sz="3200" dirty="0"/>
              <a:t>значно</a:t>
            </a:r>
            <a:r>
              <a:rPr lang="ru-RU" sz="3200" dirty="0"/>
              <a:t> </a:t>
            </a:r>
            <a:r>
              <a:rPr lang="ru-RU" sz="3200" dirty="0"/>
              <a:t>пошкоджений</a:t>
            </a:r>
            <a:r>
              <a:rPr lang="ru-RU" sz="3200" dirty="0"/>
              <a:t> </a:t>
            </a:r>
            <a:r>
              <a:rPr lang="ru-RU" sz="3200" dirty="0"/>
              <a:t>польськими</a:t>
            </a:r>
            <a:r>
              <a:rPr lang="ru-RU" sz="3200" dirty="0"/>
              <a:t> </a:t>
            </a:r>
            <a:r>
              <a:rPr lang="ru-RU" sz="3200" dirty="0"/>
              <a:t>військами</a:t>
            </a:r>
            <a:r>
              <a:rPr lang="ru-RU" sz="3200" dirty="0"/>
              <a:t> князя </a:t>
            </a:r>
            <a:r>
              <a:rPr lang="ru-RU" sz="3200" dirty="0"/>
              <a:t>Любомирського</a:t>
            </a:r>
            <a:r>
              <a:rPr lang="ru-RU" sz="3200" dirty="0"/>
              <a:t>. </a:t>
            </a:r>
            <a:r>
              <a:rPr lang="ru-RU" sz="3200" dirty="0"/>
              <a:t>Пізніше</a:t>
            </a:r>
            <a:r>
              <a:rPr lang="ru-RU" sz="3200" dirty="0"/>
              <a:t> </a:t>
            </a:r>
            <a:r>
              <a:rPr lang="ru-RU" sz="3200" dirty="0"/>
              <a:t>виконував</a:t>
            </a:r>
            <a:r>
              <a:rPr lang="ru-RU" sz="3200" dirty="0"/>
              <a:t> </a:t>
            </a:r>
            <a:r>
              <a:rPr lang="ru-RU" sz="3200" dirty="0"/>
              <a:t>функції</a:t>
            </a:r>
            <a:r>
              <a:rPr lang="ru-RU" sz="3200" dirty="0"/>
              <a:t> </a:t>
            </a:r>
            <a:r>
              <a:rPr lang="ru-RU" sz="3200" dirty="0"/>
              <a:t>вязниці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392949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Боржавський</a:t>
            </a: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 замок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528355"/>
            <a:ext cx="8596668" cy="5172892"/>
          </a:xfrm>
        </p:spPr>
        <p:txBody>
          <a:bodyPr>
            <a:normAutofit fontScale="92500" lnSpcReduction="10000"/>
          </a:bodyPr>
          <a:lstStyle/>
          <a:p>
            <a:r>
              <a:rPr lang="uk-UA" sz="2600" dirty="0" smtClean="0"/>
              <a:t>Кажуть </a:t>
            </a:r>
            <a:r>
              <a:rPr lang="uk-UA" sz="2600" dirty="0"/>
              <a:t>до приходу угорців в </a:t>
            </a:r>
            <a:r>
              <a:rPr lang="uk-UA" sz="2600" dirty="0"/>
              <a:t>с.</a:t>
            </a:r>
            <a:r>
              <a:rPr lang="uk-UA" sz="26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Вари"/>
              </a:rPr>
              <a:t>Вари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/>
              <a:t>стояв дерев'яний </a:t>
            </a:r>
            <a:r>
              <a:rPr lang="uk-UA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Замок Боршо (ще не написана)"/>
              </a:rPr>
              <a:t>замок </a:t>
            </a:r>
            <a:r>
              <a:rPr lang="uk-UA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Замок Боршо (ще не написана)"/>
              </a:rPr>
              <a:t>Боршо</a:t>
            </a:r>
            <a:r>
              <a:rPr lang="uk-UA" sz="2600" dirty="0"/>
              <a:t>, в якому жили підлеглі болгарського князя </a:t>
            </a:r>
            <a:r>
              <a:rPr lang="uk-UA" sz="2600" dirty="0"/>
              <a:t>Салана</a:t>
            </a:r>
            <a:r>
              <a:rPr lang="uk-UA" sz="2600" dirty="0"/>
              <a:t>. У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903"/>
              </a:rPr>
              <a:t>903</a:t>
            </a:r>
            <a:r>
              <a:rPr lang="uk-UA" sz="2600" dirty="0"/>
              <a:t> р. після триденної облоги ним оволоділи угорські племена. На місці дерев'яної фортеці була збудована кам'яна фортеця, яка знаходилась у королівській власті. Після татаро-монгольської навали на Західну Європу у 1241-1243 рр. фортеця почала занепадати. Під час турецьких нападів у 1566 р. </a:t>
            </a:r>
            <a:r>
              <a:rPr lang="uk-UA" sz="2600" dirty="0" smtClean="0"/>
              <a:t>вона </a:t>
            </a:r>
            <a:r>
              <a:rPr lang="uk-UA" sz="2600" dirty="0"/>
              <a:t>була зруйнована.</a:t>
            </a:r>
          </a:p>
          <a:p>
            <a:r>
              <a:rPr lang="uk-UA" sz="2600" dirty="0"/>
              <a:t>Перша згадка про замок відноситься до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1273"/>
              </a:rPr>
              <a:t>1273</a:t>
            </a:r>
            <a:r>
              <a:rPr lang="uk-UA" sz="2600" dirty="0"/>
              <a:t> р., в грамоті угорського короля </a:t>
            </a:r>
            <a:r>
              <a:rPr lang="uk-UA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Ласло IV (ще не написана)"/>
              </a:rPr>
              <a:t>Ласло IV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/>
              <a:t>сказано, що замок був відібраний у ворогів його батька </a:t>
            </a:r>
            <a:r>
              <a:rPr lang="uk-UA" sz="2600" dirty="0"/>
              <a:t>Іштвана</a:t>
            </a:r>
            <a:r>
              <a:rPr lang="uk-UA" sz="2600" dirty="0"/>
              <a:t> V. Останні письмові відомості про </a:t>
            </a:r>
            <a:r>
              <a:rPr lang="uk-UA" sz="2600" dirty="0" smtClean="0"/>
              <a:t>Боржавський</a:t>
            </a:r>
            <a:r>
              <a:rPr lang="uk-UA" sz="2600" dirty="0" smtClean="0"/>
              <a:t> </a:t>
            </a:r>
            <a:r>
              <a:rPr lang="uk-UA" sz="2600" dirty="0"/>
              <a:t>замок - згадка у грамоті </a:t>
            </a:r>
            <a:r>
              <a:rPr lang="uk-UA" sz="2600" dirty="0"/>
              <a:t>Арпадовича</a:t>
            </a:r>
            <a:r>
              <a:rPr lang="uk-UA" sz="2600" dirty="0"/>
              <a:t> угорського короля </a:t>
            </a:r>
            <a:r>
              <a:rPr lang="uk-UA" sz="2600" dirty="0"/>
              <a:t>Ендре</a:t>
            </a:r>
            <a:r>
              <a:rPr lang="uk-UA" sz="2600" dirty="0"/>
              <a:t> ІІІ.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24259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Замок </a:t>
            </a: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Канків</a:t>
            </a: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uk-UA" sz="44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/>
            </a:r>
            <a:br>
              <a:rPr lang="uk-UA" sz="44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uk-UA" sz="4400" b="1" i="1" dirty="0" smtClean="0">
                <a:solidFill>
                  <a:srgbClr val="00B050"/>
                </a:solidFill>
                <a:latin typeface="Cambria" panose="02040503050406030204" pitchFamily="18" charset="0"/>
              </a:rPr>
              <a:t>(</a:t>
            </a:r>
            <a:r>
              <a:rPr lang="uk-UA" sz="4400" b="1" i="1" dirty="0">
                <a:solidFill>
                  <a:srgbClr val="00B050"/>
                </a:solidFill>
                <a:latin typeface="Cambria" panose="02040503050406030204" pitchFamily="18" charset="0"/>
              </a:rPr>
              <a:t>Виноградівський замок)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383" y="2403566"/>
            <a:ext cx="3131286" cy="2312125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4245429" y="2160589"/>
            <a:ext cx="48985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300" dirty="0"/>
              <a:t>В ХІ ст. тут стояло укріплення. У 1399 р. </a:t>
            </a:r>
            <a:r>
              <a:rPr lang="uk-UA" sz="2300" dirty="0"/>
              <a:t>Жігмунд</a:t>
            </a:r>
            <a:r>
              <a:rPr lang="uk-UA" sz="2300" dirty="0"/>
              <a:t> І дарує фортецю барону П.</a:t>
            </a:r>
            <a:r>
              <a:rPr lang="uk-UA" sz="2300" dirty="0"/>
              <a:t>Перені</a:t>
            </a:r>
            <a:r>
              <a:rPr lang="uk-UA" sz="2300" dirty="0"/>
              <a:t>. На місці дерев'яного укріплення зводять кам'яну фортецю. У </a:t>
            </a:r>
            <a:r>
              <a:rPr lang="en-US" sz="2300" dirty="0"/>
              <a:t>XV </a:t>
            </a:r>
            <a:r>
              <a:rPr lang="uk-UA" sz="2300" dirty="0"/>
              <a:t>ст. родина </a:t>
            </a:r>
            <a:r>
              <a:rPr lang="uk-UA" sz="2300" dirty="0"/>
              <a:t>Перені</a:t>
            </a:r>
            <a:r>
              <a:rPr lang="uk-UA" sz="2300" dirty="0"/>
              <a:t> передає фортецю ченцям-францисканцям, які перетворюють її в монастир. Під час релігійних воєн у 1566 р. загін королівський військ Австрійської імперії під командуванням генерала </a:t>
            </a:r>
            <a:r>
              <a:rPr lang="uk-UA" sz="2300" dirty="0"/>
              <a:t>Текелеші</a:t>
            </a:r>
            <a:r>
              <a:rPr lang="uk-UA" sz="2300" dirty="0"/>
              <a:t> штурмом оволодів фортецею і зруйнував її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2677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Вишківський</a:t>
            </a:r>
            <a:r>
              <a:rPr lang="uk-UA" sz="60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замок</a:t>
            </a:r>
            <a:r>
              <a:rPr lang="uk-UA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6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Перша </a:t>
            </a:r>
            <a:r>
              <a:rPr lang="ru-RU" sz="2800" dirty="0" smtClean="0"/>
              <a:t> </a:t>
            </a:r>
            <a:r>
              <a:rPr lang="ru-RU" sz="2800" dirty="0" smtClean="0"/>
              <a:t>згадка</a:t>
            </a:r>
            <a:r>
              <a:rPr lang="ru-RU" sz="2800" dirty="0" smtClean="0"/>
              <a:t> </a:t>
            </a:r>
            <a:r>
              <a:rPr lang="ru-RU" sz="2800" dirty="0"/>
              <a:t>про </a:t>
            </a:r>
            <a:r>
              <a:rPr lang="ru-RU" sz="2800" dirty="0"/>
              <a:t>фортецю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smtClean="0"/>
              <a:t>відноситься</a:t>
            </a:r>
            <a:r>
              <a:rPr lang="ru-RU" sz="2800" dirty="0" smtClean="0"/>
              <a:t> </a:t>
            </a:r>
            <a:r>
              <a:rPr lang="ru-RU" sz="2800" dirty="0"/>
              <a:t>до 1281 р., коли </a:t>
            </a:r>
            <a:r>
              <a:rPr lang="ru-RU" sz="2800" dirty="0"/>
              <a:t>брати</a:t>
            </a:r>
            <a:r>
              <a:rPr lang="ru-RU" sz="2800" dirty="0"/>
              <a:t> </a:t>
            </a:r>
            <a:r>
              <a:rPr lang="ru-RU" sz="2800" dirty="0"/>
              <a:t>Мік</a:t>
            </a:r>
            <a:r>
              <a:rPr lang="ru-RU" sz="2800" dirty="0"/>
              <a:t> і </a:t>
            </a:r>
            <a:r>
              <a:rPr lang="ru-RU" sz="2800" dirty="0"/>
              <a:t>Іштван</a:t>
            </a:r>
            <a:r>
              <a:rPr lang="ru-RU" sz="2800" dirty="0"/>
              <a:t> </a:t>
            </a:r>
            <a:r>
              <a:rPr lang="ru-RU" sz="2800" dirty="0"/>
              <a:t>Чепа</a:t>
            </a:r>
            <a:r>
              <a:rPr lang="ru-RU" sz="2800" dirty="0"/>
              <a:t> з роду </a:t>
            </a:r>
            <a:r>
              <a:rPr lang="ru-RU" sz="2800" dirty="0"/>
              <a:t>Гунт-Пазмань</a:t>
            </a:r>
            <a:r>
              <a:rPr lang="ru-RU" sz="2800" dirty="0"/>
              <a:t> на землях, </a:t>
            </a:r>
            <a:r>
              <a:rPr lang="ru-RU" sz="2800" dirty="0"/>
              <a:t>подарованих</a:t>
            </a:r>
            <a:r>
              <a:rPr lang="ru-RU" sz="2800" dirty="0"/>
              <a:t> </a:t>
            </a:r>
            <a:r>
              <a:rPr lang="ru-RU" sz="2800" dirty="0"/>
              <a:t>їм</a:t>
            </a:r>
            <a:r>
              <a:rPr lang="ru-RU" sz="2800" dirty="0"/>
              <a:t> </a:t>
            </a:r>
            <a:r>
              <a:rPr lang="ru-RU" sz="2800" dirty="0"/>
              <a:t>угорським</a:t>
            </a:r>
            <a:r>
              <a:rPr lang="ru-RU" sz="2800" dirty="0"/>
              <a:t> королем </a:t>
            </a:r>
            <a:r>
              <a:rPr lang="ru-RU" sz="2800" dirty="0"/>
              <a:t>Ласло</a:t>
            </a:r>
            <a:r>
              <a:rPr lang="ru-RU" sz="2800" dirty="0"/>
              <a:t> IV, </a:t>
            </a:r>
            <a:r>
              <a:rPr lang="ru-RU" sz="2800" dirty="0"/>
              <a:t>побудували</a:t>
            </a:r>
            <a:r>
              <a:rPr lang="ru-RU" sz="2800" dirty="0"/>
              <a:t> на </a:t>
            </a:r>
            <a:r>
              <a:rPr lang="ru-RU" sz="2800" dirty="0"/>
              <a:t>горі</a:t>
            </a:r>
            <a:r>
              <a:rPr lang="ru-RU" sz="2800" dirty="0"/>
              <a:t> </a:t>
            </a:r>
            <a:r>
              <a:rPr lang="ru-RU" sz="2800" dirty="0"/>
              <a:t>Вар-Гедь</a:t>
            </a:r>
            <a:r>
              <a:rPr lang="ru-RU" sz="2800" dirty="0"/>
              <a:t> (</a:t>
            </a:r>
            <a:r>
              <a:rPr lang="ru-RU" sz="2800" dirty="0"/>
              <a:t>висота</a:t>
            </a:r>
            <a:r>
              <a:rPr lang="ru-RU" sz="2800" dirty="0"/>
              <a:t> 589 м.) </a:t>
            </a:r>
            <a:r>
              <a:rPr lang="ru-RU" sz="2800" dirty="0"/>
              <a:t>земляну</a:t>
            </a:r>
            <a:r>
              <a:rPr lang="ru-RU" sz="2800" dirty="0"/>
              <a:t> </a:t>
            </a:r>
            <a:r>
              <a:rPr lang="ru-RU" sz="2800" dirty="0"/>
              <a:t>фортецю</a:t>
            </a:r>
            <a:r>
              <a:rPr lang="ru-RU" sz="2800" dirty="0"/>
              <a:t>. Вона </a:t>
            </a:r>
            <a:r>
              <a:rPr lang="ru-RU" sz="2800" dirty="0"/>
              <a:t>виконувала</a:t>
            </a:r>
            <a:r>
              <a:rPr lang="ru-RU" sz="2800" dirty="0"/>
              <a:t> роль </a:t>
            </a:r>
            <a:r>
              <a:rPr lang="ru-RU" sz="2800" dirty="0"/>
              <a:t>охорони</a:t>
            </a:r>
            <a:r>
              <a:rPr lang="ru-RU" sz="2800" dirty="0"/>
              <a:t> водного шляху по </a:t>
            </a:r>
            <a:r>
              <a:rPr lang="ru-RU" sz="2800" dirty="0"/>
              <a:t>Тисі</a:t>
            </a:r>
            <a:r>
              <a:rPr lang="ru-RU" sz="2800" dirty="0"/>
              <a:t>, по </a:t>
            </a:r>
            <a:r>
              <a:rPr lang="ru-RU" sz="2800" dirty="0"/>
              <a:t>якому</a:t>
            </a:r>
            <a:r>
              <a:rPr lang="ru-RU" sz="2800" dirty="0"/>
              <a:t> </a:t>
            </a:r>
            <a:r>
              <a:rPr lang="ru-RU" sz="2800" dirty="0" smtClean="0"/>
              <a:t>ішла</a:t>
            </a:r>
            <a:r>
              <a:rPr lang="ru-RU" sz="2800" dirty="0" smtClean="0"/>
              <a:t> </a:t>
            </a:r>
            <a:r>
              <a:rPr lang="ru-RU" sz="2800" dirty="0"/>
              <a:t>із</a:t>
            </a:r>
            <a:r>
              <a:rPr lang="ru-RU" sz="2800" dirty="0"/>
              <a:t> </a:t>
            </a:r>
            <a:r>
              <a:rPr lang="ru-RU" sz="2800" dirty="0"/>
              <a:t>солотвинських</a:t>
            </a:r>
            <a:r>
              <a:rPr lang="ru-RU" sz="2800" dirty="0"/>
              <a:t> </a:t>
            </a:r>
            <a:r>
              <a:rPr lang="ru-RU" sz="2800" dirty="0"/>
              <a:t>солекопалень</a:t>
            </a:r>
            <a:r>
              <a:rPr lang="ru-RU" sz="2800" dirty="0"/>
              <a:t> </a:t>
            </a:r>
            <a:r>
              <a:rPr lang="ru-RU" sz="2800" dirty="0"/>
              <a:t>кам'яна</a:t>
            </a:r>
            <a:r>
              <a:rPr lang="ru-RU" sz="2800" dirty="0"/>
              <a:t> </a:t>
            </a:r>
            <a:r>
              <a:rPr lang="ru-RU" sz="2800" dirty="0"/>
              <a:t>сіль</a:t>
            </a:r>
            <a:r>
              <a:rPr lang="ru-RU" sz="2800" dirty="0"/>
              <a:t>. У 1300-1350 </a:t>
            </a:r>
            <a:r>
              <a:rPr lang="ru-RU" sz="2800" dirty="0"/>
              <a:t>рр</a:t>
            </a:r>
            <a:r>
              <a:rPr lang="ru-RU" sz="2800" dirty="0"/>
              <a:t>. </a:t>
            </a:r>
            <a:r>
              <a:rPr lang="ru-RU" sz="2800" dirty="0"/>
              <a:t>фортеця</a:t>
            </a:r>
            <a:r>
              <a:rPr lang="ru-RU" sz="2800" dirty="0"/>
              <a:t> </a:t>
            </a:r>
            <a:r>
              <a:rPr lang="ru-RU" sz="2800" dirty="0"/>
              <a:t>була</a:t>
            </a:r>
            <a:r>
              <a:rPr lang="ru-RU" sz="2800" dirty="0"/>
              <a:t> центром </a:t>
            </a:r>
            <a:r>
              <a:rPr lang="ru-RU" sz="2800" dirty="0"/>
              <a:t>Мараморського</a:t>
            </a:r>
            <a:r>
              <a:rPr lang="ru-RU" sz="2800" dirty="0"/>
              <a:t> </a:t>
            </a:r>
            <a:r>
              <a:rPr lang="ru-RU" sz="2800" dirty="0"/>
              <a:t>комітату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45196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Квасівський</a:t>
            </a:r>
            <a:r>
              <a:rPr lang="uk-UA" sz="6000" dirty="0">
                <a:solidFill>
                  <a:srgbClr val="00B050"/>
                </a:solidFill>
              </a:rPr>
              <a:t> замок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Фортеця</a:t>
            </a:r>
            <a:r>
              <a:rPr lang="ru-RU" sz="2800" dirty="0"/>
              <a:t> </a:t>
            </a:r>
            <a:r>
              <a:rPr lang="ru-RU" sz="2800" dirty="0"/>
              <a:t>контролювала</a:t>
            </a:r>
            <a:r>
              <a:rPr lang="ru-RU" sz="2800" dirty="0"/>
              <a:t> </a:t>
            </a:r>
            <a:r>
              <a:rPr lang="ru-RU" sz="2800" dirty="0"/>
              <a:t>сухопутний</a:t>
            </a:r>
            <a:r>
              <a:rPr lang="ru-RU" sz="2800" dirty="0"/>
              <a:t> "</a:t>
            </a:r>
            <a:r>
              <a:rPr lang="ru-RU" sz="2800" dirty="0"/>
              <a:t>соляний</a:t>
            </a:r>
            <a:r>
              <a:rPr lang="ru-RU" sz="2800" dirty="0"/>
              <a:t>" шлях і </a:t>
            </a:r>
            <a:r>
              <a:rPr lang="ru-RU" sz="2800" dirty="0"/>
              <a:t>вихід</a:t>
            </a:r>
            <a:r>
              <a:rPr lang="ru-RU" sz="2800" dirty="0"/>
              <a:t> </a:t>
            </a:r>
            <a:r>
              <a:rPr lang="ru-RU" sz="2800" dirty="0"/>
              <a:t>із</a:t>
            </a:r>
            <a:r>
              <a:rPr lang="ru-RU" sz="2800" dirty="0"/>
              <a:t> </a:t>
            </a:r>
            <a:r>
              <a:rPr lang="ru-RU" sz="2800" dirty="0"/>
              <a:t>Боржавської</a:t>
            </a:r>
            <a:r>
              <a:rPr lang="ru-RU" sz="2800" dirty="0"/>
              <a:t> </a:t>
            </a:r>
            <a:r>
              <a:rPr lang="ru-RU" sz="2800" dirty="0"/>
              <a:t>долини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У </a:t>
            </a:r>
            <a:r>
              <a:rPr lang="ru-RU" sz="2800" dirty="0"/>
              <a:t>XVI ст. </a:t>
            </a:r>
            <a:r>
              <a:rPr lang="ru-RU" sz="2800" dirty="0"/>
              <a:t>Павло</a:t>
            </a:r>
            <a:r>
              <a:rPr lang="ru-RU" sz="2800" dirty="0"/>
              <a:t> </a:t>
            </a:r>
            <a:r>
              <a:rPr lang="ru-RU" sz="2800" dirty="0"/>
              <a:t>Мотузнаї</a:t>
            </a:r>
            <a:r>
              <a:rPr lang="ru-RU" sz="2800" dirty="0"/>
              <a:t> </a:t>
            </a:r>
            <a:r>
              <a:rPr lang="ru-RU" sz="2800" dirty="0"/>
              <a:t>неодноразово</a:t>
            </a:r>
            <a:r>
              <a:rPr lang="ru-RU" sz="2800" dirty="0"/>
              <a:t> </a:t>
            </a:r>
            <a:r>
              <a:rPr lang="ru-RU" sz="2800" dirty="0"/>
              <a:t>грабував</a:t>
            </a:r>
            <a:r>
              <a:rPr lang="ru-RU" sz="2800" dirty="0"/>
              <a:t> </a:t>
            </a:r>
            <a:r>
              <a:rPr lang="ru-RU" sz="2800" dirty="0"/>
              <a:t>місцевих</a:t>
            </a:r>
            <a:r>
              <a:rPr lang="ru-RU" sz="2800" dirty="0"/>
              <a:t> селян і </a:t>
            </a:r>
            <a:r>
              <a:rPr lang="ru-RU" sz="2800" dirty="0"/>
              <a:t>феодалів</a:t>
            </a:r>
            <a:r>
              <a:rPr lang="ru-RU" sz="2800" dirty="0"/>
              <a:t>. У </a:t>
            </a:r>
            <a:r>
              <a:rPr lang="ru-RU" sz="2800" dirty="0"/>
              <a:t>результаті</a:t>
            </a:r>
            <a:r>
              <a:rPr lang="ru-RU" sz="2800" dirty="0"/>
              <a:t> </a:t>
            </a:r>
            <a:r>
              <a:rPr lang="ru-RU" sz="2800" dirty="0"/>
              <a:t>цього</a:t>
            </a:r>
            <a:r>
              <a:rPr lang="ru-RU" sz="2800" dirty="0"/>
              <a:t> </a:t>
            </a:r>
            <a:r>
              <a:rPr lang="ru-RU" sz="2800" dirty="0"/>
              <a:t>угорський</a:t>
            </a:r>
            <a:r>
              <a:rPr lang="ru-RU" sz="2800" dirty="0"/>
              <a:t> </a:t>
            </a:r>
            <a:r>
              <a:rPr lang="ru-RU" sz="2800" dirty="0"/>
              <a:t>дворянський</a:t>
            </a:r>
            <a:r>
              <a:rPr lang="ru-RU" sz="2800" dirty="0"/>
              <a:t> сейм у 1564 р. постановив </a:t>
            </a:r>
            <a:r>
              <a:rPr lang="ru-RU" sz="2800" dirty="0"/>
              <a:t>зруйнувати</a:t>
            </a:r>
            <a:r>
              <a:rPr lang="ru-RU" sz="2800" dirty="0"/>
              <a:t> замок, а </a:t>
            </a:r>
            <a:r>
              <a:rPr lang="ru-RU" sz="2800" dirty="0"/>
              <a:t>майно</a:t>
            </a:r>
            <a:r>
              <a:rPr lang="ru-RU" sz="2800" dirty="0"/>
              <a:t> </a:t>
            </a:r>
            <a:r>
              <a:rPr lang="ru-RU" sz="2800" dirty="0"/>
              <a:t>власника</a:t>
            </a:r>
            <a:r>
              <a:rPr lang="ru-RU" sz="2800" dirty="0"/>
              <a:t> </a:t>
            </a:r>
            <a:r>
              <a:rPr lang="ru-RU" sz="2800" dirty="0"/>
              <a:t>конфіскувати</a:t>
            </a:r>
            <a:r>
              <a:rPr lang="ru-RU" sz="2800" dirty="0"/>
              <a:t> на </a:t>
            </a:r>
            <a:r>
              <a:rPr lang="ru-RU" sz="2800" dirty="0"/>
              <a:t>користь</a:t>
            </a:r>
            <a:r>
              <a:rPr lang="ru-RU" sz="2800" dirty="0"/>
              <a:t> </a:t>
            </a:r>
            <a:r>
              <a:rPr lang="ru-RU" sz="2800" dirty="0"/>
              <a:t>держави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81582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Замок </a:t>
            </a:r>
            <a:r>
              <a:rPr lang="uk-UA" sz="6000" dirty="0">
                <a:solidFill>
                  <a:srgbClr val="00B050"/>
                </a:solidFill>
              </a:rPr>
              <a:t>Нялаб</a:t>
            </a:r>
            <a:endParaRPr lang="uk-UA" sz="6000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На </a:t>
            </a:r>
            <a:r>
              <a:rPr lang="ru-RU" sz="2800" dirty="0"/>
              <a:t>місці</a:t>
            </a:r>
            <a:r>
              <a:rPr lang="ru-RU" sz="2800" dirty="0"/>
              <a:t> старого </a:t>
            </a:r>
            <a:r>
              <a:rPr lang="ru-RU" sz="2800" dirty="0"/>
              <a:t>слов'янського</a:t>
            </a:r>
            <a:r>
              <a:rPr lang="ru-RU" sz="2800" dirty="0"/>
              <a:t> городища </a:t>
            </a:r>
            <a:r>
              <a:rPr lang="ru-RU" sz="2800" dirty="0"/>
              <a:t>угорський</a:t>
            </a:r>
            <a:r>
              <a:rPr lang="ru-RU" sz="2800" dirty="0"/>
              <a:t> король </a:t>
            </a:r>
            <a:r>
              <a:rPr lang="ru-RU" sz="2800" dirty="0"/>
              <a:t>Іштван</a:t>
            </a:r>
            <a:r>
              <a:rPr lang="ru-RU" sz="2800" dirty="0"/>
              <a:t> V наказав </a:t>
            </a:r>
            <a:r>
              <a:rPr lang="ru-RU" sz="2800" dirty="0"/>
              <a:t>збудувати</a:t>
            </a:r>
            <a:r>
              <a:rPr lang="ru-RU" sz="2800" dirty="0"/>
              <a:t> </a:t>
            </a:r>
            <a:r>
              <a:rPr lang="ru-RU" sz="2800" dirty="0"/>
              <a:t>королівський</a:t>
            </a:r>
            <a:r>
              <a:rPr lang="ru-RU" sz="2800" dirty="0"/>
              <a:t> </a:t>
            </a:r>
            <a:r>
              <a:rPr lang="ru-RU" sz="2800" dirty="0"/>
              <a:t>мисливський</a:t>
            </a:r>
            <a:r>
              <a:rPr lang="ru-RU" sz="2800" dirty="0"/>
              <a:t> </a:t>
            </a:r>
            <a:r>
              <a:rPr lang="ru-RU" sz="2800" dirty="0"/>
              <a:t>будинок</a:t>
            </a:r>
            <a:r>
              <a:rPr lang="ru-RU" sz="2800" dirty="0"/>
              <a:t>, де у </a:t>
            </a:r>
            <a:r>
              <a:rPr lang="ru-RU" sz="2800" dirty="0"/>
              <a:t>другій</a:t>
            </a:r>
            <a:r>
              <a:rPr lang="ru-RU" sz="2800" dirty="0"/>
              <a:t> </a:t>
            </a:r>
            <a:r>
              <a:rPr lang="ru-RU" sz="2800" dirty="0"/>
              <a:t>половині</a:t>
            </a:r>
            <a:r>
              <a:rPr lang="ru-RU" sz="2800" dirty="0"/>
              <a:t> ХІІІ ст. </a:t>
            </a:r>
            <a:r>
              <a:rPr lang="ru-RU" sz="2800" dirty="0"/>
              <a:t>Бейла</a:t>
            </a:r>
            <a:r>
              <a:rPr lang="ru-RU" sz="2800" dirty="0"/>
              <a:t> IV заклав </a:t>
            </a:r>
            <a:r>
              <a:rPr lang="ru-RU" sz="2800" dirty="0"/>
              <a:t>кам'яний</a:t>
            </a:r>
            <a:r>
              <a:rPr lang="ru-RU" sz="2800" dirty="0"/>
              <a:t> замок для </a:t>
            </a:r>
            <a:r>
              <a:rPr lang="ru-RU" sz="2800" dirty="0"/>
              <a:t>укріплення</a:t>
            </a:r>
            <a:r>
              <a:rPr lang="ru-RU" sz="2800" dirty="0"/>
              <a:t> </a:t>
            </a:r>
            <a:r>
              <a:rPr lang="ru-RU" sz="2800" dirty="0"/>
              <a:t>кордонів</a:t>
            </a:r>
            <a:r>
              <a:rPr lang="ru-RU" sz="2800" dirty="0"/>
              <a:t> </a:t>
            </a:r>
            <a:r>
              <a:rPr lang="ru-RU" sz="2800" dirty="0"/>
              <a:t>держави</a:t>
            </a:r>
            <a:r>
              <a:rPr lang="ru-RU" sz="2800" dirty="0"/>
              <a:t>. У 1405 р. замок </a:t>
            </a:r>
            <a:r>
              <a:rPr lang="ru-RU" sz="2800" dirty="0"/>
              <a:t>був</a:t>
            </a:r>
            <a:r>
              <a:rPr lang="ru-RU" sz="2800" dirty="0"/>
              <a:t> </a:t>
            </a:r>
            <a:r>
              <a:rPr lang="ru-RU" sz="2800" dirty="0"/>
              <a:t>переданий</a:t>
            </a:r>
            <a:r>
              <a:rPr lang="ru-RU" sz="2800" dirty="0"/>
              <a:t> роду </a:t>
            </a:r>
            <a:r>
              <a:rPr lang="ru-RU" sz="2800" dirty="0"/>
              <a:t>баронів</a:t>
            </a:r>
            <a:r>
              <a:rPr lang="ru-RU" sz="2800" dirty="0"/>
              <a:t> </a:t>
            </a:r>
            <a:r>
              <a:rPr lang="ru-RU" sz="2800" dirty="0"/>
              <a:t>Перені</a:t>
            </a:r>
            <a:r>
              <a:rPr lang="ru-RU" sz="2800" dirty="0"/>
              <a:t>. </a:t>
            </a:r>
            <a:r>
              <a:rPr lang="ru-RU" sz="2800" dirty="0"/>
              <a:t>Після</a:t>
            </a:r>
            <a:r>
              <a:rPr lang="ru-RU" sz="2800" dirty="0"/>
              <a:t> </a:t>
            </a:r>
            <a:r>
              <a:rPr lang="ru-RU" sz="2800" dirty="0"/>
              <a:t>антигабсбургської</a:t>
            </a:r>
            <a:r>
              <a:rPr lang="ru-RU" sz="2800" dirty="0"/>
              <a:t> </a:t>
            </a:r>
            <a:r>
              <a:rPr lang="ru-RU" sz="2800" dirty="0"/>
              <a:t>змови</a:t>
            </a:r>
            <a:r>
              <a:rPr lang="ru-RU" sz="2800" dirty="0"/>
              <a:t>, в </a:t>
            </a:r>
            <a:r>
              <a:rPr lang="ru-RU" sz="2800" dirty="0"/>
              <a:t>якій</a:t>
            </a:r>
            <a:r>
              <a:rPr lang="ru-RU" sz="2800" dirty="0"/>
              <a:t> брала участь родина </a:t>
            </a:r>
            <a:r>
              <a:rPr lang="ru-RU" sz="2800" dirty="0"/>
              <a:t>Перені</a:t>
            </a:r>
            <a:r>
              <a:rPr lang="ru-RU" sz="2800" dirty="0"/>
              <a:t>, за наказом </a:t>
            </a:r>
            <a:r>
              <a:rPr lang="ru-RU" sz="2800" dirty="0"/>
              <a:t>імператора</a:t>
            </a:r>
            <a:r>
              <a:rPr lang="ru-RU" sz="2800" dirty="0"/>
              <a:t> Леопольда І замок </a:t>
            </a:r>
            <a:r>
              <a:rPr lang="ru-RU" sz="2800" dirty="0"/>
              <a:t>було</a:t>
            </a:r>
            <a:r>
              <a:rPr lang="ru-RU" sz="2800" dirty="0"/>
              <a:t> </a:t>
            </a:r>
            <a:r>
              <a:rPr lang="ru-RU" sz="2800" dirty="0"/>
              <a:t>зруйновано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9111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Замок Паланок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593669"/>
            <a:ext cx="8596668" cy="4872445"/>
          </a:xfrm>
        </p:spPr>
        <p:txBody>
          <a:bodyPr>
            <a:noAutofit/>
          </a:bodyPr>
          <a:lstStyle/>
          <a:p>
            <a:r>
              <a:rPr lang="uk-UA" sz="2200" dirty="0"/>
              <a:t>У </a:t>
            </a:r>
            <a:r>
              <a:rPr lang="uk-UA" sz="2200" dirty="0"/>
              <a:t>ІХ-Хст</a:t>
            </a:r>
            <a:r>
              <a:rPr lang="uk-UA" sz="2200" dirty="0"/>
              <a:t>. на Замковій горі існувало дерев'яне укріплення слов'ян. Перші відомості про кам'яний замок відносяться до ХІ ст., коли король Угорщини Ласло І Святий дає вказівку укріпити фортецю кам'яними стінами від набігів кочівників. У 1321 р. король Карл Роберт запросив майстрів з Італії для розбудови фортеці. У 1396 р. право на володіння замком дістав родич короля </a:t>
            </a:r>
            <a:r>
              <a:rPr lang="uk-UA" sz="2200" dirty="0"/>
              <a:t>Жігмунда</a:t>
            </a:r>
            <a:r>
              <a:rPr lang="uk-UA" sz="2200" dirty="0"/>
              <a:t> І, князь подільський Федір </a:t>
            </a:r>
            <a:r>
              <a:rPr lang="uk-UA" sz="2200" dirty="0"/>
              <a:t>Корятович</a:t>
            </a:r>
            <a:r>
              <a:rPr lang="uk-UA" sz="2200" dirty="0"/>
              <a:t>. Пізніше по наказу Ласло ІІ фортеця перейшла до угорської корони, право володіння нею діставав старший у королівському роді. Під час визвольної війни угорського народу 1703-1711 рр. фортеця була взята військами Ференца ІІ </a:t>
            </a:r>
            <a:r>
              <a:rPr lang="uk-UA" sz="2200" dirty="0"/>
              <a:t>Ракоці</a:t>
            </a:r>
            <a:r>
              <a:rPr lang="uk-UA" sz="2200" dirty="0"/>
              <a:t> і стала на час повстання його резиденцією. У 1896р. на честь тисячоліття приходу угорських племен у </a:t>
            </a:r>
            <a:r>
              <a:rPr lang="uk-UA" sz="2200" dirty="0"/>
              <a:t>Середньодунайську</a:t>
            </a:r>
            <a:r>
              <a:rPr lang="uk-UA" sz="2200" dirty="0"/>
              <a:t> низовину замок був офіційно закритий.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57444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Невицький</a:t>
            </a:r>
            <a:r>
              <a:rPr lang="uk-UA" sz="6000" dirty="0">
                <a:solidFill>
                  <a:srgbClr val="00B050"/>
                </a:solidFill>
              </a:rPr>
              <a:t> замок</a:t>
            </a: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272936"/>
            <a:ext cx="3631474" cy="3122023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4782940" y="1828801"/>
            <a:ext cx="43871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Вперше згадується на початку </a:t>
            </a:r>
            <a:r>
              <a:rPr lang="en-US" sz="2400" dirty="0"/>
              <a:t>XIV </a:t>
            </a:r>
            <a:r>
              <a:rPr lang="uk-UA" sz="2400" dirty="0"/>
              <a:t>ст., як опорна база місцевої феодальної фронди проти королівської влади Карла Роберта Анжу. У </a:t>
            </a:r>
            <a:r>
              <a:rPr lang="en-US" sz="2400" dirty="0"/>
              <a:t>XIV </a:t>
            </a:r>
            <a:r>
              <a:rPr lang="uk-UA" sz="2400" dirty="0"/>
              <a:t>ст. замок переходить до володінь роду графів </a:t>
            </a:r>
            <a:r>
              <a:rPr lang="uk-UA" sz="2400" dirty="0"/>
              <a:t>Другетів</a:t>
            </a:r>
            <a:r>
              <a:rPr lang="uk-UA" sz="2400" dirty="0"/>
              <a:t>, які будують на місці дерев'яного замку кам'яний. У 1644 р. під час релігійних воєн трансільванський князь </a:t>
            </a:r>
            <a:r>
              <a:rPr lang="uk-UA" sz="2400" dirty="0"/>
              <a:t>Дьордь</a:t>
            </a:r>
            <a:r>
              <a:rPr lang="uk-UA" sz="2400" dirty="0"/>
              <a:t> ІІ </a:t>
            </a:r>
            <a:r>
              <a:rPr lang="uk-UA" sz="2400" dirty="0"/>
              <a:t>Ракоці</a:t>
            </a:r>
            <a:r>
              <a:rPr lang="uk-UA" sz="2400" dirty="0"/>
              <a:t> зруйнував замок.</a:t>
            </a:r>
          </a:p>
        </p:txBody>
      </p:sp>
    </p:spTree>
    <p:extLst>
      <p:ext uri="{BB962C8B-B14F-4D97-AF65-F5344CB8AC3E}">
        <p14:creationId xmlns:p14="http://schemas.microsoft.com/office/powerpoint/2010/main" xmlns="" val="2455022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rgbClr val="00B050"/>
                </a:solidFill>
              </a:rPr>
              <a:t>Середнянський</a:t>
            </a:r>
            <a:r>
              <a:rPr lang="uk-UA" sz="6000" dirty="0">
                <a:solidFill>
                  <a:srgbClr val="00B050"/>
                </a:solidFill>
              </a:rPr>
              <a:t> замок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У </a:t>
            </a:r>
            <a:r>
              <a:rPr lang="uk-UA" sz="2800" dirty="0"/>
              <a:t>ХІІІст</a:t>
            </a:r>
            <a:r>
              <a:rPr lang="uk-UA" sz="2800" dirty="0"/>
              <a:t>. на місці сучасного селища Середнє був збудований замок найбільш сильного в Західній Європі католицького ордену </a:t>
            </a:r>
            <a:r>
              <a:rPr lang="uk-UA" sz="2800" dirty="0" smtClean="0"/>
              <a:t>тамплієрів (</a:t>
            </a:r>
            <a:r>
              <a:rPr lang="uk-UA" sz="2800" dirty="0"/>
              <a:t>храмовників). Після розпаду ордена у 1312 р. замок перейшов до рук монахів ордену Святого Павла. Під час визвольної війни угорського народу 1703-1711 рр. замку було нанесено значного пошкодження.</a:t>
            </a:r>
          </a:p>
        </p:txBody>
      </p:sp>
    </p:spTree>
    <p:extLst>
      <p:ext uri="{BB962C8B-B14F-4D97-AF65-F5344CB8AC3E}">
        <p14:creationId xmlns:p14="http://schemas.microsoft.com/office/powerpoint/2010/main" xmlns="" val="93659806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812</Words>
  <Application>Microsoft Office PowerPoint</Application>
  <PresentationFormat>Произвольный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Замки   Закарпаття </vt:lpstr>
      <vt:lpstr>Боржавський замок</vt:lpstr>
      <vt:lpstr>Замок Канків  (Виноградівський замок)</vt:lpstr>
      <vt:lpstr>Вишківський замок </vt:lpstr>
      <vt:lpstr>Квасівський замок</vt:lpstr>
      <vt:lpstr>Замок Нялаб</vt:lpstr>
      <vt:lpstr>Замок Паланок</vt:lpstr>
      <vt:lpstr>Невицький замок</vt:lpstr>
      <vt:lpstr>Середнянський замок</vt:lpstr>
      <vt:lpstr>Ужгородський замок</vt:lpstr>
      <vt:lpstr>Хустський замок</vt:lpstr>
      <vt:lpstr>Чинадіївський замок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Замки   Закарпаття</dc:title>
  <dc:creator>RePack by Diakov</dc:creator>
  <cp:lastModifiedBy>Пользователь Windows</cp:lastModifiedBy>
  <cp:revision>8</cp:revision>
  <dcterms:created xsi:type="dcterms:W3CDTF">2018-12-01T18:23:07Z</dcterms:created>
  <dcterms:modified xsi:type="dcterms:W3CDTF">2018-12-03T20:36:47Z</dcterms:modified>
</cp:coreProperties>
</file>