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dirty="0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4728754"/>
            <a:ext cx="11456126" cy="2043371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002060"/>
                </a:solidFill>
              </a:rPr>
              <a:t>Мукачівський </a:t>
            </a:r>
            <a:r>
              <a:rPr lang="uk-UA" b="1" dirty="0" smtClean="0">
                <a:solidFill>
                  <a:srgbClr val="002060"/>
                </a:solidFill>
              </a:rPr>
              <a:t>замок</a:t>
            </a:r>
            <a:br>
              <a:rPr lang="uk-UA" b="1" dirty="0" smtClean="0">
                <a:solidFill>
                  <a:srgbClr val="002060"/>
                </a:solidFill>
              </a:rPr>
            </a:br>
            <a:r>
              <a:rPr lang="uk-UA" sz="2400" b="1" dirty="0" smtClean="0">
                <a:solidFill>
                  <a:srgbClr val="C00000"/>
                </a:solidFill>
              </a:rPr>
              <a:t>Підготували вихованці родинної групи «Колосок» з вихователем </a:t>
            </a:r>
            <a:r>
              <a:rPr lang="uk-UA" sz="2400" b="1" dirty="0" smtClean="0">
                <a:solidFill>
                  <a:srgbClr val="C00000"/>
                </a:solidFill>
              </a:rPr>
              <a:t>Добош</a:t>
            </a:r>
            <a:r>
              <a:rPr lang="uk-UA" sz="2400" b="1" dirty="0" smtClean="0">
                <a:solidFill>
                  <a:srgbClr val="C00000"/>
                </a:solidFill>
              </a:rPr>
              <a:t> Г.І.</a:t>
            </a:r>
            <a:endParaRPr lang="uk-UA" sz="2400" b="1" dirty="0">
              <a:solidFill>
                <a:srgbClr val="C00000"/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560628" y="4960137"/>
            <a:ext cx="250371" cy="1463040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1943" y="404949"/>
            <a:ext cx="6466114" cy="42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79464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 Мукачівського замку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solidFill>
                  <a:srgbClr val="C00000"/>
                </a:solidFill>
              </a:rPr>
              <a:t>У південно-західній частині Мукачева стоїть овіяний легендами і бойовою славою Мукачівський замок, один із найцінніших Історичних і воєнно-архітектурних пам'яток Закарпаття </a:t>
            </a:r>
            <a:r>
              <a:rPr lang="en-US" sz="3200" dirty="0">
                <a:solidFill>
                  <a:srgbClr val="C00000"/>
                </a:solidFill>
              </a:rPr>
              <a:t>XIV-XVII </a:t>
            </a:r>
            <a:r>
              <a:rPr lang="uk-UA" sz="3200" dirty="0">
                <a:solidFill>
                  <a:srgbClr val="C00000"/>
                </a:solidFill>
              </a:rPr>
              <a:t>століть. Замок розташований на горі вулканічного походження висотою 68 м і займає площу 13 930 </a:t>
            </a:r>
            <a:r>
              <a:rPr lang="uk-UA" sz="3200" dirty="0">
                <a:solidFill>
                  <a:srgbClr val="C00000"/>
                </a:solidFill>
              </a:rPr>
              <a:t>кв.м</a:t>
            </a:r>
            <a:r>
              <a:rPr lang="uk-UA" sz="3200" dirty="0">
                <a:solidFill>
                  <a:srgbClr val="C00000"/>
                </a:solidFill>
              </a:rPr>
              <a:t>. Точної дати заснування замку немає, але в документах, які датуються </a:t>
            </a:r>
            <a:r>
              <a:rPr lang="en-US" sz="3200" dirty="0">
                <a:solidFill>
                  <a:srgbClr val="C00000"/>
                </a:solidFill>
              </a:rPr>
              <a:t>XI </a:t>
            </a:r>
            <a:r>
              <a:rPr lang="uk-UA" sz="3200" dirty="0">
                <a:solidFill>
                  <a:srgbClr val="C00000"/>
                </a:solidFill>
              </a:rPr>
              <a:t>століттям, він уже згадується.</a:t>
            </a:r>
          </a:p>
        </p:txBody>
      </p:sp>
    </p:spTree>
    <p:extLst>
      <p:ext uri="{BB962C8B-B14F-4D97-AF65-F5344CB8AC3E}">
        <p14:creationId xmlns:p14="http://schemas.microsoft.com/office/powerpoint/2010/main" xmlns="" val="1307045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24129" y="737461"/>
            <a:ext cx="9720071" cy="5737207"/>
          </a:xfrm>
        </p:spPr>
        <p:txBody>
          <a:bodyPr>
            <a:normAutofit/>
          </a:bodyPr>
          <a:lstStyle/>
          <a:p>
            <a:r>
              <a:rPr lang="ru-RU" sz="3200" dirty="0"/>
              <a:t>З 1396 по 1414 роки замком </a:t>
            </a:r>
            <a:r>
              <a:rPr lang="ru-RU" sz="3200" dirty="0"/>
              <a:t>володів</a:t>
            </a:r>
            <a:r>
              <a:rPr lang="ru-RU" sz="3200" dirty="0"/>
              <a:t> </a:t>
            </a:r>
            <a:r>
              <a:rPr lang="ru-RU" sz="3200" dirty="0"/>
              <a:t>Подільський</a:t>
            </a:r>
            <a:r>
              <a:rPr lang="ru-RU" sz="3200" dirty="0"/>
              <a:t> </a:t>
            </a:r>
            <a:r>
              <a:rPr lang="ru-RU" sz="3200" dirty="0" smtClean="0"/>
              <a:t>князь </a:t>
            </a:r>
            <a:r>
              <a:rPr lang="ru-RU" sz="3200" dirty="0" smtClean="0"/>
              <a:t>Федір</a:t>
            </a:r>
            <a:r>
              <a:rPr lang="ru-RU" sz="3200" dirty="0" smtClean="0"/>
              <a:t> </a:t>
            </a:r>
            <a:r>
              <a:rPr lang="ru-RU" sz="3200" dirty="0" smtClean="0"/>
              <a:t>Коріятович</a:t>
            </a:r>
            <a:r>
              <a:rPr lang="ru-RU" sz="3200" dirty="0" smtClean="0"/>
              <a:t>. </a:t>
            </a:r>
            <a:r>
              <a:rPr lang="ru-RU" sz="3200" dirty="0" smtClean="0"/>
              <a:t>Він</a:t>
            </a:r>
            <a:r>
              <a:rPr lang="ru-RU" sz="3200" dirty="0" smtClean="0"/>
              <a:t> </a:t>
            </a:r>
            <a:r>
              <a:rPr lang="ru-RU" sz="3200" dirty="0" smtClean="0"/>
              <a:t>значно</a:t>
            </a:r>
            <a:r>
              <a:rPr lang="ru-RU" sz="3200" dirty="0" smtClean="0"/>
              <a:t> </a:t>
            </a:r>
            <a:r>
              <a:rPr lang="ru-RU" sz="3200" dirty="0" smtClean="0"/>
              <a:t>розбудовує</a:t>
            </a:r>
            <a:r>
              <a:rPr lang="ru-RU" sz="3200" dirty="0" smtClean="0"/>
              <a:t> </a:t>
            </a:r>
            <a:r>
              <a:rPr lang="ru-RU" sz="3200" dirty="0"/>
              <a:t>і </a:t>
            </a:r>
            <a:r>
              <a:rPr lang="ru-RU" sz="3200" dirty="0"/>
              <a:t>укріплює</a:t>
            </a:r>
            <a:r>
              <a:rPr lang="ru-RU" sz="3200" dirty="0"/>
              <a:t> замок, </a:t>
            </a:r>
            <a:r>
              <a:rPr lang="ru-RU" sz="3200" dirty="0"/>
              <a:t>перетворює</a:t>
            </a:r>
            <a:r>
              <a:rPr lang="ru-RU" sz="3200" dirty="0"/>
              <a:t> </a:t>
            </a:r>
            <a:r>
              <a:rPr lang="ru-RU" sz="3200" dirty="0"/>
              <a:t>його</a:t>
            </a:r>
            <a:r>
              <a:rPr lang="ru-RU" sz="3200" dirty="0"/>
              <a:t> у свою </a:t>
            </a:r>
            <a:r>
              <a:rPr lang="ru-RU" sz="3200" dirty="0"/>
              <a:t>резиденцію</a:t>
            </a:r>
            <a:r>
              <a:rPr lang="ru-RU" sz="3200" dirty="0"/>
              <a:t>. В </a:t>
            </a:r>
            <a:r>
              <a:rPr lang="ru-RU" sz="3200" dirty="0"/>
              <a:t>цей</a:t>
            </a:r>
            <a:r>
              <a:rPr lang="ru-RU" sz="3200" dirty="0"/>
              <a:t> же час у </a:t>
            </a:r>
            <a:r>
              <a:rPr lang="ru-RU" sz="3200" dirty="0"/>
              <a:t>скелястій</a:t>
            </a:r>
            <a:r>
              <a:rPr lang="ru-RU" sz="3200" dirty="0"/>
              <a:t> </a:t>
            </a:r>
            <a:r>
              <a:rPr lang="ru-RU" sz="3200" dirty="0"/>
              <a:t>горі</a:t>
            </a:r>
            <a:r>
              <a:rPr lang="ru-RU" sz="3200" dirty="0"/>
              <a:t> </a:t>
            </a:r>
            <a:r>
              <a:rPr lang="ru-RU" sz="3200" dirty="0"/>
              <a:t>був</a:t>
            </a:r>
            <a:r>
              <a:rPr lang="ru-RU" sz="3200" dirty="0"/>
              <a:t> </a:t>
            </a:r>
            <a:r>
              <a:rPr lang="ru-RU" sz="3200" dirty="0"/>
              <a:t>вирубаний</a:t>
            </a:r>
            <a:r>
              <a:rPr lang="ru-RU" sz="3200" dirty="0"/>
              <a:t> 75 </a:t>
            </a:r>
            <a:r>
              <a:rPr lang="ru-RU" sz="3200" dirty="0"/>
              <a:t>метровий</a:t>
            </a:r>
            <a:r>
              <a:rPr lang="ru-RU" sz="3200" dirty="0"/>
              <a:t> </a:t>
            </a:r>
            <a:r>
              <a:rPr lang="ru-RU" sz="3200" dirty="0"/>
              <a:t>колодязь</a:t>
            </a:r>
            <a:r>
              <a:rPr lang="ru-RU" sz="3200" dirty="0"/>
              <a:t>. </a:t>
            </a:r>
            <a:endParaRPr lang="ru-RU" sz="3200" dirty="0" smtClean="0"/>
          </a:p>
          <a:p>
            <a:endParaRPr lang="ru-RU" sz="3200" dirty="0"/>
          </a:p>
          <a:p>
            <a:r>
              <a:rPr lang="ru-RU" sz="3200" dirty="0" smtClean="0"/>
              <a:t>Протягом</a:t>
            </a:r>
            <a:r>
              <a:rPr lang="ru-RU" sz="3200" dirty="0" smtClean="0"/>
              <a:t> </a:t>
            </a:r>
            <a:r>
              <a:rPr lang="ru-RU" sz="3200" dirty="0"/>
              <a:t>XV-XVI </a:t>
            </a:r>
            <a:r>
              <a:rPr lang="ru-RU" sz="3200" dirty="0"/>
              <a:t>століть</a:t>
            </a:r>
            <a:r>
              <a:rPr lang="ru-RU" sz="3200" dirty="0"/>
              <a:t> замок </a:t>
            </a:r>
            <a:r>
              <a:rPr lang="ru-RU" sz="3200" dirty="0"/>
              <a:t>знаходився</a:t>
            </a:r>
            <a:r>
              <a:rPr lang="ru-RU" sz="3200" dirty="0"/>
              <a:t> в руках </a:t>
            </a:r>
            <a:r>
              <a:rPr lang="ru-RU" sz="3200" dirty="0"/>
              <a:t>багатьох</a:t>
            </a:r>
            <a:r>
              <a:rPr lang="ru-RU" sz="3200" dirty="0"/>
              <a:t> </a:t>
            </a:r>
            <a:r>
              <a:rPr lang="ru-RU" sz="3200" dirty="0"/>
              <a:t>володарів</a:t>
            </a:r>
            <a:r>
              <a:rPr lang="ru-RU" sz="3200" dirty="0"/>
              <a:t>, </a:t>
            </a:r>
            <a:r>
              <a:rPr lang="ru-RU" sz="3200" dirty="0"/>
              <a:t>які</a:t>
            </a:r>
            <a:r>
              <a:rPr lang="ru-RU" sz="3200" dirty="0"/>
              <a:t> </a:t>
            </a:r>
            <a:r>
              <a:rPr lang="ru-RU" sz="3200" dirty="0"/>
              <a:t>проводять</a:t>
            </a:r>
            <a:r>
              <a:rPr lang="ru-RU" sz="3200" dirty="0"/>
              <a:t> </a:t>
            </a:r>
            <a:r>
              <a:rPr lang="ru-RU" sz="3200" dirty="0"/>
              <a:t>його</a:t>
            </a:r>
            <a:r>
              <a:rPr lang="ru-RU" sz="3200" dirty="0"/>
              <a:t> </a:t>
            </a:r>
            <a:r>
              <a:rPr lang="ru-RU" sz="3200" dirty="0"/>
              <a:t>розбудову</a:t>
            </a:r>
            <a:r>
              <a:rPr lang="ru-RU" sz="3200" dirty="0"/>
              <a:t> і </a:t>
            </a:r>
            <a:r>
              <a:rPr lang="ru-RU" sz="3200" dirty="0"/>
              <a:t>укріплення</a:t>
            </a:r>
            <a:r>
              <a:rPr lang="ru-RU" sz="3200" dirty="0"/>
              <a:t>. В </a:t>
            </a:r>
            <a:r>
              <a:rPr lang="ru-RU" sz="3200" dirty="0"/>
              <a:t>цей</a:t>
            </a:r>
            <a:r>
              <a:rPr lang="ru-RU" sz="3200" dirty="0"/>
              <a:t> час в </a:t>
            </a:r>
            <a:r>
              <a:rPr lang="ru-RU" sz="3200" dirty="0"/>
              <a:t>оборонній</a:t>
            </a:r>
            <a:r>
              <a:rPr lang="ru-RU" sz="3200" dirty="0"/>
              <a:t> </a:t>
            </a:r>
            <a:r>
              <a:rPr lang="ru-RU" sz="3200" dirty="0"/>
              <a:t>системі</a:t>
            </a:r>
            <a:r>
              <a:rPr lang="ru-RU" sz="3200" dirty="0"/>
              <a:t> замку </a:t>
            </a:r>
            <a:r>
              <a:rPr lang="ru-RU" sz="3200" dirty="0"/>
              <a:t>було</a:t>
            </a:r>
            <a:r>
              <a:rPr lang="ru-RU" sz="3200" dirty="0"/>
              <a:t> 14 веж, а у </a:t>
            </a:r>
            <a:r>
              <a:rPr lang="ru-RU" sz="3200" dirty="0"/>
              <a:t>верхній</a:t>
            </a:r>
            <a:r>
              <a:rPr lang="ru-RU" sz="3200" dirty="0"/>
              <a:t> </a:t>
            </a:r>
            <a:r>
              <a:rPr lang="ru-RU" sz="3200" dirty="0"/>
              <a:t>частині</a:t>
            </a:r>
            <a:r>
              <a:rPr lang="ru-RU" sz="3200" dirty="0"/>
              <a:t> </a:t>
            </a:r>
            <a:r>
              <a:rPr lang="ru-RU" sz="3200" dirty="0"/>
              <a:t>знаходився</a:t>
            </a:r>
            <a:r>
              <a:rPr lang="ru-RU" sz="3200" dirty="0"/>
              <a:t> великий палац.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xmlns="" val="1873146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24128" y="669296"/>
            <a:ext cx="9720071" cy="5724144"/>
          </a:xfrm>
        </p:spPr>
        <p:txBody>
          <a:bodyPr>
            <a:normAutofit/>
          </a:bodyPr>
          <a:lstStyle/>
          <a:p>
            <a:r>
              <a:rPr lang="uk-UA" sz="3200" dirty="0"/>
              <a:t>В 1633 р. Мукачівській замок придбав Трансільванський князь </a:t>
            </a:r>
            <a:r>
              <a:rPr lang="uk-UA" sz="3200" dirty="0"/>
              <a:t>Дєрдь</a:t>
            </a:r>
            <a:r>
              <a:rPr lang="uk-UA" sz="3200" dirty="0"/>
              <a:t> І </a:t>
            </a:r>
            <a:r>
              <a:rPr lang="uk-UA" sz="3200" dirty="0"/>
              <a:t>Ракоці</a:t>
            </a:r>
            <a:r>
              <a:rPr lang="uk-UA" sz="3200" dirty="0"/>
              <a:t> з правом успадкування. Князі династії </a:t>
            </a:r>
            <a:r>
              <a:rPr lang="uk-UA" sz="3200" dirty="0"/>
              <a:t>Ракоці</a:t>
            </a:r>
            <a:r>
              <a:rPr lang="uk-UA" sz="3200" dirty="0"/>
              <a:t> перетворили замок в столицю свого князівства і володіли ним до 1711 року. </a:t>
            </a:r>
            <a:endParaRPr lang="uk-UA" sz="3200" dirty="0" smtClean="0"/>
          </a:p>
          <a:p>
            <a:r>
              <a:rPr lang="uk-UA" sz="3200" dirty="0" smtClean="0"/>
              <a:t>Після </a:t>
            </a:r>
            <a:r>
              <a:rPr lang="uk-UA" sz="3200" dirty="0"/>
              <a:t>смерті </a:t>
            </a:r>
            <a:r>
              <a:rPr lang="uk-UA" sz="3200" dirty="0"/>
              <a:t>Дєрдя</a:t>
            </a:r>
            <a:r>
              <a:rPr lang="uk-UA" sz="3200" dirty="0"/>
              <a:t> І </a:t>
            </a:r>
            <a:r>
              <a:rPr lang="uk-UA" sz="3200" dirty="0"/>
              <a:t>Ракоці</a:t>
            </a:r>
            <a:r>
              <a:rPr lang="uk-UA" sz="3200" dirty="0"/>
              <a:t> в 1648 р. його дружина </a:t>
            </a:r>
            <a:r>
              <a:rPr lang="uk-UA" sz="3200" dirty="0"/>
              <a:t>Жужанна</a:t>
            </a:r>
            <a:r>
              <a:rPr lang="uk-UA" sz="3200" dirty="0"/>
              <a:t> </a:t>
            </a:r>
            <a:r>
              <a:rPr lang="uk-UA" sz="3200" dirty="0"/>
              <a:t>Лорантфі</a:t>
            </a:r>
            <a:r>
              <a:rPr lang="uk-UA" sz="3200" dirty="0"/>
              <a:t> продовжує реконструкцію замку і споруджує ще дві тераси — Середню і Нижню, а також зовнішнє оборонне кільце. В 1649 р. в замку побували посланці гетьмана Богдана Хмельницького, які вели переговори з </a:t>
            </a:r>
            <a:r>
              <a:rPr lang="uk-UA" sz="3200" dirty="0"/>
              <a:t>Дєрдем</a:t>
            </a:r>
            <a:r>
              <a:rPr lang="uk-UA" sz="3200" dirty="0"/>
              <a:t> І </a:t>
            </a:r>
            <a:r>
              <a:rPr lang="uk-UA" sz="3200" dirty="0"/>
              <a:t>Ракоці</a:t>
            </a:r>
            <a:r>
              <a:rPr lang="uk-UA" sz="3200" dirty="0"/>
              <a:t> про спільні дії проти Польщі.</a:t>
            </a:r>
          </a:p>
        </p:txBody>
      </p:sp>
    </p:spTree>
    <p:extLst>
      <p:ext uri="{BB962C8B-B14F-4D97-AF65-F5344CB8AC3E}">
        <p14:creationId xmlns:p14="http://schemas.microsoft.com/office/powerpoint/2010/main" xmlns="" val="152874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24128" y="566748"/>
            <a:ext cx="9720071" cy="5737207"/>
          </a:xfrm>
        </p:spPr>
        <p:txBody>
          <a:bodyPr>
            <a:normAutofit/>
          </a:bodyPr>
          <a:lstStyle/>
          <a:p>
            <a:endParaRPr lang="uk-UA" sz="3600" dirty="0" smtClean="0"/>
          </a:p>
          <a:p>
            <a:r>
              <a:rPr lang="uk-UA" sz="3600" dirty="0" smtClean="0"/>
              <a:t>З </a:t>
            </a:r>
            <a:r>
              <a:rPr lang="uk-UA" sz="3600" dirty="0"/>
              <a:t>1685 по 1688 р. замок переживає одну з найбільших облог, яку здійснили війська Австрійського імператора. </a:t>
            </a:r>
            <a:endParaRPr lang="uk-UA" sz="3600" dirty="0" smtClean="0"/>
          </a:p>
          <a:p>
            <a:r>
              <a:rPr lang="uk-UA" sz="3600" dirty="0" smtClean="0"/>
              <a:t>Керувала </a:t>
            </a:r>
            <a:r>
              <a:rPr lang="uk-UA" sz="3600" dirty="0"/>
              <a:t>обороною замку вдова князя Ференца І </a:t>
            </a:r>
            <a:r>
              <a:rPr lang="uk-UA" sz="3600" dirty="0"/>
              <a:t>Ракоці</a:t>
            </a:r>
            <a:r>
              <a:rPr lang="uk-UA" sz="3600" dirty="0"/>
              <a:t> </a:t>
            </a:r>
            <a:r>
              <a:rPr lang="uk-UA" sz="3600" dirty="0"/>
              <a:t>Їлона</a:t>
            </a:r>
            <a:r>
              <a:rPr lang="uk-UA" sz="3600" dirty="0"/>
              <a:t> </a:t>
            </a:r>
            <a:r>
              <a:rPr lang="uk-UA" sz="3600" dirty="0"/>
              <a:t>Зріні</a:t>
            </a:r>
            <a:r>
              <a:rPr lang="uk-UA" sz="3600" dirty="0"/>
              <a:t>. </a:t>
            </a:r>
            <a:endParaRPr lang="uk-UA" sz="3600" dirty="0" smtClean="0"/>
          </a:p>
          <a:p>
            <a:r>
              <a:rPr lang="uk-UA" sz="3600" dirty="0" smtClean="0"/>
              <a:t>Після </a:t>
            </a:r>
            <a:r>
              <a:rPr lang="uk-UA" sz="3600" dirty="0"/>
              <a:t>захоплення замку австрійці його реконструювали, що зробило його найсильнішою фортецею на сході Австрійської імперії.</a:t>
            </a:r>
          </a:p>
        </p:txBody>
      </p:sp>
    </p:spTree>
    <p:extLst>
      <p:ext uri="{BB962C8B-B14F-4D97-AF65-F5344CB8AC3E}">
        <p14:creationId xmlns:p14="http://schemas.microsoft.com/office/powerpoint/2010/main" xmlns="" val="3812013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24128" y="548282"/>
            <a:ext cx="9720071" cy="5515138"/>
          </a:xfrm>
        </p:spPr>
        <p:txBody>
          <a:bodyPr>
            <a:normAutofit/>
          </a:bodyPr>
          <a:lstStyle/>
          <a:p>
            <a:endParaRPr lang="uk-UA" sz="3200" dirty="0" smtClean="0"/>
          </a:p>
          <a:p>
            <a:r>
              <a:rPr lang="uk-UA" sz="4800" dirty="0" smtClean="0"/>
              <a:t>З </a:t>
            </a:r>
            <a:r>
              <a:rPr lang="uk-UA" sz="4800" dirty="0"/>
              <a:t>1703 по 1711 р. замок стає оплотом національно-визвольної війни угорського та всіх інших народів, що населяли цей край, проти австрійського гніту. Очолив війну </a:t>
            </a:r>
            <a:r>
              <a:rPr lang="uk-UA" sz="4800" b="1" dirty="0"/>
              <a:t>син </a:t>
            </a:r>
            <a:r>
              <a:rPr lang="uk-UA" sz="4800" b="1" dirty="0"/>
              <a:t>Їлони</a:t>
            </a:r>
            <a:r>
              <a:rPr lang="uk-UA" sz="4800" b="1" dirty="0"/>
              <a:t> </a:t>
            </a:r>
            <a:r>
              <a:rPr lang="uk-UA" sz="4800" b="1" dirty="0"/>
              <a:t>Зріні</a:t>
            </a:r>
            <a:r>
              <a:rPr lang="uk-UA" sz="4800" b="1" dirty="0"/>
              <a:t> Ференц </a:t>
            </a:r>
            <a:r>
              <a:rPr lang="en-US" sz="4800" b="1" dirty="0"/>
              <a:t>II </a:t>
            </a:r>
            <a:r>
              <a:rPr lang="uk-UA" sz="4800" b="1" dirty="0"/>
              <a:t>Ракоці</a:t>
            </a:r>
            <a:r>
              <a:rPr lang="uk-UA" sz="4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903314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24128" y="564197"/>
            <a:ext cx="9876825" cy="5828646"/>
          </a:xfrm>
        </p:spPr>
        <p:txBody>
          <a:bodyPr>
            <a:normAutofit/>
          </a:bodyPr>
          <a:lstStyle/>
          <a:p>
            <a:r>
              <a:rPr lang="uk-UA" sz="2800" dirty="0"/>
              <a:t>Після поразки визвольної війни замок поступово втрачає своє стратегічне значення. </a:t>
            </a:r>
            <a:endParaRPr lang="uk-UA" sz="2800" dirty="0" smtClean="0"/>
          </a:p>
          <a:p>
            <a:r>
              <a:rPr lang="uk-UA" sz="2800" dirty="0" smtClean="0"/>
              <a:t>У </a:t>
            </a:r>
            <a:r>
              <a:rPr lang="uk-UA" sz="2800" dirty="0"/>
              <a:t>1782 р. тут відкривається політична в'язниця Австрійської монархії, в якій протягом більше ніж 100 років перебувало понад 20 тисяч в'язнів. </a:t>
            </a:r>
            <a:endParaRPr lang="uk-UA" sz="2800" dirty="0" smtClean="0"/>
          </a:p>
          <a:p>
            <a:r>
              <a:rPr lang="uk-UA" sz="2800" dirty="0" smtClean="0"/>
              <a:t>У </a:t>
            </a:r>
            <a:r>
              <a:rPr lang="uk-UA" sz="2800" dirty="0"/>
              <a:t>липні 1847 року замок-в'язницю відвідав видатний угорський поет Шандор Петефі. </a:t>
            </a:r>
            <a:endParaRPr lang="uk-UA" sz="2800" dirty="0" smtClean="0"/>
          </a:p>
          <a:p>
            <a:r>
              <a:rPr lang="uk-UA" sz="2800" dirty="0" smtClean="0"/>
              <a:t>У </a:t>
            </a:r>
            <a:r>
              <a:rPr lang="uk-UA" sz="2800" dirty="0"/>
              <a:t>1896 р. в'язниця в замку була ліквідована в честь тисячоліття приходу угрів у Європу, але фактично в'язниця продовжувала функціонувати до 1903 р. Найвідомішим в'язнем фортеці був російський революціонер Бакунін. </a:t>
            </a:r>
            <a:endParaRPr lang="uk-UA" sz="2800" dirty="0" smtClean="0"/>
          </a:p>
          <a:p>
            <a:r>
              <a:rPr lang="uk-UA" sz="2800" dirty="0" smtClean="0"/>
              <a:t>У </a:t>
            </a:r>
            <a:r>
              <a:rPr lang="uk-UA" sz="2800" dirty="0"/>
              <a:t>1897 р. Паланок викупило міністерство юстиції Австро-Угорщини. Замок поступово приходив в занепад та руйнувався.</a:t>
            </a:r>
          </a:p>
        </p:txBody>
      </p:sp>
    </p:spTree>
    <p:extLst>
      <p:ext uri="{BB962C8B-B14F-4D97-AF65-F5344CB8AC3E}">
        <p14:creationId xmlns:p14="http://schemas.microsoft.com/office/powerpoint/2010/main" xmlns="" val="698568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24128" y="585216"/>
            <a:ext cx="9863763" cy="5815584"/>
          </a:xfrm>
        </p:spPr>
        <p:txBody>
          <a:bodyPr>
            <a:normAutofit/>
          </a:bodyPr>
          <a:lstStyle/>
          <a:p>
            <a:r>
              <a:rPr lang="uk-UA" sz="2800" dirty="0" smtClean="0"/>
              <a:t>          У </a:t>
            </a:r>
            <a:r>
              <a:rPr lang="uk-UA" sz="2800" dirty="0"/>
              <a:t>період Чехословацької республіки /1919-1938 роки/ в замку були розташовані військові частини. </a:t>
            </a:r>
            <a:endParaRPr lang="uk-UA" sz="2800" dirty="0" smtClean="0"/>
          </a:p>
          <a:p>
            <a:r>
              <a:rPr lang="uk-UA" sz="2800" dirty="0"/>
              <a:t> </a:t>
            </a:r>
            <a:r>
              <a:rPr lang="uk-UA" sz="2800" dirty="0" smtClean="0"/>
              <a:t>         Під </a:t>
            </a:r>
            <a:r>
              <a:rPr lang="uk-UA" sz="2800" dirty="0"/>
              <a:t>час Другої світової війни замок займають угорські війська. Після визволення у 1944 році та возз'єднання Закарпаття з Радянською Україною в замку знаходилось профтехучилище. </a:t>
            </a:r>
            <a:endParaRPr lang="uk-UA" sz="2800" dirty="0" smtClean="0"/>
          </a:p>
          <a:p>
            <a:r>
              <a:rPr lang="uk-UA" sz="2800" dirty="0"/>
              <a:t> </a:t>
            </a:r>
            <a:r>
              <a:rPr lang="uk-UA" sz="2800" dirty="0" smtClean="0"/>
              <a:t>         Нині </a:t>
            </a:r>
            <a:r>
              <a:rPr lang="uk-UA" sz="2800" dirty="0"/>
              <a:t>в Мукачівському замку розміщений історичний музей.</a:t>
            </a:r>
          </a:p>
          <a:p>
            <a:r>
              <a:rPr lang="uk-UA" sz="2800" dirty="0" smtClean="0"/>
              <a:t>          15 </a:t>
            </a:r>
            <a:r>
              <a:rPr lang="uk-UA" sz="2800" dirty="0"/>
              <a:t>квітня 2009 Верховна Рада України ухвалила постанову «Про заходи щодо збереження пам’ятки культурної спадщини замку «Паланок</a:t>
            </a:r>
            <a:r>
              <a:rPr lang="uk-UA" sz="2800" dirty="0" smtClean="0"/>
              <a:t>»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3524075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 smtClean="0"/>
              <a:t>Легенда про колодязь замку Паланок</a:t>
            </a:r>
            <a:endParaRPr lang="uk-UA" sz="4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24128" y="1802674"/>
            <a:ext cx="9720071" cy="5055326"/>
          </a:xfrm>
        </p:spPr>
        <p:txBody>
          <a:bodyPr>
            <a:normAutofit lnSpcReduction="10000"/>
          </a:bodyPr>
          <a:lstStyle/>
          <a:p>
            <a:r>
              <a:rPr lang="uk-UA" sz="2400" dirty="0" smtClean="0"/>
              <a:t>Легенда розповідає про появу колодязя. Коли в ньому виникла потреба, то князь наказав копати колодязь. Як довго не рили колодязь, все ніяк не могли дістатися до води. Щодня чуючи одну й ту ж саму фразу: «Пресвітлий княже, води немає». </a:t>
            </a:r>
            <a:r>
              <a:rPr lang="uk-UA" sz="2400" dirty="0" smtClean="0"/>
              <a:t>Корятович</a:t>
            </a:r>
            <a:r>
              <a:rPr lang="uk-UA" sz="2400" dirty="0" smtClean="0"/>
              <a:t> все більше не вірив, що його можна буде викопати. Аж якось одного дня до князя прийшов  чорт і запропонував угоду: мішок золота в обмін за заповнення колодязя водою. Але виявилося, що грошей у казні немає, тож князь не може заплатити нечистому. Князь пропонував душу, але той відмовився, вимагаючи грошей. Один з вірних лицарів </a:t>
            </a:r>
            <a:r>
              <a:rPr lang="uk-UA" sz="2400" dirty="0" smtClean="0"/>
              <a:t>Корятовича</a:t>
            </a:r>
            <a:r>
              <a:rPr lang="uk-UA" sz="2400" dirty="0" smtClean="0"/>
              <a:t>, підслухавши розмову князя з чортом, запропонував йому обдурити того: «Федоре, мішок золота не обов’язково має бути великий: маленький – теж мішок». Вкинувши у мішок дві останні золоті монети, його віддали чорту, а той, страшенно обурившись, заявив: «Все рівно води не питимете», і з цими словами стрибнув у колодязь. З того часу з глибин колодязя кожного вечора чути, як на дні виє чорт від того, що його обдурили… Але ж це ЛЕГЕНДА…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18260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нтеграл">
  <a:themeElements>
    <a:clrScheme name="Integra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B4028482-F53A-4442-AB14-9B7A43F44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</TotalTime>
  <Words>689</Words>
  <Application>Microsoft Office PowerPoint</Application>
  <PresentationFormat>Произвольный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Інтеграл</vt:lpstr>
      <vt:lpstr>Мукачівський замок Підготували вихованці родинної групи «Колосок» з вихователем Добош Г.І.</vt:lpstr>
      <vt:lpstr>Історія Мукачівського замку</vt:lpstr>
      <vt:lpstr>Слайд 3</vt:lpstr>
      <vt:lpstr>Слайд 4</vt:lpstr>
      <vt:lpstr>Слайд 5</vt:lpstr>
      <vt:lpstr>Слайд 6</vt:lpstr>
      <vt:lpstr>Слайд 7</vt:lpstr>
      <vt:lpstr>Слайд 8</vt:lpstr>
      <vt:lpstr>Легенда про колодязь замку Паланок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Мукачівський замок</dc:title>
  <dc:creator>RePack by Diakov</dc:creator>
  <cp:lastModifiedBy>Пользователь Windows</cp:lastModifiedBy>
  <cp:revision>6</cp:revision>
  <dcterms:created xsi:type="dcterms:W3CDTF">2018-12-01T19:45:00Z</dcterms:created>
  <dcterms:modified xsi:type="dcterms:W3CDTF">2018-12-03T20:41:13Z</dcterms:modified>
</cp:coreProperties>
</file>