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311" r:id="rId7"/>
    <p:sldId id="312" r:id="rId8"/>
    <p:sldId id="314" r:id="rId9"/>
    <p:sldId id="296" r:id="rId10"/>
    <p:sldId id="325" r:id="rId11"/>
    <p:sldId id="326" r:id="rId12"/>
    <p:sldId id="327" r:id="rId13"/>
    <p:sldId id="328" r:id="rId14"/>
    <p:sldId id="329" r:id="rId15"/>
    <p:sldId id="330" r:id="rId16"/>
    <p:sldId id="331" r:id="rId17"/>
    <p:sldId id="332" r:id="rId18"/>
    <p:sldId id="333" r:id="rId19"/>
    <p:sldId id="261" r:id="rId20"/>
    <p:sldId id="262" r:id="rId21"/>
    <p:sldId id="313"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315" r:id="rId56"/>
    <p:sldId id="310" r:id="rId5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8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CF645841-D0B2-406B-8AFA-65B1FD932F6B}" type="datetimeFigureOut">
              <a:rPr lang="ru-RU"/>
              <a:pPr>
                <a:defRPr/>
              </a:pPr>
              <a:t>01.12.2018</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E1C57CFA-7239-4280-BCE7-29B28113AC6B}" type="slidenum">
              <a:rPr lang="ru-RU"/>
              <a:pPr>
                <a:defRPr/>
              </a:pPr>
              <a:t>‹#›</a:t>
            </a:fld>
            <a:endParaRPr lang="ru-RU"/>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942EEA9-E3E5-4A00-B5E4-73395624A7C5}" type="datetimeFigureOut">
              <a:rPr lang="ru-RU"/>
              <a:pPr>
                <a:defRPr/>
              </a:pPr>
              <a:t>01.12.2018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D0920B9-6B0B-4B82-B303-E7140244AC97}" type="slidenum">
              <a:rPr lang="ru-RU"/>
              <a:pPr>
                <a:defRPr/>
              </a:pPr>
              <a:t>‹#›</a:t>
            </a:fld>
            <a:endParaRPr lang="ru-RU"/>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2F7A0C5-266F-4DC6-97C8-9C9F831506B6}" type="datetimeFigureOut">
              <a:rPr lang="ru-RU"/>
              <a:pPr>
                <a:defRPr/>
              </a:pPr>
              <a:t>01.12.2018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9B1B4E6-C791-4152-8BDA-0BA4DD1C9267}" type="slidenum">
              <a:rPr lang="ru-RU"/>
              <a:pPr>
                <a:defRPr/>
              </a:pPr>
              <a:t>‹#›</a:t>
            </a:fld>
            <a:endParaRPr lang="ru-RU"/>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10F4FF1-23A8-40AB-A3B9-221A46C877B8}" type="datetimeFigureOut">
              <a:rPr lang="ru-RU"/>
              <a:pPr>
                <a:defRPr/>
              </a:pPr>
              <a:t>01.12.2018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18301D9-C111-453D-B060-A599042B5FE9}" type="slidenum">
              <a:rPr lang="ru-RU"/>
              <a:pPr>
                <a:defRPr/>
              </a:pPr>
              <a:t>‹#›</a:t>
            </a:fld>
            <a:endParaRPr lang="ru-RU"/>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BA6949BE-1CE5-4BC1-96AD-605B82C45690}" type="datetimeFigureOut">
              <a:rPr lang="ru-RU"/>
              <a:pPr>
                <a:defRPr/>
              </a:pPr>
              <a:t>01.12.2018</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8AD14E61-A544-450B-A56D-C3ACC424CCA6}" type="slidenum">
              <a:rPr lang="ru-RU"/>
              <a:pPr>
                <a:defRPr/>
              </a:pPr>
              <a:t>‹#›</a:t>
            </a:fld>
            <a:endParaRPr lang="ru-RU"/>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72C6D10D-F397-4945-B90B-04D978F825C6}" type="datetimeFigureOut">
              <a:rPr lang="ru-RU"/>
              <a:pPr>
                <a:defRPr/>
              </a:pPr>
              <a:t>01.12.2018</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4149203-65D8-4681-9537-7A1B26EA080E}" type="slidenum">
              <a:rPr lang="ru-RU"/>
              <a:pPr>
                <a:defRPr/>
              </a:pPr>
              <a:t>‹#›</a:t>
            </a:fld>
            <a:endParaRPr lang="ru-RU"/>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0748593D-EDD6-40E8-AFDA-6F2C5E46FC32}" type="datetimeFigureOut">
              <a:rPr lang="ru-RU"/>
              <a:pPr>
                <a:defRPr/>
              </a:pPr>
              <a:t>01.12.2018</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F915E0CB-8F72-4325-9739-D9D687900146}" type="slidenum">
              <a:rPr lang="ru-RU"/>
              <a:pPr>
                <a:defRPr/>
              </a:pPr>
              <a:t>‹#›</a:t>
            </a:fld>
            <a:endParaRPr lang="ru-RU"/>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A40F4B85-47DF-4514-A9FB-B6609680EFDB}" type="datetimeFigureOut">
              <a:rPr lang="ru-RU"/>
              <a:pPr>
                <a:defRPr/>
              </a:pPr>
              <a:t>01.12.2018</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13B3720D-B7BC-41E5-A7F7-78C23B4842DF}" type="slidenum">
              <a:rPr lang="ru-RU"/>
              <a:pPr>
                <a:defRPr/>
              </a:pPr>
              <a:t>‹#›</a:t>
            </a:fld>
            <a:endParaRPr lang="ru-RU"/>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16176B98-6047-4064-8A91-B347652EA9A1}" type="datetimeFigureOut">
              <a:rPr lang="ru-RU"/>
              <a:pPr>
                <a:defRPr/>
              </a:pPr>
              <a:t>01.12.2018</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B3928CD3-3190-47EA-A370-D85A52FEB8ED}" type="slidenum">
              <a:rPr lang="ru-RU"/>
              <a:pPr>
                <a:defRPr/>
              </a:pPr>
              <a:t>‹#›</a:t>
            </a:fld>
            <a:endParaRPr lang="ru-RU"/>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3AE95939-06E0-47FF-B8F4-98C283D7DD67}" type="datetimeFigureOut">
              <a:rPr lang="ru-RU"/>
              <a:pPr>
                <a:defRPr/>
              </a:pPr>
              <a:t>01.12.2018</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FAA100C4-E620-4AAD-85C7-6713F673E957}" type="slidenum">
              <a:rPr lang="ru-RU"/>
              <a:pPr>
                <a:defRPr/>
              </a:pPr>
              <a:t>‹#›</a:t>
            </a:fld>
            <a:endParaRPr lang="ru-RU"/>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06B768DD-17C9-4F11-8BAD-77AEDDD699C2}" type="datetimeFigureOut">
              <a:rPr lang="ru-RU"/>
              <a:pPr>
                <a:defRPr/>
              </a:pPr>
              <a:t>01.12.2018</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475BB654-6581-4254-AC9C-9A66FD37BABE}" type="slidenum">
              <a:rPr lang="ru-RU"/>
              <a:pPr>
                <a:defRPr/>
              </a:pPr>
              <a:t>‹#›</a:t>
            </a:fld>
            <a:endParaRPr lang="ru-RU"/>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42E6FA2B-DA24-4ADF-9DC3-6EAA30BBD032}" type="datetimeFigureOut">
              <a:rPr lang="ru-RU"/>
              <a:pPr>
                <a:defRPr/>
              </a:pPr>
              <a:t>01.12.2018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10CDC6D0-FAA9-4225-AFDE-D4EC30AFF2F9}"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16" r:id="rId1"/>
    <p:sldLayoutId id="2147483911" r:id="rId2"/>
    <p:sldLayoutId id="2147483917" r:id="rId3"/>
    <p:sldLayoutId id="2147483912" r:id="rId4"/>
    <p:sldLayoutId id="2147483918" r:id="rId5"/>
    <p:sldLayoutId id="2147483913" r:id="rId6"/>
    <p:sldLayoutId id="2147483919" r:id="rId7"/>
    <p:sldLayoutId id="2147483920" r:id="rId8"/>
    <p:sldLayoutId id="2147483921" r:id="rId9"/>
    <p:sldLayoutId id="2147483914" r:id="rId10"/>
    <p:sldLayoutId id="2147483915" r:id="rId11"/>
  </p:sldLayoutIdLst>
  <p:transition spd="slow">
    <p:circle/>
  </p:transition>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zakarpattyachko.com.ua/7chudes/centrevropy"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zakarpattyachko.com.ua/7chudes/solotvyno"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zakarpattyachko.com.ua/7chudes/palanok"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zakarpattyachko.com.ua/7chudes/vojevodyn"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zakarpattyachko.com.ua/7chudes/synevyr"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zakarpattyachko.com.ua/7chudes/shypit"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zakarpattyachko.com.ua/7chudes/dolynanarcysiv"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zakarpattyachko.com.ua/tradyciji/velykdenj"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zakarpattyachko.com.ua/tradyciji/vesillj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zakarpattyachko.com.ua/tradyciji/vivchari-i-vivc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zakarpattyachko.com.ua/tradyciji/rizdv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zakarpattyachko.com.ua/zapovidnyky/karpatskyj-biosfernyj-zapovidnyk" TargetMode="Externa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zakarpattyachko.com.ua/zapovidnyky/maramoroskyj-zapovidnyj-masyv" TargetMode="Externa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zakarpattyachko.com.ua/zapovidnyky/chornogirskyj-zapovidnyj-masyv" TargetMode="Externa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zakarpattyachko.com.ua/zapovidnyky/chorna-gor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zakarpattyachko.com.ua/zapovidnyky/svydoveckyj-zapovidnyj-masy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zakarpattyachko.com.ua/zapovidnyky/ugolsko-shirokoluzhanskyj-masyv"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zakarpattyachko.com.ua/zapovidnyky/kuzijskyj-zapovidnyj-masyv" TargetMode="Externa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zakarpattyachko.com.ua/zapovidnyky/uzhansky-nacionalny-park" TargetMode="Externa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zakarpattyachko.com.ua/muzei-zakarpattya/zakarpatskyj-narodnyj-muzej-arxitektury-ta-pobutu" TargetMode="Externa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zakarpattyachko.com.ua/muzei-zakarpattya/zakarpatskyj-oblasnyj-krajeznavchyj-muzej"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zakarpattyachko.com.ua/muzei-zakarpattya/zakarpatskyj-oblasnyj-hudozhnij-muzej"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zakarpattyachko.com.ua/muzei-zakarpattya/zatysyanskyj-krajeznavchyj-muzej"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zakarpattyachko.com.ua/muzei-zakarpattya/kuznja-muzej-hamora" TargetMode="Externa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4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zakarpattyachko.com.ua/muzei-zakarpattya/muzej-vyshyvky-i-starodavnyogo-odyag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zakarpattyachko.com.ua/muzei-zakarpattya/muzej-ekologii-gir-ta-istorii-pryrodokorystuvanny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zakarpattyachko.com.ua/muzei-zakarpattya/muzej-istorii-solekopalenj" TargetMode="Externa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5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zakarpattyachko.com.ua/muzei-zakarpattya/muzej-tkatctva" TargetMode="Externa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zakarpattyachko.com.ua/muzei-zakarpattya/muzej-hudozhnyka-fedora-manajla" TargetMode="Externa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53.xml.rels><?xml version="1.0" encoding="UTF-8" standalone="yes"?>
<Relationships xmlns="http://schemas.openxmlformats.org/package/2006/relationships"><Relationship Id="rId3" Type="http://schemas.openxmlformats.org/officeDocument/2006/relationships/hyperlink" Target="http://zakarpattyachko.com.ua/7chudes/palanok" TargetMode="External"/><Relationship Id="rId2" Type="http://schemas.openxmlformats.org/officeDocument/2006/relationships/hyperlink" Target="http://zakarpattyachko.com.ua/muzei-zakarpattya/mukachivskyj-istorychnyj-muzej" TargetMode="Externa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5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zakarpattyachko.com.ua/muzei-zakarpattya/hata-muzej-lemkivska-sadyb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332656"/>
            <a:ext cx="7406640" cy="1472184"/>
          </a:xfrm>
        </p:spPr>
        <p:txBody>
          <a:bodyPr numCol="1">
            <a:prstTxWarp prst="textInflate">
              <a:avLst/>
            </a:prstTxWarp>
          </a:bodyPr>
          <a:lstStyle/>
          <a:p>
            <a:pPr eaLnBrk="1" fontAlgn="auto" hangingPunct="1">
              <a:spcAft>
                <a:spcPts val="0"/>
              </a:spcAft>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Закарпаття</a:t>
            </a:r>
            <a:endParaRPr lang="uk-UA" dirty="0">
              <a:solidFill>
                <a:srgbClr val="FF0000"/>
              </a:solidFill>
            </a:endParaRPr>
          </a:p>
        </p:txBody>
      </p:sp>
      <p:sp>
        <p:nvSpPr>
          <p:cNvPr id="3" name="Подзаголовок 2"/>
          <p:cNvSpPr>
            <a:spLocks noGrp="1"/>
          </p:cNvSpPr>
          <p:nvPr>
            <p:ph type="subTitle" idx="1"/>
          </p:nvPr>
        </p:nvSpPr>
        <p:spPr>
          <a:xfrm>
            <a:off x="1259632" y="5301208"/>
            <a:ext cx="7406640" cy="1368152"/>
          </a:xfrm>
        </p:spPr>
        <p:txBody>
          <a:bodyPr>
            <a:prstTxWarp prst="textCascadeUp">
              <a:avLst/>
            </a:prstTxWarp>
            <a:normAutofit/>
          </a:bodyPr>
          <a:lstStyle/>
          <a:p>
            <a:pPr eaLnBrk="1" fontAlgn="auto" hangingPunct="1">
              <a:spcAft>
                <a:spcPts val="0"/>
              </a:spcAft>
              <a:buFont typeface="Wingdings 2"/>
              <a:buNone/>
              <a:defRPr/>
            </a:pP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Підготувала </a:t>
            </a:r>
            <a:r>
              <a:rPr lang="uk-U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Добош</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Ганна Іванівна</a:t>
            </a:r>
            <a:endPar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196" name="Picture 2" descr="C:\Users\Ілюша\Desktop\Аня Добош\20120313160705.jpg"/>
          <p:cNvPicPr>
            <a:picLocks noChangeAspect="1" noChangeArrowheads="1"/>
          </p:cNvPicPr>
          <p:nvPr/>
        </p:nvPicPr>
        <p:blipFill>
          <a:blip r:embed="rId2" cstate="email"/>
          <a:srcRect/>
          <a:stretch>
            <a:fillRect/>
          </a:stretch>
        </p:blipFill>
        <p:spPr bwMode="auto">
          <a:xfrm>
            <a:off x="2195513" y="1557338"/>
            <a:ext cx="5545137" cy="38163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373616" cy="1440160"/>
          </a:xfrm>
        </p:spPr>
        <p:txBody>
          <a:bodyPr numCol="1">
            <a:prstTxWarp prst="textInflat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uk-UA"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Калина</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Содержимое 2"/>
          <p:cNvSpPr>
            <a:spLocks noGrp="1"/>
          </p:cNvSpPr>
          <p:nvPr>
            <p:ph idx="1"/>
          </p:nvPr>
        </p:nvSpPr>
        <p:spPr>
          <a:xfrm>
            <a:off x="1331640" y="4869160"/>
            <a:ext cx="7026746" cy="1739280"/>
          </a:xfrm>
        </p:spPr>
        <p:txBody>
          <a:bodyPr>
            <a:prstTxWarp prst="textDoubleWave1">
              <a:avLst/>
            </a:prstTxWarp>
          </a:bodyPr>
          <a:lstStyle/>
          <a:p>
            <a:pPr algn="ctr" eaLnBrk="1" hangingPunct="1">
              <a:buFont typeface="Wingdings 2" pitchFamily="18" charset="2"/>
              <a:buNone/>
              <a:defRPr/>
            </a:pPr>
            <a:r>
              <a:rPr lang="uk-UA" dirty="0" err="1" smtClean="0"/>
              <a:t>Калина-</a:t>
            </a:r>
            <a:r>
              <a:rPr lang="uk-UA" dirty="0" smtClean="0"/>
              <a:t> символ  отчого краю рідної України.</a:t>
            </a:r>
            <a:endParaRPr lang="ru-RU" dirty="0"/>
          </a:p>
        </p:txBody>
      </p:sp>
      <p:pic>
        <p:nvPicPr>
          <p:cNvPr id="1026" name="Picture 2" descr="http://ochumet.com/wp-content/uploads/2012/03/kalina.jpg"/>
          <p:cNvPicPr>
            <a:picLocks noChangeAspect="1" noChangeArrowheads="1"/>
          </p:cNvPicPr>
          <p:nvPr/>
        </p:nvPicPr>
        <p:blipFill>
          <a:blip r:embed="rId2" cstate="email"/>
          <a:srcRect/>
          <a:stretch>
            <a:fillRect/>
          </a:stretch>
        </p:blipFill>
        <p:spPr bwMode="auto">
          <a:xfrm>
            <a:off x="4860032" y="2060848"/>
            <a:ext cx="3510558" cy="2808447"/>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http://lizgard.com.ua/assets/images/berejnuk/urojai_kaliny_sadovoi.jpg"/>
          <p:cNvPicPr>
            <a:picLocks noChangeAspect="1" noChangeArrowheads="1"/>
          </p:cNvPicPr>
          <p:nvPr/>
        </p:nvPicPr>
        <p:blipFill>
          <a:blip r:embed="rId3" cstate="email"/>
          <a:srcRect/>
          <a:stretch>
            <a:fillRect/>
          </a:stretch>
        </p:blipFill>
        <p:spPr bwMode="auto">
          <a:xfrm>
            <a:off x="1187624" y="2420888"/>
            <a:ext cx="2882094" cy="19213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3" name="Содержимое 2"/>
          <p:cNvSpPr>
            <a:spLocks noGrp="1"/>
          </p:cNvSpPr>
          <p:nvPr>
            <p:ph idx="1"/>
          </p:nvPr>
        </p:nvSpPr>
        <p:spPr>
          <a:xfrm>
            <a:off x="683568" y="4941168"/>
            <a:ext cx="7931224" cy="1777384"/>
          </a:xfrm>
        </p:spPr>
        <p:txBody>
          <a:bodyPr>
            <a:prstTxWarp prst="textChevronInverted">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Font typeface="Wingdings 2" pitchFamily="18" charset="2"/>
              <a:buNone/>
              <a:defRPr/>
            </a:pPr>
            <a:r>
              <a:rPr lang="uk-UA" b="1" dirty="0" smtClean="0">
                <a:ln w="11430"/>
                <a:solidFill>
                  <a:srgbClr val="FF0000"/>
                </a:solidFill>
                <a:effectLst>
                  <a:outerShdw blurRad="50800" dist="39000" dir="5460000" algn="tl">
                    <a:srgbClr val="000000">
                      <a:alpha val="38000"/>
                    </a:srgbClr>
                  </a:outerShdw>
                </a:effectLst>
              </a:rPr>
              <a:t>Верба</a:t>
            </a:r>
            <a:r>
              <a:rPr lang="uk-UA" b="1" dirty="0" smtClean="0">
                <a:ln w="11430"/>
                <a:solidFill>
                  <a:schemeClr val="tx1">
                    <a:lumMod val="95000"/>
                    <a:lumOff val="5000"/>
                  </a:schemeClr>
                </a:solidFill>
                <a:effectLst>
                  <a:outerShdw blurRad="50800" dist="39000" dir="5460000" algn="tl">
                    <a:srgbClr val="000000">
                      <a:alpha val="38000"/>
                    </a:srgbClr>
                  </a:outerShdw>
                </a:effectLst>
              </a:rPr>
              <a:t>-символ весни,пробудження природи</a:t>
            </a:r>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5362" name="Picture 2" descr="http://www.fullhdoboi.ru/_ph/6/599591732.jpg"/>
          <p:cNvPicPr>
            <a:picLocks noChangeAspect="1" noChangeArrowheads="1"/>
          </p:cNvPicPr>
          <p:nvPr/>
        </p:nvPicPr>
        <p:blipFill>
          <a:blip r:embed="rId2" cstate="email"/>
          <a:srcRect/>
          <a:stretch>
            <a:fillRect/>
          </a:stretch>
        </p:blipFill>
        <p:spPr bwMode="auto">
          <a:xfrm>
            <a:off x="827584" y="548680"/>
            <a:ext cx="7723212" cy="43423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3" name="Содержимое 2"/>
          <p:cNvSpPr>
            <a:spLocks noGrp="1"/>
          </p:cNvSpPr>
          <p:nvPr>
            <p:ph idx="1"/>
          </p:nvPr>
        </p:nvSpPr>
        <p:spPr>
          <a:xfrm>
            <a:off x="827584" y="2852936"/>
            <a:ext cx="7355160" cy="3483832"/>
          </a:xfrm>
        </p:spPr>
        <p:txBody>
          <a:bodyPr>
            <a:prstTxWarp prst="textInflate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buFont typeface="Wingdings 2" pitchFamily="18" charset="2"/>
              <a:buNone/>
              <a:defRPr/>
            </a:pPr>
            <a:r>
              <a:rPr lang="uk-UA" b="1" spc="50" dirty="0" smtClean="0">
                <a:ln w="11430"/>
                <a:solidFill>
                  <a:srgbClr val="FF0000"/>
                </a:solidFill>
                <a:effectLst>
                  <a:outerShdw blurRad="76200" dist="50800" dir="5400000" algn="tl" rotWithShape="0">
                    <a:srgbClr val="000000">
                      <a:alpha val="65000"/>
                    </a:srgbClr>
                  </a:outerShdw>
                </a:effectLst>
              </a:rPr>
              <a:t>Дуб</a:t>
            </a:r>
            <a:r>
              <a:rPr lang="uk-UA" b="1" spc="50" dirty="0" smtClean="0">
                <a:ln w="11430"/>
                <a:solidFill>
                  <a:schemeClr val="tx1">
                    <a:lumMod val="95000"/>
                    <a:lumOff val="5000"/>
                  </a:schemeClr>
                </a:solidFill>
                <a:effectLst>
                  <a:outerShdw blurRad="76200" dist="50800" dir="5400000" algn="tl" rotWithShape="0">
                    <a:srgbClr val="000000">
                      <a:alpha val="65000"/>
                    </a:srgbClr>
                  </a:outerShdw>
                </a:effectLst>
              </a:rPr>
              <a:t>-символ сили,міцності,</a:t>
            </a:r>
            <a:r>
              <a:rPr lang="uk-UA" b="1" spc="50" dirty="0" err="1" smtClean="0">
                <a:ln w="11430"/>
                <a:solidFill>
                  <a:schemeClr val="tx1">
                    <a:lumMod val="95000"/>
                    <a:lumOff val="5000"/>
                  </a:schemeClr>
                </a:solidFill>
                <a:effectLst>
                  <a:outerShdw blurRad="76200" dist="50800" dir="5400000" algn="tl" rotWithShape="0">
                    <a:srgbClr val="000000">
                      <a:alpha val="65000"/>
                    </a:srgbClr>
                  </a:outerShdw>
                </a:effectLst>
              </a:rPr>
              <a:t>здоровя</a:t>
            </a:r>
            <a:r>
              <a:rPr lang="uk-UA"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endParaRPr lang="ru-RU"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pic>
        <p:nvPicPr>
          <p:cNvPr id="20482" name="Picture 2" descr="http://www.ooo-normal.ru/d/53513/d/image_5.jpg"/>
          <p:cNvPicPr>
            <a:picLocks noChangeAspect="1" noChangeArrowheads="1"/>
          </p:cNvPicPr>
          <p:nvPr/>
        </p:nvPicPr>
        <p:blipFill>
          <a:blip r:embed="rId2" cstate="email"/>
          <a:srcRect/>
          <a:stretch>
            <a:fillRect/>
          </a:stretch>
        </p:blipFill>
        <p:spPr bwMode="auto">
          <a:xfrm>
            <a:off x="323528" y="620688"/>
            <a:ext cx="3890797" cy="2918098"/>
          </a:xfrm>
          <a:prstGeom prst="rect">
            <a:avLst/>
          </a:prstGeom>
          <a:ln w="88900" cap="sq" cmpd="thickThin">
            <a:solidFill>
              <a:srgbClr val="000000"/>
            </a:solidFill>
            <a:prstDash val="solid"/>
            <a:miter lim="800000"/>
          </a:ln>
          <a:effectLst>
            <a:innerShdw blurRad="76200">
              <a:srgbClr val="000000"/>
            </a:innerShdw>
          </a:effectLst>
        </p:spPr>
      </p:pic>
      <p:pic>
        <p:nvPicPr>
          <p:cNvPr id="20484" name="Picture 4" descr="http://www.paradisland.com.ua/images/stories/1226502139_zheludi.jpg"/>
          <p:cNvPicPr>
            <a:picLocks noChangeAspect="1" noChangeArrowheads="1"/>
          </p:cNvPicPr>
          <p:nvPr/>
        </p:nvPicPr>
        <p:blipFill>
          <a:blip r:embed="rId3" cstate="email"/>
          <a:srcRect/>
          <a:stretch>
            <a:fillRect/>
          </a:stretch>
        </p:blipFill>
        <p:spPr bwMode="auto">
          <a:xfrm>
            <a:off x="4788024" y="1628800"/>
            <a:ext cx="3839749" cy="287981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dirty="0"/>
          </a:p>
        </p:txBody>
      </p:sp>
      <p:sp>
        <p:nvSpPr>
          <p:cNvPr id="3" name="Содержимое 2"/>
          <p:cNvSpPr>
            <a:spLocks noGrp="1"/>
          </p:cNvSpPr>
          <p:nvPr>
            <p:ph idx="1"/>
          </p:nvPr>
        </p:nvSpPr>
        <p:spPr>
          <a:xfrm rot="599748">
            <a:off x="926282" y="2954910"/>
            <a:ext cx="7283152" cy="3433568"/>
          </a:xfrm>
        </p:spPr>
        <p:txBody>
          <a:bodyPr>
            <a:prstTxWarp prst="textCurveUp">
              <a:avLst/>
            </a:prstTxWarp>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buFont typeface="Wingdings 2" pitchFamily="18" charset="2"/>
              <a:buNone/>
              <a:defRPr/>
            </a:pPr>
            <a:r>
              <a:rPr lang="uk-UA" b="1" dirty="0" smtClean="0">
                <a:ln w="11430"/>
                <a:solidFill>
                  <a:srgbClr val="FF0000"/>
                </a:solidFill>
                <a:effectLst>
                  <a:outerShdw blurRad="80000" dist="40000" dir="5040000" algn="tl">
                    <a:srgbClr val="000000">
                      <a:alpha val="30000"/>
                    </a:srgbClr>
                  </a:outerShdw>
                </a:effectLst>
              </a:rPr>
              <a:t>Тополя</a:t>
            </a:r>
            <a:r>
              <a:rPr lang="uk-UA" b="1" dirty="0" smtClean="0">
                <a:ln w="11430"/>
                <a:solidFill>
                  <a:schemeClr val="tx1">
                    <a:lumMod val="95000"/>
                    <a:lumOff val="5000"/>
                  </a:schemeClr>
                </a:solidFill>
                <a:effectLst>
                  <a:outerShdw blurRad="80000" dist="40000" dir="5040000" algn="tl">
                    <a:srgbClr val="000000">
                      <a:alpha val="30000"/>
                    </a:srgbClr>
                  </a:outerShdw>
                </a:effectLst>
              </a:rPr>
              <a:t>-символ дівочої краси,вроди,стрункого стану.</a:t>
            </a:r>
            <a:endParaRPr lang="ru-RU" b="1" dirty="0">
              <a:ln w="11430"/>
              <a:solidFill>
                <a:schemeClr val="tx1">
                  <a:lumMod val="95000"/>
                  <a:lumOff val="5000"/>
                </a:schemeClr>
              </a:solidFill>
              <a:effectLst>
                <a:outerShdw blurRad="80000" dist="40000" dir="5040000" algn="tl">
                  <a:srgbClr val="000000">
                    <a:alpha val="30000"/>
                  </a:srgbClr>
                </a:outerShdw>
              </a:effectLst>
            </a:endParaRPr>
          </a:p>
        </p:txBody>
      </p:sp>
      <p:pic>
        <p:nvPicPr>
          <p:cNvPr id="21506" name="Picture 2" descr="http://i.zbp.ru/630x420/24/topol.a09fqc.jpg"/>
          <p:cNvPicPr>
            <a:picLocks noChangeAspect="1" noChangeArrowheads="1"/>
          </p:cNvPicPr>
          <p:nvPr/>
        </p:nvPicPr>
        <p:blipFill>
          <a:blip r:embed="rId2" cstate="email"/>
          <a:srcRect/>
          <a:stretch>
            <a:fillRect/>
          </a:stretch>
        </p:blipFill>
        <p:spPr bwMode="auto">
          <a:xfrm>
            <a:off x="4572000" y="1052736"/>
            <a:ext cx="4344566" cy="2896378"/>
          </a:xfrm>
          <a:prstGeom prst="rect">
            <a:avLst/>
          </a:prstGeom>
          <a:ln w="88900" cap="sq" cmpd="thickThin">
            <a:solidFill>
              <a:srgbClr val="000000"/>
            </a:solidFill>
            <a:prstDash val="solid"/>
            <a:miter lim="800000"/>
          </a:ln>
          <a:effectLst>
            <a:innerShdw blurRad="76200">
              <a:srgbClr val="000000"/>
            </a:innerShdw>
          </a:effectLst>
        </p:spPr>
      </p:pic>
      <p:pic>
        <p:nvPicPr>
          <p:cNvPr id="21508" name="Picture 4" descr="http://jackhealth.com/blogs/media/blogs/terminology/topol_jackhealth.jpg"/>
          <p:cNvPicPr>
            <a:picLocks noChangeAspect="1" noChangeArrowheads="1"/>
          </p:cNvPicPr>
          <p:nvPr/>
        </p:nvPicPr>
        <p:blipFill>
          <a:blip r:embed="rId3" cstate="email"/>
          <a:srcRect/>
          <a:stretch>
            <a:fillRect/>
          </a:stretch>
        </p:blipFill>
        <p:spPr bwMode="auto">
          <a:xfrm>
            <a:off x="411963" y="985329"/>
            <a:ext cx="3741440" cy="24114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3" name="Содержимое 2"/>
          <p:cNvSpPr>
            <a:spLocks noGrp="1"/>
          </p:cNvSpPr>
          <p:nvPr>
            <p:ph idx="1"/>
          </p:nvPr>
        </p:nvSpPr>
        <p:spPr>
          <a:xfrm>
            <a:off x="971600" y="2420888"/>
            <a:ext cx="7242770" cy="2747392"/>
          </a:xfrm>
        </p:spPr>
        <p:txBody>
          <a:bodyPr>
            <a:prstTxWarp prst="textWave1">
              <a:avLst/>
            </a:prstTxWarp>
          </a:bodyPr>
          <a:lstStyle/>
          <a:p>
            <a:pPr eaLnBrk="1" hangingPunct="1">
              <a:buFont typeface="Wingdings 2" pitchFamily="18" charset="2"/>
              <a:buNone/>
              <a:defRPr/>
            </a:pPr>
            <a:r>
              <a:rPr lang="uk-UA" b="1" dirty="0" smtClean="0">
                <a:ln w="1905"/>
                <a:solidFill>
                  <a:srgbClr val="FF0000"/>
                </a:solidFill>
                <a:effectLst>
                  <a:innerShdw blurRad="69850" dist="43180" dir="5400000">
                    <a:srgbClr val="000000">
                      <a:alpha val="65000"/>
                    </a:srgbClr>
                  </a:innerShdw>
                </a:effectLst>
              </a:rPr>
              <a:t>Обереги нашого народу</a:t>
            </a:r>
            <a:endParaRPr lang="ru-RU" b="1" dirty="0">
              <a:ln w="1905"/>
              <a:solidFill>
                <a:srgbClr val="FF0000"/>
              </a:solidFill>
              <a:effectLst>
                <a:innerShdw blurRad="69850" dist="43180" dir="5400000">
                  <a:srgbClr val="000000">
                    <a:alpha val="65000"/>
                  </a:srgbClr>
                </a:innerShdw>
              </a:effectLst>
            </a:endParaRP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1268413"/>
            <a:ext cx="360363" cy="347662"/>
          </a:xfrm>
        </p:spPr>
        <p:txBody>
          <a:bodyPr>
            <a:normAutofit fontScale="90000"/>
          </a:bodyPr>
          <a:lstStyle/>
          <a:p>
            <a:pPr eaLnBrk="1" hangingPunct="1">
              <a:defRPr/>
            </a:pPr>
            <a:endParaRPr lang="ru-RU" dirty="0"/>
          </a:p>
        </p:txBody>
      </p:sp>
      <p:sp>
        <p:nvSpPr>
          <p:cNvPr id="3" name="Содержимое 2"/>
          <p:cNvSpPr>
            <a:spLocks noGrp="1"/>
          </p:cNvSpPr>
          <p:nvPr>
            <p:ph idx="1"/>
          </p:nvPr>
        </p:nvSpPr>
        <p:spPr>
          <a:xfrm>
            <a:off x="899592" y="620688"/>
            <a:ext cx="7818834" cy="1909192"/>
          </a:xfrm>
        </p:spPr>
        <p:txBody>
          <a:bodyPr>
            <a:prstTxWarp prst="textDeflateInflat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buFont typeface="Wingdings 2" pitchFamily="18" charset="2"/>
              <a:buNone/>
              <a:defRPr/>
            </a:pPr>
            <a:r>
              <a:rPr lang="uk-UA" b="1" spc="50" dirty="0" err="1" smtClean="0">
                <a:ln w="11430"/>
                <a:solidFill>
                  <a:srgbClr val="FF0000"/>
                </a:solidFill>
                <a:effectLst>
                  <a:outerShdw blurRad="76200" dist="50800" dir="5400000" algn="tl" rotWithShape="0">
                    <a:srgbClr val="000000">
                      <a:alpha val="65000"/>
                    </a:srgbClr>
                  </a:outerShdw>
                </a:effectLst>
              </a:rPr>
              <a:t>Віночок</a:t>
            </a:r>
            <a:r>
              <a:rPr lang="uk-UA" b="1" spc="50" dirty="0" err="1" smtClean="0">
                <a:ln w="11430"/>
                <a:solidFill>
                  <a:schemeClr val="tx1">
                    <a:lumMod val="95000"/>
                    <a:lumOff val="5000"/>
                  </a:schemeClr>
                </a:solidFill>
                <a:effectLst>
                  <a:outerShdw blurRad="76200" dist="50800" dir="5400000" algn="tl" rotWithShape="0">
                    <a:srgbClr val="000000">
                      <a:alpha val="65000"/>
                    </a:srgbClr>
                  </a:outerShdw>
                </a:effectLst>
              </a:rPr>
              <a:t>-</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оберіг</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від</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злих</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сил.</a:t>
            </a:r>
            <a:endParaRPr lang="ru-RU"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
        <p:nvSpPr>
          <p:cNvPr id="4" name="Прямоугольник 3"/>
          <p:cNvSpPr/>
          <p:nvPr/>
        </p:nvSpPr>
        <p:spPr>
          <a:xfrm>
            <a:off x="4788024" y="1916832"/>
            <a:ext cx="4067944" cy="4247317"/>
          </a:xfrm>
          <a:prstGeom prst="rect">
            <a:avLst/>
          </a:prstGeom>
        </p:spPr>
        <p:txBody>
          <a:bodyPr>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Легенда про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віночок</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Йшла</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дівчина</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 калину.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Зустрів</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її</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парубок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каже</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Знімеш</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вінок</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моя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будеш</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Не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веліла</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матуся</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знімати</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віночок</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та парубок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гарний</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говорив красиво, а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ласкавий</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погляд</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зігрівав</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серце</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Зняла</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дівчина</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віночок</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а парубок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перетворився</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на страшного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дідька</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забрав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її</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 себе.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Тому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кажуть</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що</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вінок</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оберегіє</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від</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нечистої</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сили</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dirty="0"/>
              <a:t/>
            </a:r>
            <a:br>
              <a:rPr lang="ru-RU" dirty="0"/>
            </a:br>
            <a:endParaRPr lang="ru-RU" dirty="0"/>
          </a:p>
        </p:txBody>
      </p:sp>
      <p:pic>
        <p:nvPicPr>
          <p:cNvPr id="22533" name="Picture 2" descr="http://lviv133.lvivedu.com/uploads/editor/6481/441629/sitepage_49/images/vino.jpg"/>
          <p:cNvPicPr>
            <a:picLocks noChangeAspect="1" noChangeArrowheads="1"/>
          </p:cNvPicPr>
          <p:nvPr/>
        </p:nvPicPr>
        <p:blipFill>
          <a:blip r:embed="rId2" cstate="email"/>
          <a:srcRect/>
          <a:stretch>
            <a:fillRect/>
          </a:stretch>
        </p:blipFill>
        <p:spPr bwMode="auto">
          <a:xfrm>
            <a:off x="395288" y="2205038"/>
            <a:ext cx="4381500" cy="35528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3" name="Содержимое 2"/>
          <p:cNvSpPr>
            <a:spLocks noGrp="1"/>
          </p:cNvSpPr>
          <p:nvPr>
            <p:ph idx="1"/>
          </p:nvPr>
        </p:nvSpPr>
        <p:spPr>
          <a:xfrm>
            <a:off x="467544" y="4869160"/>
            <a:ext cx="8291264" cy="1611624"/>
          </a:xfrm>
        </p:spPr>
        <p:txBody>
          <a:bodyPr>
            <a:prstTxWarp prst="textWave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buFont typeface="Wingdings 2" pitchFamily="18" charset="2"/>
              <a:buNone/>
              <a:defRPr/>
            </a:pPr>
            <a:r>
              <a:rPr lang="uk-UA" b="1" spc="50" dirty="0" smtClean="0">
                <a:ln w="11430"/>
                <a:solidFill>
                  <a:srgbClr val="FF0000"/>
                </a:solidFill>
                <a:effectLst>
                  <a:outerShdw blurRad="76200" dist="50800" dir="5400000" algn="tl" rotWithShape="0">
                    <a:srgbClr val="000000">
                      <a:alpha val="65000"/>
                    </a:srgbClr>
                  </a:outerShdw>
                </a:effectLst>
              </a:rPr>
              <a:t>Барвінок</a:t>
            </a:r>
            <a:r>
              <a:rPr lang="uk-UA" b="1" spc="50" dirty="0" smtClean="0">
                <a:ln w="11430"/>
                <a:solidFill>
                  <a:schemeClr val="tx1">
                    <a:lumMod val="95000"/>
                    <a:lumOff val="5000"/>
                  </a:schemeClr>
                </a:solidFill>
                <a:effectLst>
                  <a:outerShdw blurRad="76200" dist="50800" dir="5400000" algn="tl" rotWithShape="0">
                    <a:srgbClr val="000000">
                      <a:alpha val="65000"/>
                    </a:srgbClr>
                  </a:outerShdw>
                </a:effectLst>
              </a:rPr>
              <a:t>-життя і безсмертя людської душі.</a:t>
            </a:r>
            <a:endParaRPr lang="ru-RU"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pic>
        <p:nvPicPr>
          <p:cNvPr id="24578" name="Picture 2" descr="http://dachnik.in.ua/wp-content/uploads/2011/06/219452.jpg"/>
          <p:cNvPicPr>
            <a:picLocks noChangeAspect="1" noChangeArrowheads="1"/>
          </p:cNvPicPr>
          <p:nvPr/>
        </p:nvPicPr>
        <p:blipFill>
          <a:blip r:embed="rId2" cstate="email"/>
          <a:srcRect/>
          <a:stretch>
            <a:fillRect/>
          </a:stretch>
        </p:blipFill>
        <p:spPr bwMode="auto">
          <a:xfrm>
            <a:off x="251520" y="2420888"/>
            <a:ext cx="2340088" cy="1731666"/>
          </a:xfrm>
          <a:prstGeom prst="rect">
            <a:avLst/>
          </a:prstGeom>
          <a:ln w="88900" cap="sq" cmpd="thickThin">
            <a:solidFill>
              <a:srgbClr val="000000"/>
            </a:solidFill>
            <a:prstDash val="solid"/>
            <a:miter lim="800000"/>
          </a:ln>
          <a:effectLst>
            <a:innerShdw blurRad="76200">
              <a:srgbClr val="000000"/>
            </a:innerShdw>
          </a:effectLst>
        </p:spPr>
      </p:pic>
      <p:pic>
        <p:nvPicPr>
          <p:cNvPr id="24580" name="Picture 4" descr="http://fitoapteka.org/images/foto/000112/982.jpg"/>
          <p:cNvPicPr>
            <a:picLocks noChangeAspect="1" noChangeArrowheads="1"/>
          </p:cNvPicPr>
          <p:nvPr/>
        </p:nvPicPr>
        <p:blipFill>
          <a:blip r:embed="rId3" cstate="email"/>
          <a:srcRect/>
          <a:stretch>
            <a:fillRect/>
          </a:stretch>
        </p:blipFill>
        <p:spPr bwMode="auto">
          <a:xfrm>
            <a:off x="6588224" y="2420888"/>
            <a:ext cx="2304256" cy="1656184"/>
          </a:xfrm>
          <a:prstGeom prst="rect">
            <a:avLst/>
          </a:prstGeom>
          <a:ln w="88900" cap="sq" cmpd="thickThin">
            <a:solidFill>
              <a:srgbClr val="000000"/>
            </a:solidFill>
            <a:prstDash val="solid"/>
            <a:miter lim="800000"/>
          </a:ln>
          <a:effectLst>
            <a:innerShdw blurRad="76200">
              <a:srgbClr val="000000"/>
            </a:innerShdw>
          </a:effectLst>
        </p:spPr>
      </p:pic>
      <p:pic>
        <p:nvPicPr>
          <p:cNvPr id="24582" name="Picture 6" descr="http://ic.pics.livejournal.com/dniprovych/22399648/197889/197889_1000.jpg"/>
          <p:cNvPicPr>
            <a:picLocks noChangeAspect="1" noChangeArrowheads="1"/>
          </p:cNvPicPr>
          <p:nvPr/>
        </p:nvPicPr>
        <p:blipFill>
          <a:blip r:embed="rId4" cstate="email"/>
          <a:srcRect/>
          <a:stretch>
            <a:fillRect/>
          </a:stretch>
        </p:blipFill>
        <p:spPr bwMode="auto">
          <a:xfrm>
            <a:off x="2915816" y="620688"/>
            <a:ext cx="3360374" cy="252028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dirty="0"/>
          </a:p>
        </p:txBody>
      </p:sp>
      <p:sp>
        <p:nvSpPr>
          <p:cNvPr id="3" name="Содержимое 2"/>
          <p:cNvSpPr>
            <a:spLocks noGrp="1"/>
          </p:cNvSpPr>
          <p:nvPr>
            <p:ph idx="1"/>
          </p:nvPr>
        </p:nvSpPr>
        <p:spPr>
          <a:xfrm>
            <a:off x="683568" y="1412776"/>
            <a:ext cx="8075240" cy="3937624"/>
          </a:xfrm>
        </p:spPr>
        <p:txBody>
          <a:bodyPr>
            <a:prstTxWarp prst="textSlantU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buFont typeface="Wingdings 2" pitchFamily="18" charset="2"/>
              <a:buNone/>
              <a:defRPr/>
            </a:pPr>
            <a:r>
              <a:rPr lang="uk-UA" b="1" spc="50" dirty="0" err="1" smtClean="0">
                <a:ln w="11430"/>
                <a:solidFill>
                  <a:srgbClr val="FF0000"/>
                </a:solidFill>
                <a:effectLst>
                  <a:outerShdw blurRad="76200" dist="50800" dir="5400000" algn="tl" rotWithShape="0">
                    <a:srgbClr val="000000">
                      <a:alpha val="65000"/>
                    </a:srgbClr>
                  </a:outerShdw>
                </a:effectLst>
              </a:rPr>
              <a:t>Рушник</a:t>
            </a:r>
            <a:r>
              <a:rPr lang="uk-UA" b="1" spc="50" dirty="0" err="1" smtClean="0">
                <a:ln w="11430"/>
                <a:solidFill>
                  <a:schemeClr val="tx1">
                    <a:lumMod val="95000"/>
                    <a:lumOff val="5000"/>
                  </a:schemeClr>
                </a:solidFill>
                <a:effectLst>
                  <a:outerShdw blurRad="76200" dist="50800" dir="5400000" algn="tl" rotWithShape="0">
                    <a:srgbClr val="000000">
                      <a:alpha val="65000"/>
                    </a:srgbClr>
                  </a:outerShdw>
                </a:effectLst>
              </a:rPr>
              <a:t>–</a:t>
            </a:r>
            <a:r>
              <a:rPr lang="uk-UA" b="1" spc="50" dirty="0" smtClean="0">
                <a:ln w="11430"/>
                <a:solidFill>
                  <a:schemeClr val="tx1">
                    <a:lumMod val="95000"/>
                    <a:lumOff val="5000"/>
                  </a:schemeClr>
                </a:solidFill>
                <a:effectLst>
                  <a:outerShdw blurRad="76200" dist="50800" dir="5400000" algn="tl" rotWithShape="0">
                    <a:srgbClr val="000000">
                      <a:alpha val="65000"/>
                    </a:srgbClr>
                  </a:outerShdw>
                </a:effectLst>
              </a:rPr>
              <a:t> на щастя й долю оберіг.</a:t>
            </a:r>
            <a:endParaRPr lang="ru-RU"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pic>
        <p:nvPicPr>
          <p:cNvPr id="25602" name="Picture 2" descr="http://img17.slando.ua/images_slandocomua/80050623_2_644x461_prodam-svadebnyy-rushnik-fotografii.jpg"/>
          <p:cNvPicPr>
            <a:picLocks noChangeAspect="1" noChangeArrowheads="1"/>
          </p:cNvPicPr>
          <p:nvPr/>
        </p:nvPicPr>
        <p:blipFill>
          <a:blip r:embed="rId2" cstate="email"/>
          <a:srcRect/>
          <a:stretch>
            <a:fillRect/>
          </a:stretch>
        </p:blipFill>
        <p:spPr bwMode="auto">
          <a:xfrm>
            <a:off x="5076056" y="764704"/>
            <a:ext cx="1825192" cy="1368152"/>
          </a:xfrm>
          <a:prstGeom prst="rect">
            <a:avLst/>
          </a:prstGeom>
          <a:ln w="88900" cap="sq" cmpd="thickThin">
            <a:solidFill>
              <a:srgbClr val="000000"/>
            </a:solidFill>
            <a:prstDash val="solid"/>
            <a:miter lim="800000"/>
          </a:ln>
          <a:effectLst>
            <a:innerShdw blurRad="76200">
              <a:srgbClr val="000000"/>
            </a:innerShdw>
          </a:effectLst>
        </p:spPr>
      </p:pic>
      <p:pic>
        <p:nvPicPr>
          <p:cNvPr id="25606" name="Picture 6" descr="http://ya-ukrainets.com.ua/images/shop/rushnyk/original/RUSH0181_ya-ukrainets.jpg"/>
          <p:cNvPicPr>
            <a:picLocks noChangeAspect="1" noChangeArrowheads="1"/>
          </p:cNvPicPr>
          <p:nvPr/>
        </p:nvPicPr>
        <p:blipFill>
          <a:blip r:embed="rId3" cstate="email"/>
          <a:srcRect/>
          <a:stretch>
            <a:fillRect/>
          </a:stretch>
        </p:blipFill>
        <p:spPr bwMode="auto">
          <a:xfrm>
            <a:off x="251520" y="548680"/>
            <a:ext cx="3348372" cy="2232248"/>
          </a:xfrm>
          <a:prstGeom prst="rect">
            <a:avLst/>
          </a:prstGeom>
          <a:ln w="88900" cap="sq" cmpd="thickThin">
            <a:solidFill>
              <a:srgbClr val="000000"/>
            </a:solidFill>
            <a:prstDash val="solid"/>
            <a:miter lim="800000"/>
          </a:ln>
          <a:effectLst>
            <a:innerShdw blurRad="76200">
              <a:srgbClr val="000000"/>
            </a:innerShdw>
          </a:effectLst>
        </p:spPr>
      </p:pic>
      <p:pic>
        <p:nvPicPr>
          <p:cNvPr id="25608" name="Picture 8" descr="http://alnews.com.ua/content/image/news/rushnik-vishitij-chervonij-chornij-2-metri-kh-33-sm-rovno_rev001.jpg"/>
          <p:cNvPicPr>
            <a:picLocks noChangeAspect="1" noChangeArrowheads="1"/>
          </p:cNvPicPr>
          <p:nvPr/>
        </p:nvPicPr>
        <p:blipFill>
          <a:blip r:embed="rId4" cstate="email"/>
          <a:srcRect/>
          <a:stretch>
            <a:fillRect/>
          </a:stretch>
        </p:blipFill>
        <p:spPr bwMode="auto">
          <a:xfrm>
            <a:off x="4788024" y="4005064"/>
            <a:ext cx="3563144" cy="266657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dirty="0"/>
          </a:p>
        </p:txBody>
      </p:sp>
      <p:sp>
        <p:nvSpPr>
          <p:cNvPr id="3" name="Содержимое 2"/>
          <p:cNvSpPr>
            <a:spLocks noGrp="1"/>
          </p:cNvSpPr>
          <p:nvPr>
            <p:ph idx="1"/>
          </p:nvPr>
        </p:nvSpPr>
        <p:spPr>
          <a:xfrm>
            <a:off x="971600" y="2670448"/>
            <a:ext cx="7746826" cy="4187552"/>
          </a:xfrm>
        </p:spPr>
        <p:txBody>
          <a:bodyPr>
            <a:prstTxWarp prst="textCurveDow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buFont typeface="Wingdings 2" pitchFamily="18" charset="2"/>
              <a:buNone/>
              <a:defRPr/>
            </a:pPr>
            <a:r>
              <a:rPr lang="uk-UA" b="1" spc="50" dirty="0" err="1" smtClean="0">
                <a:ln w="11430"/>
                <a:solidFill>
                  <a:srgbClr val="FF0000"/>
                </a:solidFill>
                <a:effectLst>
                  <a:outerShdw blurRad="76200" dist="50800" dir="5400000" algn="tl" rotWithShape="0">
                    <a:srgbClr val="000000">
                      <a:alpha val="65000"/>
                    </a:srgbClr>
                  </a:outerShdw>
                </a:effectLst>
              </a:rPr>
              <a:t>Хліб-</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символ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добробуту</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хлібосольства</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радості</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щастя</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здоров’я</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та </a:t>
            </a:r>
            <a:r>
              <a:rPr lang="ru-RU" b="1" spc="50" dirty="0" err="1" smtClean="0">
                <a:ln w="11430"/>
                <a:solidFill>
                  <a:schemeClr val="tx1">
                    <a:lumMod val="95000"/>
                    <a:lumOff val="5000"/>
                  </a:schemeClr>
                </a:solidFill>
                <a:effectLst>
                  <a:outerShdw blurRad="76200" dist="50800" dir="5400000" algn="tl" rotWithShape="0">
                    <a:srgbClr val="000000">
                      <a:alpha val="65000"/>
                    </a:srgbClr>
                  </a:outerShdw>
                </a:effectLst>
              </a:rPr>
              <a:t>багатства</a:t>
            </a:r>
            <a:r>
              <a:rPr lang="ru-RU"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endParaRPr lang="ru-RU"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pic>
        <p:nvPicPr>
          <p:cNvPr id="26626" name="Picture 2" descr="http://upload.wikimedia.org/wikipedia/commons/0/09/Challah_Bread_Six_Braid_1.JPG"/>
          <p:cNvPicPr>
            <a:picLocks noChangeAspect="1" noChangeArrowheads="1"/>
          </p:cNvPicPr>
          <p:nvPr/>
        </p:nvPicPr>
        <p:blipFill>
          <a:blip r:embed="rId2" cstate="email"/>
          <a:srcRect/>
          <a:stretch>
            <a:fillRect/>
          </a:stretch>
        </p:blipFill>
        <p:spPr bwMode="auto">
          <a:xfrm>
            <a:off x="4716016" y="260648"/>
            <a:ext cx="4117951" cy="3087613"/>
          </a:xfrm>
          <a:prstGeom prst="rect">
            <a:avLst/>
          </a:prstGeom>
          <a:ln w="88900" cap="sq" cmpd="thickThin">
            <a:solidFill>
              <a:srgbClr val="000000"/>
            </a:solidFill>
            <a:prstDash val="solid"/>
            <a:miter lim="800000"/>
          </a:ln>
          <a:effectLst>
            <a:innerShdw blurRad="76200">
              <a:srgbClr val="000000"/>
            </a:innerShdw>
          </a:effectLst>
        </p:spPr>
      </p:pic>
      <p:pic>
        <p:nvPicPr>
          <p:cNvPr id="26630" name="Picture 6" descr="http://www.galyckazdoba.com.ua/files/catalog/9.jpg"/>
          <p:cNvPicPr>
            <a:picLocks noChangeAspect="1" noChangeArrowheads="1"/>
          </p:cNvPicPr>
          <p:nvPr/>
        </p:nvPicPr>
        <p:blipFill>
          <a:blip r:embed="rId3" cstate="email"/>
          <a:srcRect/>
          <a:stretch>
            <a:fillRect/>
          </a:stretch>
        </p:blipFill>
        <p:spPr bwMode="auto">
          <a:xfrm>
            <a:off x="1835696" y="1052736"/>
            <a:ext cx="2438671" cy="192526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59632" y="2636912"/>
            <a:ext cx="7674056" cy="1728192"/>
          </a:xfrm>
        </p:spPr>
        <p:txBody>
          <a:bodyPr>
            <a:prstTxWarp prst="textDeflate">
              <a:avLst/>
            </a:prstTxWarp>
            <a:normAutofit/>
          </a:bodyPr>
          <a:lstStyle/>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7  Чудес Закарпаття</a:t>
            </a:r>
            <a:endParaRPr lang="uk-U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Заголовок 1"/>
          <p:cNvSpPr>
            <a:spLocks noGrp="1"/>
          </p:cNvSpPr>
          <p:nvPr>
            <p:ph type="title"/>
          </p:nvPr>
        </p:nvSpPr>
        <p:spPr>
          <a:xfrm>
            <a:off x="611560" y="260648"/>
            <a:ext cx="7498080" cy="1143000"/>
          </a:xfrm>
        </p:spPr>
        <p:txBody>
          <a:bodyPr/>
          <a:lstStyle/>
          <a:p>
            <a:pPr algn="ctr" eaLnBrk="1" fontAlgn="auto" hangingPunct="1">
              <a:spcAft>
                <a:spcPts val="0"/>
              </a:spcAft>
              <a:defRPr/>
            </a:pPr>
            <a:r>
              <a:rPr lang="uk-UA" dirty="0" smtClean="0">
                <a:solidFill>
                  <a:schemeClr val="tx2">
                    <a:satMod val="130000"/>
                  </a:schemeClr>
                </a:solidFill>
              </a:rPr>
              <a:t>	</a:t>
            </a:r>
            <a:r>
              <a:rPr lang="uk-UA"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Зупинка 2</a:t>
            </a:r>
            <a:endParaRPr lang="uk-UA"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65888" y="2564904"/>
            <a:ext cx="8178112" cy="1837184"/>
          </a:xfrm>
        </p:spPr>
        <p:txBody>
          <a:bodyPr>
            <a:prstTxWarp prst="textDeflate">
              <a:avLst/>
            </a:prstTxWarp>
            <a:normAutofit/>
          </a:bodyPr>
          <a:lstStyle/>
          <a:p>
            <a:pPr marL="365760" indent="-283464" eaLnBrk="1" fontAlgn="auto" hangingPunct="1">
              <a:spcAft>
                <a:spcPts val="0"/>
              </a:spcAft>
              <a:buFont typeface="Wingdings 2"/>
              <a:buNone/>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Історія Закарпаття</a:t>
            </a:r>
          </a:p>
          <a:p>
            <a:pPr marL="365760" indent="-283464" eaLnBrk="1" fontAlgn="auto" hangingPunct="1">
              <a:spcAft>
                <a:spcPts val="0"/>
              </a:spcAft>
              <a:buFont typeface="Wingdings 2"/>
              <a:buChar char=""/>
              <a:defRPr/>
            </a:pPr>
            <a:endParaRPr lang="uk-UA" dirty="0"/>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333375"/>
            <a:ext cx="7497763"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1.Географічний центр Європи</a:t>
            </a:r>
            <a:r>
              <a:rPr lang="uk-UA" b="1" dirty="0" smtClean="0">
                <a:solidFill>
                  <a:schemeClr val="tx2">
                    <a:satMod val="130000"/>
                  </a:schemeClr>
                </a:solidFill>
              </a:rPr>
              <a:t/>
            </a:r>
            <a:br>
              <a:rPr lang="uk-UA" b="1" dirty="0" smtClean="0">
                <a:solidFill>
                  <a:schemeClr val="tx2">
                    <a:satMod val="130000"/>
                  </a:schemeClr>
                </a:solidFill>
              </a:rPr>
            </a:br>
            <a:endParaRPr lang="uk-UA" b="1" dirty="0">
              <a:solidFill>
                <a:schemeClr val="tx2">
                  <a:satMod val="130000"/>
                </a:schemeClr>
              </a:solidFill>
            </a:endParaRPr>
          </a:p>
        </p:txBody>
      </p:sp>
      <p:sp>
        <p:nvSpPr>
          <p:cNvPr id="3" name="Содержимое 2"/>
          <p:cNvSpPr>
            <a:spLocks noGrp="1"/>
          </p:cNvSpPr>
          <p:nvPr>
            <p:ph idx="1"/>
          </p:nvPr>
        </p:nvSpPr>
        <p:spPr>
          <a:xfrm>
            <a:off x="1331913" y="4797425"/>
            <a:ext cx="6881812" cy="1871663"/>
          </a:xfrm>
        </p:spPr>
        <p:txBody>
          <a:bodyPr>
            <a:normAutofit fontScale="62500" lnSpcReduction="20000"/>
          </a:bodyPr>
          <a:lstStyle/>
          <a:p>
            <a:pPr marL="365760" indent="-283464" algn="ctr" eaLnBrk="1" fontAlgn="auto" hangingPunct="1">
              <a:spcAft>
                <a:spcPts val="0"/>
              </a:spcAft>
              <a:buFont typeface="Wingdings 2"/>
              <a:buNone/>
              <a:defRPr/>
            </a:pPr>
            <a:r>
              <a:rPr lang="uk-UA" dirty="0" smtClean="0"/>
              <a:t>У селі Ділове, де розташований географічний центр Європи</a:t>
            </a:r>
            <a:r>
              <a:rPr lang="uk-UA" baseline="30000" dirty="0" smtClean="0"/>
              <a:t> </a:t>
            </a:r>
            <a:r>
              <a:rPr lang="uk-UA" dirty="0" smtClean="0"/>
              <a:t>1887 року було встановлено кам'яний стовпчик, на якому латиною написали: </a:t>
            </a:r>
            <a:r>
              <a:rPr lang="uk-UA" b="1" i="1" dirty="0" smtClean="0"/>
              <a:t>«</a:t>
            </a:r>
            <a:r>
              <a:rPr lang="de-DE" b="1" i="1" dirty="0" err="1" smtClean="0"/>
              <a:t>Locus</a:t>
            </a:r>
            <a:r>
              <a:rPr lang="de-DE" b="1" i="1" dirty="0" smtClean="0"/>
              <a:t> </a:t>
            </a:r>
            <a:r>
              <a:rPr lang="de-DE" b="1" i="1" dirty="0" err="1" smtClean="0"/>
              <a:t>Perennis</a:t>
            </a:r>
            <a:r>
              <a:rPr lang="de-DE" b="1" i="1" dirty="0" smtClean="0"/>
              <a:t> </a:t>
            </a:r>
            <a:r>
              <a:rPr lang="de-DE" b="1" i="1" dirty="0" err="1" smtClean="0"/>
              <a:t>Dilicentissime</a:t>
            </a:r>
            <a:r>
              <a:rPr lang="de-DE" b="1" i="1" dirty="0" smtClean="0"/>
              <a:t> cum </a:t>
            </a:r>
            <a:r>
              <a:rPr lang="de-DE" b="1" i="1" dirty="0" err="1" smtClean="0"/>
              <a:t>libella</a:t>
            </a:r>
            <a:r>
              <a:rPr lang="de-DE" b="1" i="1" dirty="0" smtClean="0"/>
              <a:t> </a:t>
            </a:r>
            <a:r>
              <a:rPr lang="de-DE" b="1" i="1" dirty="0" err="1" smtClean="0"/>
              <a:t>librationis</a:t>
            </a:r>
            <a:r>
              <a:rPr lang="de-DE" b="1" i="1" dirty="0" smtClean="0"/>
              <a:t> </a:t>
            </a:r>
            <a:r>
              <a:rPr lang="de-DE" b="1" i="1" dirty="0" err="1" smtClean="0"/>
              <a:t>quae</a:t>
            </a:r>
            <a:r>
              <a:rPr lang="de-DE" b="1" i="1" dirty="0" smtClean="0"/>
              <a:t> </a:t>
            </a:r>
            <a:r>
              <a:rPr lang="de-DE" b="1" i="1" dirty="0" err="1" smtClean="0"/>
              <a:t>est</a:t>
            </a:r>
            <a:r>
              <a:rPr lang="de-DE" b="1" i="1" dirty="0" smtClean="0"/>
              <a:t> in Austria et </a:t>
            </a:r>
            <a:r>
              <a:rPr lang="de-DE" b="1" i="1" dirty="0" err="1" smtClean="0"/>
              <a:t>Hungaria</a:t>
            </a:r>
            <a:r>
              <a:rPr lang="de-DE" b="1" i="1" dirty="0" smtClean="0"/>
              <a:t> </a:t>
            </a:r>
            <a:r>
              <a:rPr lang="de-DE" b="1" i="1" dirty="0" err="1" smtClean="0"/>
              <a:t>confectacum</a:t>
            </a:r>
            <a:r>
              <a:rPr lang="de-DE" b="1" i="1" dirty="0" smtClean="0"/>
              <a:t> </a:t>
            </a:r>
            <a:r>
              <a:rPr lang="de-DE" b="1" i="1" dirty="0" err="1" smtClean="0"/>
              <a:t>mensura</a:t>
            </a:r>
            <a:r>
              <a:rPr lang="de-DE" b="1" i="1" dirty="0" smtClean="0"/>
              <a:t> </a:t>
            </a:r>
            <a:r>
              <a:rPr lang="de-DE" b="1" i="1" dirty="0" err="1" smtClean="0"/>
              <a:t>gradum</a:t>
            </a:r>
            <a:r>
              <a:rPr lang="de-DE" b="1" i="1" dirty="0" smtClean="0"/>
              <a:t> </a:t>
            </a:r>
            <a:r>
              <a:rPr lang="de-DE" b="1" i="1" dirty="0" err="1" smtClean="0"/>
              <a:t>meridionalium</a:t>
            </a:r>
            <a:r>
              <a:rPr lang="de-DE" b="1" i="1" dirty="0" smtClean="0"/>
              <a:t> et </a:t>
            </a:r>
            <a:r>
              <a:rPr lang="de-DE" b="1" i="1" dirty="0" err="1" smtClean="0"/>
              <a:t>paralleloumierum</a:t>
            </a:r>
            <a:r>
              <a:rPr lang="de-DE" b="1" i="1" dirty="0" smtClean="0"/>
              <a:t> </a:t>
            </a:r>
            <a:r>
              <a:rPr lang="de-DE" b="1" i="1" dirty="0" err="1" smtClean="0"/>
              <a:t>Europeum</a:t>
            </a:r>
            <a:r>
              <a:rPr lang="de-DE" b="1" i="1" dirty="0" smtClean="0"/>
              <a:t>. MD CCC LXXXVII» </a:t>
            </a:r>
            <a:r>
              <a:rPr lang="de-DE" dirty="0" smtClean="0"/>
              <a:t>— </a:t>
            </a:r>
            <a:r>
              <a:rPr lang="uk-UA" dirty="0" smtClean="0"/>
              <a:t>що в перекладі означає «Постійне, точне, вічне місце. </a:t>
            </a:r>
            <a:endParaRPr lang="uk-UA" dirty="0"/>
          </a:p>
        </p:txBody>
      </p:sp>
      <p:pic>
        <p:nvPicPr>
          <p:cNvPr id="4098" name="Picture 2" descr="C:\Users\Ілюша\Desktop\Аня Добош\images.jpg"/>
          <p:cNvPicPr>
            <a:picLocks noChangeAspect="1" noChangeArrowheads="1"/>
          </p:cNvPicPr>
          <p:nvPr/>
        </p:nvPicPr>
        <p:blipFill>
          <a:blip r:embed="rId3" cstate="print"/>
          <a:srcRect/>
          <a:stretch>
            <a:fillRect/>
          </a:stretch>
        </p:blipFill>
        <p:spPr bwMode="auto">
          <a:xfrm>
            <a:off x="899592" y="1268760"/>
            <a:ext cx="3240360" cy="2427142"/>
          </a:xfrm>
          <a:prstGeom prst="rect">
            <a:avLst/>
          </a:prstGeom>
          <a:ln w="88900" cap="sq" cmpd="thickThin">
            <a:solidFill>
              <a:srgbClr val="000000"/>
            </a:solidFill>
            <a:prstDash val="solid"/>
            <a:miter lim="800000"/>
          </a:ln>
          <a:effectLst>
            <a:innerShdw blurRad="76200">
              <a:srgbClr val="000000"/>
            </a:innerShdw>
          </a:effectLst>
        </p:spPr>
      </p:pic>
      <p:pic>
        <p:nvPicPr>
          <p:cNvPr id="4099" name="Picture 3" descr="C:\Users\Ілюша\Desktop\Аня Добош\2_Geografichnuy_Centr_Evropu.jpg"/>
          <p:cNvPicPr>
            <a:picLocks noChangeAspect="1" noChangeArrowheads="1"/>
          </p:cNvPicPr>
          <p:nvPr/>
        </p:nvPicPr>
        <p:blipFill>
          <a:blip r:embed="rId4" cstate="email"/>
          <a:srcRect/>
          <a:stretch>
            <a:fillRect/>
          </a:stretch>
        </p:blipFill>
        <p:spPr bwMode="auto">
          <a:xfrm>
            <a:off x="4932040" y="2420888"/>
            <a:ext cx="3394873" cy="227456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980728"/>
            <a:ext cx="7498080" cy="4800600"/>
          </a:xfrm>
        </p:spPr>
        <p:txBody>
          <a:bodyPr>
            <a:normAutofit fontScale="62500" lnSpcReduction="20000"/>
          </a:bodyPr>
          <a:lstStyle/>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Гуцульські Ромео і Джульєтта </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        Якщо подорожувати дорогою </a:t>
            </a:r>
            <a:r>
              <a:rPr lang="uk-UA" b="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Ужгород-Рахів</a:t>
            </a: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 то, проїжджаючи поблизу села </a:t>
            </a:r>
            <a:r>
              <a:rPr lang="uk-UA" b="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Костилівка</a:t>
            </a: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 можна побачити на одинокій скелі хрест. Саме цю гору і називають Скеля Кохання, адже, як свідчить легенда, на початку ХХ століття в цьому селі розгорнулася любовна драма. Дівчина з багатої родини покохала хлопця з бідняцької сім’ї, але цьому противилися її батьки. Вони неодноразово підстерігали закоханих і погрожували хлопцю… Як не як, а традиції соціальної нерівності, особливо у сільській місцевості, пильно оберігалися. Та не так сталося, як гадалося. Однієї місячної ночі дівчина разом з хлопцем піднялися на вершину скелі, міцно обнялися і стрибнули... Так їх і знайшли вранці місцеві жителі. А невелику гору на честь закоханих назвали Скелею Кохання і поставили великий хрест, який би нагадував про нездоланність любові двох вірних сердець. Багато людей вірить, що той, хто доторкнеться до заповітного хреста, може сподіватись на велике і вірне кохання… </a:t>
            </a:r>
          </a:p>
          <a:p>
            <a:pPr marL="365760" indent="-283464" algn="ctr" eaLnBrk="1" fontAlgn="auto" hangingPunct="1">
              <a:spcAft>
                <a:spcPts val="0"/>
              </a:spcAft>
              <a:buFont typeface="Wingdings 2"/>
              <a:buNone/>
              <a:defRPr/>
            </a:pPr>
            <a:endParaRPr lang="uk-UA"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2.Солоні озера Солотвина</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16013" y="4437063"/>
            <a:ext cx="7600950" cy="2171700"/>
          </a:xfrm>
        </p:spPr>
        <p:txBody>
          <a:bodyPr>
            <a:normAutofit fontScale="70000" lnSpcReduction="20000"/>
          </a:bodyPr>
          <a:lstStyle/>
          <a:p>
            <a:pPr marL="365760" indent="-283464" algn="ctr" eaLnBrk="1" fontAlgn="auto" hangingPunct="1">
              <a:spcAft>
                <a:spcPts val="0"/>
              </a:spcAft>
              <a:buFont typeface="Wingdings 2"/>
              <a:buNone/>
              <a:defRPr/>
            </a:pPr>
            <a:r>
              <a:rPr lang="uk-UA" dirty="0" smtClean="0">
                <a:latin typeface="Times New Roman" pitchFamily="18" charset="0"/>
                <a:cs typeface="Times New Roman" pitchFamily="18" charset="0"/>
              </a:rPr>
              <a:t>Чотири речі відрізняють закарпатське Солотвино від решти сіл та селищ України. Насамперед це цілюща ропа солоних озер, лікувальні грязі, алергологічна лікарня, що використовує спелеотерапію для надання другого дихання астматикам, алергікам, хворим на туберкульоз, а також житлові </a:t>
            </a:r>
            <a:r>
              <a:rPr lang="uk-UA" dirty="0" err="1" smtClean="0">
                <a:latin typeface="Times New Roman" pitchFamily="18" charset="0"/>
                <a:cs typeface="Times New Roman" pitchFamily="18" charset="0"/>
              </a:rPr>
              <a:t>дев’ятиповерхівки</a:t>
            </a:r>
            <a:r>
              <a:rPr lang="uk-UA" dirty="0" smtClean="0">
                <a:latin typeface="Times New Roman" pitchFamily="18" charset="0"/>
                <a:cs typeface="Times New Roman" pitchFamily="18" charset="0"/>
              </a:rPr>
              <a:t>, яких більше нема в жодному селі чи </a:t>
            </a:r>
            <a:r>
              <a:rPr lang="uk-UA" dirty="0" err="1" smtClean="0">
                <a:latin typeface="Times New Roman" pitchFamily="18" charset="0"/>
                <a:cs typeface="Times New Roman" pitchFamily="18" charset="0"/>
              </a:rPr>
              <a:t>смт</a:t>
            </a:r>
            <a:r>
              <a:rPr lang="uk-UA" dirty="0" smtClean="0">
                <a:latin typeface="Times New Roman" pitchFamily="18" charset="0"/>
                <a:cs typeface="Times New Roman" pitchFamily="18" charset="0"/>
              </a:rPr>
              <a:t> по всій Україні.</a:t>
            </a:r>
            <a:endParaRPr lang="uk-UA" dirty="0">
              <a:latin typeface="Times New Roman" pitchFamily="18" charset="0"/>
              <a:cs typeface="Times New Roman" pitchFamily="18" charset="0"/>
            </a:endParaRPr>
          </a:p>
        </p:txBody>
      </p:sp>
      <p:pic>
        <p:nvPicPr>
          <p:cNvPr id="5122" name="Picture 2" descr="C:\Users\Ілюша\Desktop\Аня Добош\1_Solyana_pechera.JPG"/>
          <p:cNvPicPr>
            <a:picLocks noChangeAspect="1" noChangeArrowheads="1"/>
          </p:cNvPicPr>
          <p:nvPr/>
        </p:nvPicPr>
        <p:blipFill>
          <a:blip r:embed="rId3" cstate="email"/>
          <a:srcRect/>
          <a:stretch>
            <a:fillRect/>
          </a:stretch>
        </p:blipFill>
        <p:spPr bwMode="auto">
          <a:xfrm>
            <a:off x="2987824" y="1268760"/>
            <a:ext cx="3476023" cy="2644800"/>
          </a:xfrm>
          <a:prstGeom prst="rect">
            <a:avLst/>
          </a:prstGeom>
          <a:ln w="88900" cap="sq" cmpd="thickThin">
            <a:solidFill>
              <a:srgbClr val="000000"/>
            </a:solidFill>
            <a:prstDash val="solid"/>
            <a:miter lim="800000"/>
          </a:ln>
          <a:effectLst>
            <a:innerShdw blurRad="76200">
              <a:srgbClr val="000000"/>
            </a:innerShdw>
          </a:effectLst>
        </p:spPr>
      </p:pic>
      <p:pic>
        <p:nvPicPr>
          <p:cNvPr id="5123" name="Picture 3" descr="C:\Users\Ілюша\Desktop\Аня Добош\2_Solotvuno_alergologichna_likarnya.jpg"/>
          <p:cNvPicPr>
            <a:picLocks noChangeAspect="1" noChangeArrowheads="1"/>
          </p:cNvPicPr>
          <p:nvPr/>
        </p:nvPicPr>
        <p:blipFill>
          <a:blip r:embed="rId4" cstate="email"/>
          <a:srcRect/>
          <a:stretch>
            <a:fillRect/>
          </a:stretch>
        </p:blipFill>
        <p:spPr bwMode="auto">
          <a:xfrm>
            <a:off x="6804248" y="1844824"/>
            <a:ext cx="2153816" cy="1615362"/>
          </a:xfrm>
          <a:prstGeom prst="rect">
            <a:avLst/>
          </a:prstGeom>
          <a:ln w="88900" cap="sq" cmpd="thickThin">
            <a:solidFill>
              <a:srgbClr val="000000"/>
            </a:solidFill>
            <a:prstDash val="solid"/>
            <a:miter lim="800000"/>
          </a:ln>
          <a:effectLst>
            <a:innerShdw blurRad="76200">
              <a:srgbClr val="000000"/>
            </a:innerShdw>
          </a:effectLst>
        </p:spPr>
      </p:pic>
      <p:pic>
        <p:nvPicPr>
          <p:cNvPr id="5124" name="Picture 4" descr="C:\Users\Ілюша\Desktop\Аня Добош\4_Solotvuno.jpg"/>
          <p:cNvPicPr>
            <a:picLocks noChangeAspect="1" noChangeArrowheads="1"/>
          </p:cNvPicPr>
          <p:nvPr/>
        </p:nvPicPr>
        <p:blipFill>
          <a:blip r:embed="rId5" cstate="email"/>
          <a:srcRect/>
          <a:stretch>
            <a:fillRect/>
          </a:stretch>
        </p:blipFill>
        <p:spPr bwMode="auto">
          <a:xfrm>
            <a:off x="179512" y="1700808"/>
            <a:ext cx="2523034" cy="195937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333375"/>
            <a:ext cx="7497763"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3.Замок Паланок</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16013" y="4652963"/>
            <a:ext cx="7818437" cy="1800225"/>
          </a:xfrm>
        </p:spPr>
        <p:txBody>
          <a:bodyPr>
            <a:normAutofit fontScale="550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Замок Паланок</a:t>
            </a:r>
            <a:r>
              <a:rPr lang="uk-UA" dirty="0" smtClean="0">
                <a:latin typeface="Times New Roman" pitchFamily="18" charset="0"/>
                <a:cs typeface="Times New Roman" pitchFamily="18" charset="0"/>
              </a:rPr>
              <a:t> — знаходиться в місті </a:t>
            </a:r>
            <a:r>
              <a:rPr lang="uk-UA" dirty="0" err="1" smtClean="0">
                <a:latin typeface="Times New Roman" pitchFamily="18" charset="0"/>
                <a:cs typeface="Times New Roman" pitchFamily="18" charset="0"/>
              </a:rPr>
              <a:t>Мукачево</a:t>
            </a:r>
            <a:r>
              <a:rPr lang="uk-UA" dirty="0" smtClean="0">
                <a:latin typeface="Times New Roman" pitchFamily="18" charset="0"/>
                <a:cs typeface="Times New Roman" pitchFamily="18" charset="0"/>
              </a:rPr>
              <a:t>, Закарпатської області. Унікальний зразок середньовічної фортифікаційної архітектури, з поєднанням різних стилів.</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Саме природний рельєф Закарпаття створив усі передумови для будівництва там замків. Близькість Карпат дозволяли добувати деревину, камінь і глину (для випалу цеглин). Майже рівна місцевість із одинокими пагорбами, де так зручно розташовувати замки.</a:t>
            </a:r>
            <a:endParaRPr lang="uk-UA" dirty="0">
              <a:latin typeface="Times New Roman" pitchFamily="18" charset="0"/>
              <a:cs typeface="Times New Roman" pitchFamily="18" charset="0"/>
            </a:endParaRPr>
          </a:p>
        </p:txBody>
      </p:sp>
      <p:pic>
        <p:nvPicPr>
          <p:cNvPr id="6146" name="Picture 2" descr="C:\Users\Ілюша\Desktop\Аня Добош\Mukachivskui_zamok1.jpg"/>
          <p:cNvPicPr>
            <a:picLocks noChangeAspect="1" noChangeArrowheads="1"/>
          </p:cNvPicPr>
          <p:nvPr/>
        </p:nvPicPr>
        <p:blipFill>
          <a:blip r:embed="rId3" cstate="email"/>
          <a:srcRect/>
          <a:stretch>
            <a:fillRect/>
          </a:stretch>
        </p:blipFill>
        <p:spPr bwMode="auto">
          <a:xfrm>
            <a:off x="395536" y="1124744"/>
            <a:ext cx="4608512" cy="3278083"/>
          </a:xfrm>
          <a:prstGeom prst="rect">
            <a:avLst/>
          </a:prstGeom>
          <a:ln w="88900" cap="sq" cmpd="thickThin">
            <a:solidFill>
              <a:srgbClr val="000000"/>
            </a:solidFill>
            <a:prstDash val="solid"/>
            <a:miter lim="800000"/>
          </a:ln>
          <a:effectLst>
            <a:innerShdw blurRad="76200">
              <a:srgbClr val="000000"/>
            </a:innerShdw>
          </a:effectLst>
        </p:spPr>
      </p:pic>
      <p:pic>
        <p:nvPicPr>
          <p:cNvPr id="6147" name="Picture 3" descr="C:\Users\Ілюша\Desktop\Аня Добош\Mukachivskui_zamok.jpg"/>
          <p:cNvPicPr>
            <a:picLocks noChangeAspect="1" noChangeArrowheads="1"/>
          </p:cNvPicPr>
          <p:nvPr/>
        </p:nvPicPr>
        <p:blipFill>
          <a:blip r:embed="rId4" cstate="email"/>
          <a:srcRect/>
          <a:stretch>
            <a:fillRect/>
          </a:stretch>
        </p:blipFill>
        <p:spPr bwMode="auto">
          <a:xfrm>
            <a:off x="6156176" y="1124744"/>
            <a:ext cx="2062759" cy="1547069"/>
          </a:xfrm>
          <a:prstGeom prst="rect">
            <a:avLst/>
          </a:prstGeom>
          <a:ln w="88900" cap="sq" cmpd="thickThin">
            <a:solidFill>
              <a:srgbClr val="000000"/>
            </a:solidFill>
            <a:prstDash val="solid"/>
            <a:miter lim="800000"/>
          </a:ln>
          <a:effectLst>
            <a:innerShdw blurRad="76200">
              <a:srgbClr val="000000"/>
            </a:innerShdw>
          </a:effectLst>
        </p:spPr>
      </p:pic>
      <p:pic>
        <p:nvPicPr>
          <p:cNvPr id="6148" name="Picture 4" descr="C:\Users\Ілюша\Desktop\Аня Добош\Mukach_sxodu.JPG"/>
          <p:cNvPicPr>
            <a:picLocks noChangeAspect="1" noChangeArrowheads="1"/>
          </p:cNvPicPr>
          <p:nvPr/>
        </p:nvPicPr>
        <p:blipFill>
          <a:blip r:embed="rId5" cstate="email"/>
          <a:srcRect/>
          <a:stretch>
            <a:fillRect/>
          </a:stretch>
        </p:blipFill>
        <p:spPr bwMode="auto">
          <a:xfrm>
            <a:off x="6588224" y="2996952"/>
            <a:ext cx="1141790" cy="152334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450" y="333375"/>
            <a:ext cx="7497763"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4.Водоспад </a:t>
            </a:r>
            <a:r>
              <a:rPr lang="uk-UA" b="1" dirty="0" err="1" smtClean="0">
                <a:solidFill>
                  <a:schemeClr val="tx2">
                    <a:satMod val="130000"/>
                  </a:schemeClr>
                </a:solidFill>
                <a:hlinkClick r:id="rId2"/>
              </a:rPr>
              <a:t>“Воєводин”</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16013" y="4365625"/>
            <a:ext cx="7818437" cy="2303463"/>
          </a:xfrm>
        </p:spPr>
        <p:txBody>
          <a:bodyPr>
            <a:normAutofit fontScale="62500" lnSpcReduction="20000"/>
          </a:bodyPr>
          <a:lstStyle/>
          <a:p>
            <a:pPr marL="365760" indent="-283464" algn="ctr" eaLnBrk="1" fontAlgn="auto" hangingPunct="1">
              <a:spcAft>
                <a:spcPts val="0"/>
              </a:spcAft>
              <a:buFont typeface="Wingdings 2"/>
              <a:buNone/>
              <a:defRPr/>
            </a:pPr>
            <a:r>
              <a:rPr lang="ru-RU" dirty="0" err="1" smtClean="0">
                <a:latin typeface="Times New Roman" pitchFamily="18" charset="0"/>
                <a:cs typeface="Times New Roman" pitchFamily="18" charset="0"/>
              </a:rPr>
              <a:t>Воєводин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називають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Воєводино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розташований</a:t>
            </a:r>
            <a:r>
              <a:rPr lang="ru-RU" dirty="0" smtClean="0">
                <a:latin typeface="Times New Roman" pitchFamily="18" charset="0"/>
                <a:cs typeface="Times New Roman" pitchFamily="18" charset="0"/>
              </a:rPr>
              <a:t> далеко в горах, в </a:t>
            </a:r>
            <a:r>
              <a:rPr lang="ru-RU" dirty="0" err="1" smtClean="0">
                <a:latin typeface="Times New Roman" pitchFamily="18" charset="0"/>
                <a:cs typeface="Times New Roman" pitchFamily="18" charset="0"/>
              </a:rPr>
              <a:t>українських</a:t>
            </a:r>
            <a:r>
              <a:rPr lang="ru-RU" dirty="0" smtClean="0">
                <a:latin typeface="Times New Roman" pitchFamily="18" charset="0"/>
                <a:cs typeface="Times New Roman" pitchFamily="18" charset="0"/>
              </a:rPr>
              <a:t> Карпатах, на </a:t>
            </a:r>
            <a:r>
              <a:rPr lang="ru-RU" dirty="0" err="1" smtClean="0">
                <a:latin typeface="Times New Roman" pitchFamily="18" charset="0"/>
                <a:cs typeface="Times New Roman" pitchFamily="18" charset="0"/>
              </a:rPr>
              <a:t>південних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схилах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гірського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масиву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Полонина</a:t>
            </a:r>
            <a:r>
              <a:rPr lang="ru-RU" dirty="0" smtClean="0">
                <a:latin typeface="Times New Roman" pitchFamily="18" charset="0"/>
                <a:cs typeface="Times New Roman" pitchFamily="18" charset="0"/>
              </a:rPr>
              <a:t> Руна (</a:t>
            </a:r>
            <a:r>
              <a:rPr lang="ru-RU" dirty="0" err="1" smtClean="0">
                <a:latin typeface="Times New Roman" pitchFamily="18" charset="0"/>
                <a:cs typeface="Times New Roman" pitchFamily="18" charset="0"/>
              </a:rPr>
              <a:t>Рівна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Гідрологічна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пам'ятка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природи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місцевого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розташований</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річці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Воєводин</a:t>
            </a:r>
            <a:r>
              <a:rPr lang="ru-RU" dirty="0" smtClean="0">
                <a:latin typeface="Times New Roman" pitchFamily="18" charset="0"/>
                <a:cs typeface="Times New Roman" pitchFamily="18" charset="0"/>
              </a:rPr>
              <a:t>, у межах Державного заказника «</a:t>
            </a:r>
            <a:r>
              <a:rPr lang="ru-RU" dirty="0" err="1" smtClean="0">
                <a:latin typeface="Times New Roman" pitchFamily="18" charset="0"/>
                <a:cs typeface="Times New Roman" pitchFamily="18" charset="0"/>
              </a:rPr>
              <a:t>Соколові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Скелі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знаходиться</a:t>
            </a:r>
            <a:r>
              <a:rPr lang="ru-RU" dirty="0" smtClean="0">
                <a:latin typeface="Times New Roman" pitchFamily="18" charset="0"/>
                <a:cs typeface="Times New Roman" pitchFamily="18" charset="0"/>
              </a:rPr>
              <a:t> за 12 км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села </a:t>
            </a:r>
            <a:r>
              <a:rPr lang="ru-RU" dirty="0" err="1" smtClean="0">
                <a:latin typeface="Times New Roman" pitchFamily="18" charset="0"/>
                <a:cs typeface="Times New Roman" pitchFamily="18" charset="0"/>
              </a:rPr>
              <a:t>Тур'я</a:t>
            </a:r>
            <a:r>
              <a:rPr lang="ru-RU" dirty="0" smtClean="0">
                <a:latin typeface="Times New Roman" pitchFamily="18" charset="0"/>
                <a:cs typeface="Times New Roman" pitchFamily="18" charset="0"/>
              </a:rPr>
              <a:t> Поляна </a:t>
            </a:r>
            <a:r>
              <a:rPr lang="ru-RU" dirty="0" err="1" smtClean="0">
                <a:latin typeface="Times New Roman" pitchFamily="18" charset="0"/>
                <a:cs typeface="Times New Roman" pitchFamily="18" charset="0"/>
              </a:rPr>
              <a:t>Перечинського</a:t>
            </a:r>
            <a:r>
              <a:rPr lang="ru-RU" dirty="0" smtClean="0">
                <a:latin typeface="Times New Roman" pitchFamily="18" charset="0"/>
                <a:cs typeface="Times New Roman" pitchFamily="18" charset="0"/>
              </a:rPr>
              <a:t> району, </a:t>
            </a:r>
            <a:r>
              <a:rPr lang="ru-RU" dirty="0" err="1" smtClean="0">
                <a:latin typeface="Times New Roman" pitchFamily="18" charset="0"/>
                <a:cs typeface="Times New Roman" pitchFamily="18" charset="0"/>
              </a:rPr>
              <a:t>Закарпатської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області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Висота</a:t>
            </a:r>
            <a:r>
              <a:rPr lang="ru-RU" dirty="0" smtClean="0">
                <a:latin typeface="Times New Roman" pitchFamily="18" charset="0"/>
                <a:cs typeface="Times New Roman" pitchFamily="18" charset="0"/>
              </a:rPr>
              <a:t> головного каскаду становить 5-6 м. </a:t>
            </a:r>
            <a:r>
              <a:rPr lang="ru-RU" dirty="0" err="1" smtClean="0">
                <a:latin typeface="Times New Roman" pitchFamily="18" charset="0"/>
                <a:cs typeface="Times New Roman" pitchFamily="18" charset="0"/>
              </a:rPr>
              <a:t>Воєводин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рідкісна</a:t>
            </a:r>
            <a:r>
              <a:rPr lang="ru-RU" dirty="0" smtClean="0">
                <a:latin typeface="Times New Roman" pitchFamily="18" charset="0"/>
                <a:cs typeface="Times New Roman" pitchFamily="18" charset="0"/>
              </a:rPr>
              <a:t> та прекрасна </a:t>
            </a:r>
            <a:r>
              <a:rPr lang="ru-RU" dirty="0" err="1" smtClean="0">
                <a:latin typeface="Times New Roman" pitchFamily="18" charset="0"/>
                <a:cs typeface="Times New Roman" pitchFamily="18" charset="0"/>
              </a:rPr>
              <a:t>пам'ятка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природи</a:t>
            </a:r>
            <a:r>
              <a:rPr lang="ru-RU" dirty="0" smtClean="0">
                <a:latin typeface="Times New Roman" pitchFamily="18" charset="0"/>
                <a:cs typeface="Times New Roman" pitchFamily="18" charset="0"/>
              </a:rPr>
              <a:t>, яка </a:t>
            </a:r>
            <a:r>
              <a:rPr lang="ru-RU" dirty="0" err="1" smtClean="0">
                <a:latin typeface="Times New Roman" pitchFamily="18" charset="0"/>
                <a:cs typeface="Times New Roman" pitchFamily="18" charset="0"/>
              </a:rPr>
              <a:t>має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наукове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естетичне</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рекреаційне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значення</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1026" name="Picture 2" descr="C:\Users\Ілюша\Desktop\Аня Добош\2_vodospad_voevodun.jpg"/>
          <p:cNvPicPr>
            <a:picLocks noChangeAspect="1" noChangeArrowheads="1"/>
          </p:cNvPicPr>
          <p:nvPr/>
        </p:nvPicPr>
        <p:blipFill>
          <a:blip r:embed="rId3" cstate="email"/>
          <a:srcRect/>
          <a:stretch>
            <a:fillRect/>
          </a:stretch>
        </p:blipFill>
        <p:spPr bwMode="auto">
          <a:xfrm>
            <a:off x="4932040" y="1340768"/>
            <a:ext cx="3822468" cy="2623567"/>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descr="C:\Users\Ілюша\Desktop\Аня Добош\3_vodospad_voevodun.jpg"/>
          <p:cNvPicPr>
            <a:picLocks noChangeAspect="1" noChangeArrowheads="1"/>
          </p:cNvPicPr>
          <p:nvPr/>
        </p:nvPicPr>
        <p:blipFill>
          <a:blip r:embed="rId4" cstate="email"/>
          <a:srcRect/>
          <a:stretch>
            <a:fillRect/>
          </a:stretch>
        </p:blipFill>
        <p:spPr bwMode="auto">
          <a:xfrm>
            <a:off x="395536" y="1340768"/>
            <a:ext cx="4026024" cy="26414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5.Озеро «Синевир»</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16013" y="4797425"/>
            <a:ext cx="7600950" cy="1738313"/>
          </a:xfrm>
        </p:spPr>
        <p:txBody>
          <a:bodyPr>
            <a:normAutofit fontScale="70000" lnSpcReduction="20000"/>
          </a:bodyPr>
          <a:lstStyle/>
          <a:p>
            <a:pPr marL="365760" indent="-283464" algn="ctr" eaLnBrk="1" fontAlgn="auto" hangingPunct="1">
              <a:spcAft>
                <a:spcPts val="0"/>
              </a:spcAft>
              <a:buFont typeface="Wingdings 2"/>
              <a:buNone/>
              <a:defRPr/>
            </a:pPr>
            <a:r>
              <a:rPr lang="ru-RU" dirty="0" smtClean="0">
                <a:latin typeface="Times New Roman" pitchFamily="18" charset="0"/>
                <a:cs typeface="Times New Roman" pitchFamily="18" charset="0"/>
              </a:rPr>
              <a:t>Озеро «</a:t>
            </a:r>
            <a:r>
              <a:rPr lang="ru-RU" dirty="0" err="1" smtClean="0">
                <a:latin typeface="Times New Roman" pitchFamily="18" charset="0"/>
                <a:cs typeface="Times New Roman" pitchFamily="18" charset="0"/>
              </a:rPr>
              <a:t>Синевир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найбільшим</a:t>
            </a:r>
            <a:r>
              <a:rPr lang="ru-RU" dirty="0" smtClean="0">
                <a:latin typeface="Times New Roman" pitchFamily="18" charset="0"/>
                <a:cs typeface="Times New Roman" pitchFamily="18" charset="0"/>
              </a:rPr>
              <a:t> озером </a:t>
            </a:r>
            <a:r>
              <a:rPr lang="ru-RU" dirty="0" err="1" smtClean="0">
                <a:latin typeface="Times New Roman" pitchFamily="18" charset="0"/>
                <a:cs typeface="Times New Roman" pitchFamily="18" charset="0"/>
              </a:rPr>
              <a:t>українських</a:t>
            </a:r>
            <a:r>
              <a:rPr lang="ru-RU" dirty="0" smtClean="0">
                <a:latin typeface="Times New Roman" pitchFamily="18" charset="0"/>
                <a:cs typeface="Times New Roman" pitchFamily="18" charset="0"/>
              </a:rPr>
              <a:t> Карпат. </a:t>
            </a:r>
            <a:r>
              <a:rPr lang="ru-RU" dirty="0" err="1" smtClean="0">
                <a:latin typeface="Times New Roman" pitchFamily="18" charset="0"/>
                <a:cs typeface="Times New Roman" pitchFamily="18" charset="0"/>
              </a:rPr>
              <a:t>Воно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розташоване</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висоті</a:t>
            </a:r>
            <a:r>
              <a:rPr lang="ru-RU" dirty="0" smtClean="0">
                <a:latin typeface="Times New Roman" pitchFamily="18" charset="0"/>
                <a:cs typeface="Times New Roman" pitchFamily="18" charset="0"/>
              </a:rPr>
              <a:t> 989 </a:t>
            </a:r>
            <a:r>
              <a:rPr lang="ru-RU" dirty="0" err="1" smtClean="0">
                <a:latin typeface="Times New Roman" pitchFamily="18" charset="0"/>
                <a:cs typeface="Times New Roman" pitchFamily="18" charset="0"/>
              </a:rPr>
              <a:t>метрів</a:t>
            </a:r>
            <a:r>
              <a:rPr lang="ru-RU" dirty="0" smtClean="0">
                <a:latin typeface="Times New Roman" pitchFamily="18" charset="0"/>
                <a:cs typeface="Times New Roman" pitchFamily="18" charset="0"/>
              </a:rPr>
              <a:t> над </a:t>
            </a:r>
            <a:r>
              <a:rPr lang="ru-RU" dirty="0" err="1" smtClean="0">
                <a:latin typeface="Times New Roman" pitchFamily="18" charset="0"/>
                <a:cs typeface="Times New Roman" pitchFamily="18" charset="0"/>
              </a:rPr>
              <a:t>рівнем</a:t>
            </a:r>
            <a:r>
              <a:rPr lang="ru-RU" dirty="0" smtClean="0">
                <a:latin typeface="Times New Roman" pitchFamily="18" charset="0"/>
                <a:cs typeface="Times New Roman" pitchFamily="18" charset="0"/>
              </a:rPr>
              <a:t> моря. Входить до складу </a:t>
            </a:r>
            <a:r>
              <a:rPr lang="ru-RU" dirty="0" err="1" smtClean="0">
                <a:latin typeface="Times New Roman" pitchFamily="18" charset="0"/>
                <a:cs typeface="Times New Roman" pitchFamily="18" charset="0"/>
              </a:rPr>
              <a:t>Національного</a:t>
            </a:r>
            <a:r>
              <a:rPr lang="ru-RU" dirty="0" smtClean="0">
                <a:latin typeface="Times New Roman" pitchFamily="18" charset="0"/>
                <a:cs typeface="Times New Roman" pitchFamily="18" charset="0"/>
              </a:rPr>
              <a:t> природного парку «</a:t>
            </a:r>
            <a:r>
              <a:rPr lang="ru-RU" dirty="0" err="1" smtClean="0">
                <a:latin typeface="Times New Roman" pitchFamily="18" charset="0"/>
                <a:cs typeface="Times New Roman" pitchFamily="18" charset="0"/>
              </a:rPr>
              <a:t>Синевир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Розташоване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надзвичайно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красиве</a:t>
            </a:r>
            <a:r>
              <a:rPr lang="ru-RU" dirty="0" smtClean="0">
                <a:latin typeface="Times New Roman" pitchFamily="18" charset="0"/>
                <a:cs typeface="Times New Roman" pitchFamily="18" charset="0"/>
              </a:rPr>
              <a:t> озеро </a:t>
            </a:r>
            <a:r>
              <a:rPr lang="ru-RU" dirty="0" err="1" smtClean="0">
                <a:latin typeface="Times New Roman" pitchFamily="18" charset="0"/>
                <a:cs typeface="Times New Roman" pitchFamily="18" charset="0"/>
              </a:rPr>
              <a:t>поблизу</a:t>
            </a:r>
            <a:r>
              <a:rPr lang="ru-RU" dirty="0" smtClean="0">
                <a:latin typeface="Times New Roman" pitchFamily="18" charset="0"/>
                <a:cs typeface="Times New Roman" pitchFamily="18" charset="0"/>
              </a:rPr>
              <a:t> села </a:t>
            </a:r>
            <a:r>
              <a:rPr lang="ru-RU" dirty="0" err="1" smtClean="0">
                <a:latin typeface="Times New Roman" pitchFamily="18" charset="0"/>
                <a:cs typeface="Times New Roman" pitchFamily="18" charset="0"/>
              </a:rPr>
              <a:t>Синевирська</a:t>
            </a:r>
            <a:r>
              <a:rPr lang="ru-RU" dirty="0" smtClean="0">
                <a:latin typeface="Times New Roman" pitchFamily="18" charset="0"/>
                <a:cs typeface="Times New Roman" pitchFamily="18" charset="0"/>
              </a:rPr>
              <a:t> Поляна, </a:t>
            </a:r>
            <a:r>
              <a:rPr lang="ru-RU" dirty="0" err="1" smtClean="0">
                <a:latin typeface="Times New Roman" pitchFamily="18" charset="0"/>
                <a:cs typeface="Times New Roman" pitchFamily="18" charset="0"/>
              </a:rPr>
              <a:t>Міжгірського</a:t>
            </a:r>
            <a:r>
              <a:rPr lang="ru-RU" dirty="0" smtClean="0">
                <a:latin typeface="Times New Roman" pitchFamily="18" charset="0"/>
                <a:cs typeface="Times New Roman" pitchFamily="18" charset="0"/>
              </a:rPr>
              <a:t> району, </a:t>
            </a:r>
            <a:r>
              <a:rPr lang="ru-RU" dirty="0" err="1" smtClean="0">
                <a:latin typeface="Times New Roman" pitchFamily="18" charset="0"/>
                <a:cs typeface="Times New Roman" pitchFamily="18" charset="0"/>
              </a:rPr>
              <a:t>Закарпатської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області</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11266" name="Picture 2" descr="http://zakarpattyachko.com.ua/images/stories/povnyj_rozmir/pruroda/synevur/Sunevur.JPG"/>
          <p:cNvPicPr>
            <a:picLocks noChangeAspect="1" noChangeArrowheads="1"/>
          </p:cNvPicPr>
          <p:nvPr/>
        </p:nvPicPr>
        <p:blipFill>
          <a:blip r:embed="rId3" cstate="email"/>
          <a:srcRect/>
          <a:stretch>
            <a:fillRect/>
          </a:stretch>
        </p:blipFill>
        <p:spPr bwMode="auto">
          <a:xfrm>
            <a:off x="1331640" y="980728"/>
            <a:ext cx="1099876" cy="1610657"/>
          </a:xfrm>
          <a:prstGeom prst="rect">
            <a:avLst/>
          </a:prstGeom>
          <a:ln w="88900" cap="sq" cmpd="thickThin">
            <a:solidFill>
              <a:srgbClr val="000000"/>
            </a:solidFill>
            <a:prstDash val="solid"/>
            <a:miter lim="800000"/>
          </a:ln>
          <a:effectLst>
            <a:innerShdw blurRad="76200">
              <a:srgbClr val="000000"/>
            </a:innerShdw>
          </a:effectLst>
        </p:spPr>
      </p:pic>
      <p:pic>
        <p:nvPicPr>
          <p:cNvPr id="11268" name="Picture 4" descr="http://zakarpattyachko.com.ua/images/stories/povnyj_rozmir/pruroda/synevur/3_ozero_Sunevur.jpg"/>
          <p:cNvPicPr>
            <a:picLocks noChangeAspect="1" noChangeArrowheads="1"/>
          </p:cNvPicPr>
          <p:nvPr/>
        </p:nvPicPr>
        <p:blipFill>
          <a:blip r:embed="rId4" cstate="email"/>
          <a:srcRect/>
          <a:stretch>
            <a:fillRect/>
          </a:stretch>
        </p:blipFill>
        <p:spPr bwMode="auto">
          <a:xfrm>
            <a:off x="6660232" y="1052736"/>
            <a:ext cx="1081894" cy="1442525"/>
          </a:xfrm>
          <a:prstGeom prst="rect">
            <a:avLst/>
          </a:prstGeom>
          <a:ln w="88900" cap="sq" cmpd="thickThin">
            <a:solidFill>
              <a:srgbClr val="000000"/>
            </a:solidFill>
            <a:prstDash val="solid"/>
            <a:miter lim="800000"/>
          </a:ln>
          <a:effectLst>
            <a:innerShdw blurRad="76200">
              <a:srgbClr val="000000"/>
            </a:innerShdw>
          </a:effectLst>
        </p:spPr>
      </p:pic>
      <p:pic>
        <p:nvPicPr>
          <p:cNvPr id="11269" name="Picture 5" descr="C:\Users\Ілюша\Desktop\Аня Добош\1_Sunevur.JPG"/>
          <p:cNvPicPr>
            <a:picLocks noChangeAspect="1" noChangeArrowheads="1"/>
          </p:cNvPicPr>
          <p:nvPr/>
        </p:nvPicPr>
        <p:blipFill>
          <a:blip r:embed="rId5" cstate="email"/>
          <a:srcRect/>
          <a:stretch>
            <a:fillRect/>
          </a:stretch>
        </p:blipFill>
        <p:spPr bwMode="auto">
          <a:xfrm>
            <a:off x="611560" y="2652985"/>
            <a:ext cx="2808312" cy="2073722"/>
          </a:xfrm>
          <a:prstGeom prst="rect">
            <a:avLst/>
          </a:prstGeom>
          <a:ln w="88900" cap="sq" cmpd="thickThin">
            <a:solidFill>
              <a:srgbClr val="000000"/>
            </a:solidFill>
            <a:prstDash val="solid"/>
            <a:miter lim="800000"/>
          </a:ln>
          <a:effectLst>
            <a:innerShdw blurRad="76200">
              <a:srgbClr val="000000"/>
            </a:innerShdw>
          </a:effectLst>
        </p:spPr>
      </p:pic>
      <p:pic>
        <p:nvPicPr>
          <p:cNvPr id="11270" name="Picture 6" descr="C:\Users\Ілюша\Desktop\Аня Добош\2_Dunevur_vzumky.jpg"/>
          <p:cNvPicPr>
            <a:picLocks noChangeAspect="1" noChangeArrowheads="1"/>
          </p:cNvPicPr>
          <p:nvPr/>
        </p:nvPicPr>
        <p:blipFill>
          <a:blip r:embed="rId6" cstate="email"/>
          <a:srcRect/>
          <a:stretch>
            <a:fillRect/>
          </a:stretch>
        </p:blipFill>
        <p:spPr bwMode="auto">
          <a:xfrm>
            <a:off x="5796136" y="2636912"/>
            <a:ext cx="2875881" cy="205841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6.Водопад «Шипіт»</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042988" y="4437063"/>
            <a:ext cx="7818437" cy="2232025"/>
          </a:xfrm>
        </p:spPr>
        <p:txBody>
          <a:bodyPr>
            <a:normAutofit fontScale="625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Шипіт (</a:t>
            </a:r>
            <a:r>
              <a:rPr lang="uk-UA" b="1" dirty="0" err="1" smtClean="0">
                <a:latin typeface="Times New Roman" pitchFamily="18" charset="0"/>
                <a:cs typeface="Times New Roman" pitchFamily="18" charset="0"/>
              </a:rPr>
              <a:t>Шипот</a:t>
            </a:r>
            <a:r>
              <a:rPr lang="uk-UA" b="1"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  - мальовничий водоспад, який знаходиться в Карпатському регіоні, на північних схилах гірського масиву полонини «</a:t>
            </a:r>
            <a:r>
              <a:rPr lang="uk-UA" dirty="0" err="1" smtClean="0">
                <a:latin typeface="Times New Roman" pitchFamily="18" charset="0"/>
                <a:cs typeface="Times New Roman" pitchFamily="18" charset="0"/>
              </a:rPr>
              <a:t>Боржава</a:t>
            </a:r>
            <a:r>
              <a:rPr lang="uk-UA" dirty="0" smtClean="0">
                <a:latin typeface="Times New Roman" pitchFamily="18" charset="0"/>
                <a:cs typeface="Times New Roman" pitchFamily="18" charset="0"/>
              </a:rPr>
              <a:t>», біля підніжжі гори </a:t>
            </a:r>
            <a:r>
              <a:rPr lang="uk-UA" dirty="0" err="1" smtClean="0">
                <a:latin typeface="Times New Roman" pitchFamily="18" charset="0"/>
                <a:cs typeface="Times New Roman" pitchFamily="18" charset="0"/>
              </a:rPr>
              <a:t>Гемба</a:t>
            </a:r>
            <a:r>
              <a:rPr lang="uk-UA" dirty="0" smtClean="0">
                <a:latin typeface="Times New Roman" pitchFamily="18" charset="0"/>
                <a:cs typeface="Times New Roman" pitchFamily="18" charset="0"/>
              </a:rPr>
              <a:t>. Розташований </a:t>
            </a:r>
            <a:r>
              <a:rPr lang="uk-UA" dirty="0" err="1" smtClean="0">
                <a:latin typeface="Times New Roman" pitchFamily="18" charset="0"/>
                <a:cs typeface="Times New Roman" pitchFamily="18" charset="0"/>
              </a:rPr>
              <a:t>Шипітський</a:t>
            </a:r>
            <a:r>
              <a:rPr lang="uk-UA" dirty="0" smtClean="0">
                <a:latin typeface="Times New Roman" pitchFamily="18" charset="0"/>
                <a:cs typeface="Times New Roman" pitchFamily="18" charset="0"/>
              </a:rPr>
              <a:t> водоспад у глибокій ущелині річки </a:t>
            </a:r>
            <a:r>
              <a:rPr lang="uk-UA" dirty="0" err="1" smtClean="0">
                <a:latin typeface="Times New Roman" pitchFamily="18" charset="0"/>
                <a:cs typeface="Times New Roman" pitchFamily="18" charset="0"/>
              </a:rPr>
              <a:t>Пилипець</a:t>
            </a:r>
            <a:r>
              <a:rPr lang="uk-UA" dirty="0" smtClean="0">
                <a:latin typeface="Times New Roman" pitchFamily="18" charset="0"/>
                <a:cs typeface="Times New Roman" pitchFamily="18" charset="0"/>
              </a:rPr>
              <a:t> (притока </a:t>
            </a:r>
            <a:r>
              <a:rPr lang="uk-UA" dirty="0" err="1" smtClean="0">
                <a:latin typeface="Times New Roman" pitchFamily="18" charset="0"/>
                <a:cs typeface="Times New Roman" pitchFamily="18" charset="0"/>
              </a:rPr>
              <a:t>р.Репинки</a:t>
            </a:r>
            <a:r>
              <a:rPr lang="uk-UA" dirty="0" smtClean="0">
                <a:latin typeface="Times New Roman" pitchFamily="18" charset="0"/>
                <a:cs typeface="Times New Roman" pitchFamily="18" charset="0"/>
              </a:rPr>
              <a:t>, басейн Тиси), </a:t>
            </a:r>
            <a:r>
              <a:rPr lang="uk-UA" dirty="0" err="1" smtClean="0">
                <a:latin typeface="Times New Roman" pitchFamily="18" charset="0"/>
                <a:cs typeface="Times New Roman" pitchFamily="18" charset="0"/>
              </a:rPr>
              <a:t>Міжгірського</a:t>
            </a:r>
            <a:r>
              <a:rPr lang="uk-UA" dirty="0" smtClean="0">
                <a:latin typeface="Times New Roman" pitchFamily="18" charset="0"/>
                <a:cs typeface="Times New Roman" pitchFamily="18" charset="0"/>
              </a:rPr>
              <a:t> району Закарпатської області. Відстань до найближчої залізничної станції «</a:t>
            </a:r>
            <a:r>
              <a:rPr lang="uk-UA" dirty="0" err="1" smtClean="0">
                <a:latin typeface="Times New Roman" pitchFamily="18" charset="0"/>
                <a:cs typeface="Times New Roman" pitchFamily="18" charset="0"/>
              </a:rPr>
              <a:t>Воловець</a:t>
            </a:r>
            <a:r>
              <a:rPr lang="uk-UA" dirty="0" smtClean="0">
                <a:latin typeface="Times New Roman" pitchFamily="18" charset="0"/>
                <a:cs typeface="Times New Roman" pitchFamily="18" charset="0"/>
              </a:rPr>
              <a:t>» близько 20 км, відстань до найближчого населеного пункту, села </a:t>
            </a:r>
            <a:r>
              <a:rPr lang="uk-UA" dirty="0" err="1" smtClean="0">
                <a:latin typeface="Times New Roman" pitchFamily="18" charset="0"/>
                <a:cs typeface="Times New Roman" pitchFamily="18" charset="0"/>
              </a:rPr>
              <a:t>Пилипець</a:t>
            </a:r>
            <a:r>
              <a:rPr lang="uk-UA" dirty="0" smtClean="0">
                <a:latin typeface="Times New Roman" pitchFamily="18" charset="0"/>
                <a:cs typeface="Times New Roman" pitchFamily="18" charset="0"/>
              </a:rPr>
              <a:t> – 5 км.</a:t>
            </a:r>
            <a:endParaRPr lang="uk-UA" dirty="0">
              <a:latin typeface="Times New Roman" pitchFamily="18" charset="0"/>
              <a:cs typeface="Times New Roman" pitchFamily="18" charset="0"/>
            </a:endParaRPr>
          </a:p>
        </p:txBody>
      </p:sp>
      <p:pic>
        <p:nvPicPr>
          <p:cNvPr id="10242" name="Picture 2" descr="http://smerekoviy-dvir.com.ua/smerekoviy-dvir/pic/ekskursii/shipot-01.jpg"/>
          <p:cNvPicPr>
            <a:picLocks noChangeAspect="1" noChangeArrowheads="1"/>
          </p:cNvPicPr>
          <p:nvPr/>
        </p:nvPicPr>
        <p:blipFill>
          <a:blip r:embed="rId3" cstate="email"/>
          <a:srcRect/>
          <a:stretch>
            <a:fillRect/>
          </a:stretch>
        </p:blipFill>
        <p:spPr bwMode="auto">
          <a:xfrm>
            <a:off x="1403648" y="1124744"/>
            <a:ext cx="2304256" cy="3169177"/>
          </a:xfrm>
          <a:prstGeom prst="rect">
            <a:avLst/>
          </a:prstGeom>
          <a:ln w="88900" cap="sq" cmpd="thickThin">
            <a:solidFill>
              <a:srgbClr val="000000"/>
            </a:solidFill>
            <a:prstDash val="solid"/>
            <a:miter lim="800000"/>
          </a:ln>
          <a:effectLst>
            <a:innerShdw blurRad="76200">
              <a:srgbClr val="000000"/>
            </a:innerShdw>
          </a:effectLst>
        </p:spPr>
      </p:pic>
      <p:pic>
        <p:nvPicPr>
          <p:cNvPr id="10244" name="Picture 4" descr="http://traveller.com.ua/images/photogallery/winter_holiday/vodopadshipot.jpg"/>
          <p:cNvPicPr>
            <a:picLocks noChangeAspect="1" noChangeArrowheads="1"/>
          </p:cNvPicPr>
          <p:nvPr/>
        </p:nvPicPr>
        <p:blipFill>
          <a:blip r:embed="rId4" cstate="email"/>
          <a:srcRect/>
          <a:stretch>
            <a:fillRect/>
          </a:stretch>
        </p:blipFill>
        <p:spPr bwMode="auto">
          <a:xfrm>
            <a:off x="4427984" y="1196752"/>
            <a:ext cx="3942606" cy="296053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7.«Долина нарцисів»</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042988" y="5118100"/>
            <a:ext cx="7531100" cy="1739900"/>
          </a:xfrm>
        </p:spPr>
        <p:txBody>
          <a:bodyPr>
            <a:normAutofit fontScale="700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«Долина </a:t>
            </a:r>
            <a:r>
              <a:rPr lang="uk-UA" b="1" dirty="0" err="1" smtClean="0">
                <a:latin typeface="Times New Roman" pitchFamily="18" charset="0"/>
                <a:cs typeface="Times New Roman" pitchFamily="18" charset="0"/>
              </a:rPr>
              <a:t>нарци</a:t>
            </a:r>
            <a:r>
              <a:rPr lang="de-DE" b="1" dirty="0" err="1" smtClean="0">
                <a:latin typeface="Times New Roman" pitchFamily="18" charset="0"/>
                <a:cs typeface="Times New Roman" pitchFamily="18" charset="0"/>
              </a:rPr>
              <a:t>ci</a:t>
            </a:r>
            <a:r>
              <a:rPr lang="uk-UA" b="1" dirty="0" smtClean="0">
                <a:latin typeface="Times New Roman" pitchFamily="18" charset="0"/>
                <a:cs typeface="Times New Roman" pitchFamily="18" charset="0"/>
              </a:rPr>
              <a:t>в»</a:t>
            </a:r>
            <a:r>
              <a:rPr lang="uk-UA" dirty="0" smtClean="0">
                <a:latin typeface="Times New Roman" pitchFamily="18" charset="0"/>
                <a:cs typeface="Times New Roman" pitchFamily="18" charset="0"/>
              </a:rPr>
              <a:t> - заповідник, який розташовується в урочищі </a:t>
            </a:r>
            <a:r>
              <a:rPr lang="uk-UA" dirty="0" err="1" smtClean="0">
                <a:latin typeface="Times New Roman" pitchFamily="18" charset="0"/>
                <a:cs typeface="Times New Roman" pitchFamily="18" charset="0"/>
              </a:rPr>
              <a:t>Кіреші</a:t>
            </a:r>
            <a:r>
              <a:rPr lang="uk-UA" dirty="0" smtClean="0">
                <a:latin typeface="Times New Roman" pitchFamily="18" charset="0"/>
                <a:cs typeface="Times New Roman" pitchFamily="18" charset="0"/>
              </a:rPr>
              <a:t> в 4 км від міста Хуст, що в знаходиться центрі Закарпатської області. З 1992 р. у складі Карпатського біосферного заповідника входить до міжнародної мережі біосферних резерватів ЮНЕСКО</a:t>
            </a:r>
            <a:endParaRPr lang="uk-UA" b="1" dirty="0">
              <a:latin typeface="Times New Roman" pitchFamily="18" charset="0"/>
              <a:cs typeface="Times New Roman" pitchFamily="18" charset="0"/>
            </a:endParaRPr>
          </a:p>
        </p:txBody>
      </p:sp>
      <p:pic>
        <p:nvPicPr>
          <p:cNvPr id="9218" name="Picture 2" descr="http://zakarpattyachko.com.ua/images/stories/povnyj_rozmir/pruroda/doluyna_narcusiv/Doluna_narcusiv.jpg"/>
          <p:cNvPicPr>
            <a:picLocks noChangeAspect="1" noChangeArrowheads="1"/>
          </p:cNvPicPr>
          <p:nvPr/>
        </p:nvPicPr>
        <p:blipFill>
          <a:blip r:embed="rId3" cstate="email"/>
          <a:srcRect/>
          <a:stretch>
            <a:fillRect/>
          </a:stretch>
        </p:blipFill>
        <p:spPr bwMode="auto">
          <a:xfrm>
            <a:off x="251520" y="908720"/>
            <a:ext cx="2664296" cy="2024865"/>
          </a:xfrm>
          <a:prstGeom prst="rect">
            <a:avLst/>
          </a:prstGeom>
          <a:ln w="88900" cap="sq" cmpd="thickThin">
            <a:solidFill>
              <a:srgbClr val="000000"/>
            </a:solidFill>
            <a:prstDash val="solid"/>
            <a:miter lim="800000"/>
          </a:ln>
          <a:effectLst>
            <a:innerShdw blurRad="76200">
              <a:srgbClr val="000000"/>
            </a:innerShdw>
          </a:effectLst>
        </p:spPr>
      </p:pic>
      <p:pic>
        <p:nvPicPr>
          <p:cNvPr id="9220" name="Picture 4" descr="http://zakarpattyachko.com.ua/images/stories/povnyj_rozmir/pruroda/doluyna_narcusiv/Doluna_narcusiv_3.jpg"/>
          <p:cNvPicPr>
            <a:picLocks noChangeAspect="1" noChangeArrowheads="1"/>
          </p:cNvPicPr>
          <p:nvPr/>
        </p:nvPicPr>
        <p:blipFill>
          <a:blip r:embed="rId4" cstate="email"/>
          <a:srcRect/>
          <a:stretch>
            <a:fillRect/>
          </a:stretch>
        </p:blipFill>
        <p:spPr bwMode="auto">
          <a:xfrm>
            <a:off x="5940152" y="1196752"/>
            <a:ext cx="2662436" cy="3547305"/>
          </a:xfrm>
          <a:prstGeom prst="rect">
            <a:avLst/>
          </a:prstGeom>
          <a:ln w="88900" cap="sq" cmpd="thickThin">
            <a:solidFill>
              <a:srgbClr val="000000"/>
            </a:solidFill>
            <a:prstDash val="solid"/>
            <a:miter lim="800000"/>
          </a:ln>
          <a:effectLst>
            <a:innerShdw blurRad="76200">
              <a:srgbClr val="000000"/>
            </a:innerShdw>
          </a:effectLst>
        </p:spPr>
      </p:pic>
      <p:pic>
        <p:nvPicPr>
          <p:cNvPr id="9222" name="Picture 6" descr="http://zakarpattyachko.com.ua/images/stories/povnyj_rozmir/pruroda/doluyna_narcusiv/Doluna_narcusiv_4.jpg"/>
          <p:cNvPicPr>
            <a:picLocks noChangeAspect="1" noChangeArrowheads="1"/>
          </p:cNvPicPr>
          <p:nvPr/>
        </p:nvPicPr>
        <p:blipFill>
          <a:blip r:embed="rId5" cstate="email"/>
          <a:srcRect/>
          <a:stretch>
            <a:fillRect/>
          </a:stretch>
        </p:blipFill>
        <p:spPr bwMode="auto">
          <a:xfrm>
            <a:off x="251520" y="2996952"/>
            <a:ext cx="2664296" cy="1999071"/>
          </a:xfrm>
          <a:prstGeom prst="rect">
            <a:avLst/>
          </a:prstGeom>
          <a:ln w="88900" cap="sq" cmpd="thickThin">
            <a:solidFill>
              <a:srgbClr val="000000"/>
            </a:solidFill>
            <a:prstDash val="solid"/>
            <a:miter lim="800000"/>
          </a:ln>
          <a:effectLst>
            <a:innerShdw blurRad="76200">
              <a:srgbClr val="000000"/>
            </a:innerShdw>
          </a:effectLst>
        </p:spPr>
      </p:pic>
      <p:pic>
        <p:nvPicPr>
          <p:cNvPr id="9224" name="Picture 8" descr="http://zakarpattyachko.com.ua/images/stories/povnyj_rozmir/pruroda/doluyna_narcusiv/Doluna_narcusiv_2.jpg"/>
          <p:cNvPicPr>
            <a:picLocks noChangeAspect="1" noChangeArrowheads="1"/>
          </p:cNvPicPr>
          <p:nvPr/>
        </p:nvPicPr>
        <p:blipFill>
          <a:blip r:embed="rId6" cstate="email"/>
          <a:srcRect/>
          <a:stretch>
            <a:fillRect/>
          </a:stretch>
        </p:blipFill>
        <p:spPr bwMode="auto">
          <a:xfrm>
            <a:off x="3347864" y="2132856"/>
            <a:ext cx="2228189" cy="167114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1988840"/>
            <a:ext cx="6953976" cy="2880320"/>
          </a:xfrm>
        </p:spPr>
        <p:txBody>
          <a:bodyPr>
            <a:prstTxWarp prst="textWave2">
              <a:avLst/>
            </a:prstTxWarp>
            <a:normAutofit/>
          </a:bodyPr>
          <a:lstStyle/>
          <a:p>
            <a:pPr marL="365760" indent="-283464" eaLnBrk="1" fontAlgn="auto" hangingPunct="1">
              <a:spcAft>
                <a:spcPts val="0"/>
              </a:spcAft>
              <a:buFont typeface="Wingdings 2"/>
              <a:buNone/>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Традиції та звичаї</a:t>
            </a:r>
            <a:endParaRPr lang="uk-U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Заголовок 1"/>
          <p:cNvSpPr>
            <a:spLocks noGrp="1"/>
          </p:cNvSpPr>
          <p:nvPr>
            <p:ph type="title"/>
          </p:nvPr>
        </p:nvSpPr>
        <p:spPr>
          <a:xfrm>
            <a:off x="1435608" y="274638"/>
            <a:ext cx="7498080" cy="1143000"/>
          </a:xfrm>
        </p:spPr>
        <p:txBody>
          <a:bodyPr/>
          <a:lstStyle/>
          <a:p>
            <a:pPr algn="ctr" eaLnBrk="1" fontAlgn="auto" hangingPunct="1">
              <a:spcAft>
                <a:spcPts val="0"/>
              </a:spcAft>
              <a:defRPr/>
            </a:pPr>
            <a:r>
              <a:rPr lang="uk-UA"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Зупинка 3</a:t>
            </a:r>
            <a:endParaRPr lang="uk-UA"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333375"/>
            <a:ext cx="7497762"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Великдень</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87450" y="4005263"/>
            <a:ext cx="7747000" cy="2376487"/>
          </a:xfrm>
        </p:spPr>
        <p:txBody>
          <a:bodyPr>
            <a:normAutofit fontScale="62500" lnSpcReduction="20000"/>
          </a:bodyPr>
          <a:lstStyle/>
          <a:p>
            <a:pPr marL="365760" indent="-283464" algn="ctr" eaLnBrk="1" fontAlgn="auto" hangingPunct="1">
              <a:spcAft>
                <a:spcPts val="0"/>
              </a:spcAft>
              <a:buFont typeface="Wingdings 2"/>
              <a:buNone/>
              <a:defRPr/>
            </a:pPr>
            <a:r>
              <a:rPr lang="ru-RU" b="1" dirty="0" err="1" smtClean="0"/>
              <a:t>Великдень</a:t>
            </a:r>
            <a:r>
              <a:rPr lang="ru-RU" dirty="0" smtClean="0"/>
              <a:t> – </a:t>
            </a:r>
            <a:r>
              <a:rPr lang="ru-RU" dirty="0" err="1" smtClean="0"/>
              <a:t>велике</a:t>
            </a:r>
            <a:r>
              <a:rPr lang="ru-RU" dirty="0" smtClean="0"/>
              <a:t> та </a:t>
            </a:r>
            <a:r>
              <a:rPr lang="ru-RU" dirty="0" err="1" smtClean="0"/>
              <a:t>світле</a:t>
            </a:r>
            <a:r>
              <a:rPr lang="ru-RU" dirty="0" smtClean="0"/>
              <a:t> свято </a:t>
            </a:r>
            <a:r>
              <a:rPr lang="ru-RU" dirty="0" err="1" smtClean="0"/>
              <a:t>Воскресіння</a:t>
            </a:r>
            <a:r>
              <a:rPr lang="ru-RU" dirty="0" smtClean="0"/>
              <a:t> </a:t>
            </a:r>
            <a:r>
              <a:rPr lang="ru-RU" dirty="0" err="1" smtClean="0"/>
              <a:t>Ісуса</a:t>
            </a:r>
            <a:r>
              <a:rPr lang="ru-RU" dirty="0" smtClean="0"/>
              <a:t> Христа. </a:t>
            </a:r>
            <a:r>
              <a:rPr lang="ru-RU" dirty="0" err="1" smtClean="0"/>
              <a:t>Існує</a:t>
            </a:r>
            <a:r>
              <a:rPr lang="ru-RU" dirty="0" smtClean="0"/>
              <a:t> в </a:t>
            </a:r>
            <a:r>
              <a:rPr lang="ru-RU" dirty="0" err="1" smtClean="0"/>
              <a:t>цього</a:t>
            </a:r>
            <a:r>
              <a:rPr lang="ru-RU" dirty="0" smtClean="0"/>
              <a:t> свята, </a:t>
            </a:r>
            <a:r>
              <a:rPr lang="ru-RU" dirty="0" err="1" smtClean="0"/>
              <a:t>ще</a:t>
            </a:r>
            <a:r>
              <a:rPr lang="ru-RU" dirty="0" smtClean="0"/>
              <a:t> одна </a:t>
            </a:r>
            <a:r>
              <a:rPr lang="ru-RU" dirty="0" err="1" smtClean="0"/>
              <a:t>назва</a:t>
            </a:r>
            <a:r>
              <a:rPr lang="ru-RU" dirty="0" smtClean="0"/>
              <a:t> - </a:t>
            </a:r>
            <a:r>
              <a:rPr lang="ru-RU" dirty="0" err="1" smtClean="0"/>
              <a:t>Паска</a:t>
            </a:r>
            <a:r>
              <a:rPr lang="ru-RU" dirty="0" smtClean="0"/>
              <a:t>. В кожному </a:t>
            </a:r>
            <a:r>
              <a:rPr lang="ru-RU" dirty="0" err="1" smtClean="0"/>
              <a:t>регіоні</a:t>
            </a:r>
            <a:r>
              <a:rPr lang="ru-RU" dirty="0" smtClean="0"/>
              <a:t> </a:t>
            </a:r>
            <a:r>
              <a:rPr lang="ru-RU" dirty="0" err="1" smtClean="0"/>
              <a:t>України</a:t>
            </a:r>
            <a:r>
              <a:rPr lang="ru-RU" dirty="0" smtClean="0"/>
              <a:t> </a:t>
            </a:r>
            <a:r>
              <a:rPr lang="ru-RU" dirty="0" err="1" smtClean="0"/>
              <a:t>напевне</a:t>
            </a:r>
            <a:r>
              <a:rPr lang="ru-RU" dirty="0" smtClean="0"/>
              <a:t> </a:t>
            </a:r>
            <a:r>
              <a:rPr lang="ru-RU" dirty="0" err="1" smtClean="0"/>
              <a:t>існують</a:t>
            </a:r>
            <a:r>
              <a:rPr lang="ru-RU" dirty="0" smtClean="0"/>
              <a:t> </a:t>
            </a:r>
            <a:r>
              <a:rPr lang="ru-RU" dirty="0" err="1" smtClean="0"/>
              <a:t>свої</a:t>
            </a:r>
            <a:r>
              <a:rPr lang="ru-RU" dirty="0" smtClean="0"/>
              <a:t> </a:t>
            </a:r>
            <a:r>
              <a:rPr lang="ru-RU" dirty="0" err="1" smtClean="0"/>
              <a:t>відмінності</a:t>
            </a:r>
            <a:r>
              <a:rPr lang="ru-RU" dirty="0" smtClean="0"/>
              <a:t> в </a:t>
            </a:r>
            <a:r>
              <a:rPr lang="ru-RU" dirty="0" err="1" smtClean="0"/>
              <a:t>підготовленні</a:t>
            </a:r>
            <a:r>
              <a:rPr lang="ru-RU" dirty="0" smtClean="0"/>
              <a:t> та </a:t>
            </a:r>
            <a:r>
              <a:rPr lang="ru-RU" dirty="0" err="1" smtClean="0"/>
              <a:t>святкуванні</a:t>
            </a:r>
            <a:r>
              <a:rPr lang="ru-RU" dirty="0" smtClean="0"/>
              <a:t> </a:t>
            </a:r>
            <a:r>
              <a:rPr lang="ru-RU" dirty="0" err="1" smtClean="0"/>
              <a:t>Воскресіння</a:t>
            </a:r>
            <a:r>
              <a:rPr lang="ru-RU" dirty="0" smtClean="0"/>
              <a:t> </a:t>
            </a:r>
            <a:r>
              <a:rPr lang="ru-RU" dirty="0" err="1" smtClean="0"/>
              <a:t>Христового</a:t>
            </a:r>
            <a:r>
              <a:rPr lang="ru-RU" dirty="0" smtClean="0"/>
              <a:t>. </a:t>
            </a:r>
            <a:r>
              <a:rPr lang="ru-RU" dirty="0" err="1" smtClean="0"/>
              <a:t>Взагалі</a:t>
            </a:r>
            <a:r>
              <a:rPr lang="ru-RU" dirty="0" smtClean="0"/>
              <a:t>, </a:t>
            </a:r>
            <a:r>
              <a:rPr lang="ru-RU" dirty="0" err="1" smtClean="0"/>
              <a:t>підготовка</a:t>
            </a:r>
            <a:r>
              <a:rPr lang="ru-RU" dirty="0" smtClean="0"/>
              <a:t> до </a:t>
            </a:r>
            <a:r>
              <a:rPr lang="ru-RU" dirty="0" err="1" smtClean="0"/>
              <a:t>Великодня</a:t>
            </a:r>
            <a:r>
              <a:rPr lang="ru-RU" dirty="0" smtClean="0"/>
              <a:t> </a:t>
            </a:r>
            <a:r>
              <a:rPr lang="ru-RU" dirty="0" err="1" smtClean="0"/>
              <a:t>розпочинається</a:t>
            </a:r>
            <a:r>
              <a:rPr lang="ru-RU" dirty="0" smtClean="0"/>
              <a:t> </a:t>
            </a:r>
            <a:r>
              <a:rPr lang="ru-RU" dirty="0" err="1" smtClean="0"/>
              <a:t>з</a:t>
            </a:r>
            <a:r>
              <a:rPr lang="ru-RU" dirty="0" smtClean="0"/>
              <a:t> початком Великого посту, </a:t>
            </a:r>
            <a:r>
              <a:rPr lang="ru-RU" dirty="0" err="1" smtClean="0"/>
              <a:t>який</a:t>
            </a:r>
            <a:r>
              <a:rPr lang="ru-RU" dirty="0" smtClean="0"/>
              <a:t> </a:t>
            </a:r>
            <a:r>
              <a:rPr lang="ru-RU" dirty="0" err="1" smtClean="0"/>
              <a:t>триває</a:t>
            </a:r>
            <a:r>
              <a:rPr lang="ru-RU" dirty="0" smtClean="0"/>
              <a:t> </a:t>
            </a:r>
            <a:r>
              <a:rPr lang="ru-RU" dirty="0" err="1" smtClean="0"/>
              <a:t>майже</a:t>
            </a:r>
            <a:r>
              <a:rPr lang="ru-RU" dirty="0" smtClean="0"/>
              <a:t> </a:t>
            </a:r>
            <a:r>
              <a:rPr lang="ru-RU" dirty="0" err="1" smtClean="0"/>
              <a:t>шість</a:t>
            </a:r>
            <a:r>
              <a:rPr lang="ru-RU" dirty="0" smtClean="0"/>
              <a:t> </a:t>
            </a:r>
            <a:r>
              <a:rPr lang="ru-RU" dirty="0" err="1" smtClean="0"/>
              <a:t>тижнів</a:t>
            </a:r>
            <a:r>
              <a:rPr lang="ru-RU" dirty="0" smtClean="0"/>
              <a:t>. </a:t>
            </a:r>
            <a:r>
              <a:rPr lang="ru-RU" dirty="0" err="1" smtClean="0"/>
              <a:t>Під</a:t>
            </a:r>
            <a:r>
              <a:rPr lang="ru-RU" dirty="0" smtClean="0"/>
              <a:t> час посту, </a:t>
            </a:r>
            <a:r>
              <a:rPr lang="ru-RU" dirty="0" err="1" smtClean="0"/>
              <a:t>християни</a:t>
            </a:r>
            <a:r>
              <a:rPr lang="ru-RU" dirty="0" smtClean="0"/>
              <a:t>, </a:t>
            </a:r>
            <a:r>
              <a:rPr lang="ru-RU" dirty="0" err="1" smtClean="0"/>
              <a:t>що</a:t>
            </a:r>
            <a:r>
              <a:rPr lang="ru-RU" dirty="0" smtClean="0"/>
              <a:t> </a:t>
            </a:r>
            <a:r>
              <a:rPr lang="ru-RU" dirty="0" err="1" smtClean="0"/>
              <a:t>його</a:t>
            </a:r>
            <a:r>
              <a:rPr lang="ru-RU" dirty="0" smtClean="0"/>
              <a:t> </a:t>
            </a:r>
            <a:r>
              <a:rPr lang="ru-RU" dirty="0" err="1" smtClean="0"/>
              <a:t>дотримуються</a:t>
            </a:r>
            <a:r>
              <a:rPr lang="ru-RU" dirty="0" smtClean="0"/>
              <a:t>, не </a:t>
            </a:r>
            <a:r>
              <a:rPr lang="ru-RU" dirty="0" err="1" smtClean="0"/>
              <a:t>вживають</a:t>
            </a:r>
            <a:r>
              <a:rPr lang="ru-RU" dirty="0" smtClean="0"/>
              <a:t> </a:t>
            </a:r>
            <a:r>
              <a:rPr lang="ru-RU" dirty="0" err="1" smtClean="0"/>
              <a:t>м’ясних</a:t>
            </a:r>
            <a:r>
              <a:rPr lang="ru-RU" dirty="0" smtClean="0"/>
              <a:t> та </a:t>
            </a:r>
            <a:r>
              <a:rPr lang="ru-RU" dirty="0" err="1" smtClean="0"/>
              <a:t>молочних</a:t>
            </a:r>
            <a:r>
              <a:rPr lang="ru-RU" dirty="0" smtClean="0"/>
              <a:t> </a:t>
            </a:r>
            <a:r>
              <a:rPr lang="ru-RU" dirty="0" err="1" smtClean="0"/>
              <a:t>продуктів</a:t>
            </a:r>
            <a:r>
              <a:rPr lang="ru-RU" dirty="0" smtClean="0"/>
              <a:t>. У нас, на </a:t>
            </a:r>
            <a:r>
              <a:rPr lang="ru-RU" dirty="0" err="1" smtClean="0"/>
              <a:t>Закарпатті</a:t>
            </a:r>
            <a:r>
              <a:rPr lang="ru-RU" dirty="0" smtClean="0"/>
              <a:t>, </a:t>
            </a:r>
            <a:r>
              <a:rPr lang="ru-RU" dirty="0" err="1" smtClean="0"/>
              <a:t>також</a:t>
            </a:r>
            <a:r>
              <a:rPr lang="ru-RU" dirty="0" smtClean="0"/>
              <a:t> </a:t>
            </a:r>
            <a:r>
              <a:rPr lang="ru-RU" dirty="0" err="1" smtClean="0"/>
              <a:t>є</a:t>
            </a:r>
            <a:r>
              <a:rPr lang="ru-RU" dirty="0" smtClean="0"/>
              <a:t> </a:t>
            </a:r>
            <a:r>
              <a:rPr lang="ru-RU" dirty="0" err="1" smtClean="0"/>
              <a:t>власні</a:t>
            </a:r>
            <a:r>
              <a:rPr lang="ru-RU" dirty="0" smtClean="0"/>
              <a:t> </a:t>
            </a:r>
            <a:r>
              <a:rPr lang="ru-RU" dirty="0" err="1" smtClean="0"/>
              <a:t>традиції</a:t>
            </a:r>
            <a:r>
              <a:rPr lang="ru-RU" dirty="0" smtClean="0"/>
              <a:t>, </a:t>
            </a:r>
            <a:r>
              <a:rPr lang="ru-RU" dirty="0" err="1" smtClean="0"/>
              <a:t>дотримуючись</a:t>
            </a:r>
            <a:r>
              <a:rPr lang="ru-RU" dirty="0" smtClean="0"/>
              <a:t> </a:t>
            </a:r>
            <a:r>
              <a:rPr lang="ru-RU" dirty="0" err="1" smtClean="0"/>
              <a:t>яких</a:t>
            </a:r>
            <a:r>
              <a:rPr lang="ru-RU" dirty="0" smtClean="0"/>
              <a:t> ми проводимо </a:t>
            </a:r>
            <a:r>
              <a:rPr lang="ru-RU" dirty="0" err="1" smtClean="0"/>
              <a:t>це</a:t>
            </a:r>
            <a:r>
              <a:rPr lang="ru-RU" dirty="0" smtClean="0"/>
              <a:t> </a:t>
            </a:r>
            <a:r>
              <a:rPr lang="ru-RU" dirty="0" err="1" smtClean="0"/>
              <a:t>чудове</a:t>
            </a:r>
            <a:r>
              <a:rPr lang="ru-RU" dirty="0" smtClean="0"/>
              <a:t> </a:t>
            </a:r>
            <a:r>
              <a:rPr lang="ru-RU" dirty="0" err="1" smtClean="0"/>
              <a:t>весняне</a:t>
            </a:r>
            <a:r>
              <a:rPr lang="ru-RU" dirty="0" smtClean="0"/>
              <a:t> свято.</a:t>
            </a:r>
            <a:endParaRPr lang="uk-UA" dirty="0"/>
          </a:p>
        </p:txBody>
      </p:sp>
      <p:pic>
        <p:nvPicPr>
          <p:cNvPr id="7170" name="Picture 2" descr="http://abetka.ukrlife.org/images/vd3.jpg"/>
          <p:cNvPicPr>
            <a:picLocks noChangeAspect="1" noChangeArrowheads="1"/>
          </p:cNvPicPr>
          <p:nvPr/>
        </p:nvPicPr>
        <p:blipFill>
          <a:blip r:embed="rId3" cstate="print"/>
          <a:srcRect/>
          <a:stretch>
            <a:fillRect/>
          </a:stretch>
        </p:blipFill>
        <p:spPr bwMode="auto">
          <a:xfrm>
            <a:off x="3347864" y="1268760"/>
            <a:ext cx="2857500" cy="2381250"/>
          </a:xfrm>
          <a:prstGeom prst="rect">
            <a:avLst/>
          </a:prstGeom>
          <a:ln w="88900" cap="sq" cmpd="thickThin">
            <a:solidFill>
              <a:srgbClr val="000000"/>
            </a:solidFill>
            <a:prstDash val="solid"/>
            <a:miter lim="800000"/>
          </a:ln>
          <a:effectLst>
            <a:innerShdw blurRad="76200">
              <a:srgbClr val="000000"/>
            </a:innerShdw>
          </a:effectLst>
        </p:spPr>
      </p:pic>
      <p:pic>
        <p:nvPicPr>
          <p:cNvPr id="7172" name="Picture 4" descr="http://os1.i.ua/1/101/432258.jpg"/>
          <p:cNvPicPr>
            <a:picLocks noChangeAspect="1" noChangeArrowheads="1"/>
          </p:cNvPicPr>
          <p:nvPr/>
        </p:nvPicPr>
        <p:blipFill>
          <a:blip r:embed="rId4" cstate="email"/>
          <a:srcRect/>
          <a:stretch>
            <a:fillRect/>
          </a:stretch>
        </p:blipFill>
        <p:spPr bwMode="auto">
          <a:xfrm>
            <a:off x="827584" y="1628800"/>
            <a:ext cx="2177141" cy="1635275"/>
          </a:xfrm>
          <a:prstGeom prst="rect">
            <a:avLst/>
          </a:prstGeom>
          <a:ln w="88900" cap="sq" cmpd="thickThin">
            <a:solidFill>
              <a:srgbClr val="000000"/>
            </a:solidFill>
            <a:prstDash val="solid"/>
            <a:miter lim="800000"/>
          </a:ln>
          <a:effectLst>
            <a:innerShdw blurRad="76200">
              <a:srgbClr val="000000"/>
            </a:innerShdw>
          </a:effectLst>
        </p:spPr>
      </p:pic>
      <p:pic>
        <p:nvPicPr>
          <p:cNvPr id="7174" name="Picture 6" descr="http://www.vinec.org.ua/images/stories/news/velykden/velykden1.jpg"/>
          <p:cNvPicPr>
            <a:picLocks noChangeAspect="1" noChangeArrowheads="1"/>
          </p:cNvPicPr>
          <p:nvPr/>
        </p:nvPicPr>
        <p:blipFill>
          <a:blip r:embed="rId5" cstate="email"/>
          <a:srcRect/>
          <a:stretch>
            <a:fillRect/>
          </a:stretch>
        </p:blipFill>
        <p:spPr bwMode="auto">
          <a:xfrm>
            <a:off x="6516216" y="1700808"/>
            <a:ext cx="2232882" cy="166878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4300" y="2276475"/>
            <a:ext cx="5010150" cy="2270125"/>
          </a:xfrm>
        </p:spPr>
        <p:txBody>
          <a:bodyPr>
            <a:normAutofit fontScale="92500"/>
          </a:bodyPr>
          <a:lstStyle/>
          <a:p>
            <a:pPr marL="365760" indent="-283464" algn="ctr" eaLnBrk="1" fontAlgn="auto" hangingPunct="1">
              <a:spcAft>
                <a:spcPts val="0"/>
              </a:spcAft>
              <a:buFont typeface="Wingdings 2"/>
              <a:buNone/>
              <a:defRPr/>
            </a:pPr>
            <a:r>
              <a:rPr lang="ru-RU" dirty="0" err="1" smtClean="0"/>
              <a:t>Закарпаття</a:t>
            </a:r>
            <a:r>
              <a:rPr lang="ru-RU" dirty="0" smtClean="0"/>
              <a:t> — </a:t>
            </a:r>
            <a:r>
              <a:rPr lang="ru-RU" dirty="0" err="1" smtClean="0"/>
              <a:t>це</a:t>
            </a:r>
            <a:r>
              <a:rPr lang="ru-RU" dirty="0" smtClean="0"/>
              <a:t> </a:t>
            </a:r>
            <a:r>
              <a:rPr lang="ru-RU" dirty="0" err="1" smtClean="0"/>
              <a:t>єдина</a:t>
            </a:r>
            <a:r>
              <a:rPr lang="ru-RU" dirty="0" smtClean="0"/>
              <a:t> </a:t>
            </a:r>
            <a:r>
              <a:rPr lang="ru-RU" dirty="0" err="1" smtClean="0"/>
              <a:t>частина</a:t>
            </a:r>
            <a:r>
              <a:rPr lang="ru-RU" dirty="0" smtClean="0"/>
              <a:t> </a:t>
            </a:r>
            <a:r>
              <a:rPr lang="ru-RU" dirty="0" err="1" smtClean="0"/>
              <a:t>України</a:t>
            </a:r>
            <a:r>
              <a:rPr lang="ru-RU" dirty="0" smtClean="0"/>
              <a:t>, </a:t>
            </a:r>
            <a:r>
              <a:rPr lang="ru-RU" dirty="0" err="1" smtClean="0"/>
              <a:t>розташована</a:t>
            </a:r>
            <a:r>
              <a:rPr lang="ru-RU" dirty="0" smtClean="0"/>
              <a:t> за </a:t>
            </a:r>
            <a:r>
              <a:rPr lang="ru-RU" dirty="0" err="1" smtClean="0"/>
              <a:t>головним</a:t>
            </a:r>
            <a:r>
              <a:rPr lang="ru-RU" dirty="0" smtClean="0"/>
              <a:t> </a:t>
            </a:r>
            <a:r>
              <a:rPr lang="ru-RU" dirty="0" err="1" smtClean="0"/>
              <a:t>карпатським</a:t>
            </a:r>
            <a:r>
              <a:rPr lang="ru-RU" dirty="0" smtClean="0"/>
              <a:t> хребтом.</a:t>
            </a:r>
            <a:endParaRPr lang="uk-UA" dirty="0"/>
          </a:p>
        </p:txBody>
      </p:sp>
      <p:pic>
        <p:nvPicPr>
          <p:cNvPr id="1026" name="Picture 2" descr="C:\Users\Ілюша\Desktop\Аня Добош\Gerb_Zakarpattya.jpg"/>
          <p:cNvPicPr>
            <a:picLocks noChangeAspect="1" noChangeArrowheads="1"/>
          </p:cNvPicPr>
          <p:nvPr/>
        </p:nvPicPr>
        <p:blipFill>
          <a:blip r:embed="rId2" cstate="email"/>
          <a:srcRect/>
          <a:stretch>
            <a:fillRect/>
          </a:stretch>
        </p:blipFill>
        <p:spPr bwMode="auto">
          <a:xfrm>
            <a:off x="1115616" y="1340768"/>
            <a:ext cx="3095625" cy="37528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260350"/>
            <a:ext cx="7497762"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Весілля</a:t>
            </a:r>
            <a:r>
              <a:rPr lang="uk-UA" b="1" dirty="0" smtClean="0">
                <a:solidFill>
                  <a:schemeClr val="tx2">
                    <a:satMod val="130000"/>
                  </a:schemeClr>
                </a:solidFill>
              </a:rPr>
              <a:t/>
            </a:r>
            <a:br>
              <a:rPr lang="uk-UA" b="1" dirty="0" smtClean="0">
                <a:solidFill>
                  <a:schemeClr val="tx2">
                    <a:satMod val="130000"/>
                  </a:schemeClr>
                </a:solidFill>
              </a:rPr>
            </a:br>
            <a:endParaRPr lang="uk-UA" b="1" dirty="0">
              <a:solidFill>
                <a:schemeClr val="tx2">
                  <a:satMod val="130000"/>
                </a:schemeClr>
              </a:solidFill>
            </a:endParaRPr>
          </a:p>
        </p:txBody>
      </p:sp>
      <p:sp>
        <p:nvSpPr>
          <p:cNvPr id="3" name="Содержимое 2"/>
          <p:cNvSpPr>
            <a:spLocks noGrp="1"/>
          </p:cNvSpPr>
          <p:nvPr>
            <p:ph idx="1"/>
          </p:nvPr>
        </p:nvSpPr>
        <p:spPr>
          <a:xfrm>
            <a:off x="827088" y="4868863"/>
            <a:ext cx="7818437" cy="1739900"/>
          </a:xfrm>
        </p:spPr>
        <p:txBody>
          <a:bodyPr>
            <a:normAutofit fontScale="70000" lnSpcReduction="20000"/>
          </a:bodyPr>
          <a:lstStyle/>
          <a:p>
            <a:pPr marL="365760" indent="-283464" algn="ctr" eaLnBrk="1" fontAlgn="auto" hangingPunct="1">
              <a:spcAft>
                <a:spcPts val="0"/>
              </a:spcAft>
              <a:buFont typeface="Wingdings 2"/>
              <a:buNone/>
              <a:defRPr/>
            </a:pPr>
            <a:r>
              <a:rPr lang="ru-RU" dirty="0" smtClean="0">
                <a:latin typeface="Times New Roman" pitchFamily="18" charset="0"/>
                <a:cs typeface="Times New Roman" pitchFamily="18" charset="0"/>
              </a:rPr>
              <a:t>День </a:t>
            </a:r>
            <a:r>
              <a:rPr lang="ru-RU" b="1" dirty="0" err="1" smtClean="0">
                <a:latin typeface="Times New Roman" pitchFamily="18" charset="0"/>
                <a:cs typeface="Times New Roman" pitchFamily="18" charset="0"/>
              </a:rPr>
              <a:t>весілля</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молодий</a:t>
            </a:r>
            <a:r>
              <a:rPr lang="ru-RU" dirty="0" smtClean="0">
                <a:latin typeface="Times New Roman" pitchFamily="18" charset="0"/>
                <a:cs typeface="Times New Roman" pitchFamily="18" charset="0"/>
              </a:rPr>
              <a:t> разом </a:t>
            </a:r>
            <a:r>
              <a:rPr lang="ru-RU" dirty="0" err="1" smtClean="0">
                <a:latin typeface="Times New Roman" pitchFamily="18" charset="0"/>
                <a:cs typeface="Times New Roman" pitchFamily="18" charset="0"/>
              </a:rPr>
              <a:t>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своїми</a:t>
            </a:r>
            <a:r>
              <a:rPr lang="ru-RU" dirty="0" smtClean="0">
                <a:latin typeface="Times New Roman" pitchFamily="18" charset="0"/>
                <a:cs typeface="Times New Roman" pitchFamily="18" charset="0"/>
              </a:rPr>
              <a:t> гостями та </a:t>
            </a:r>
            <a:r>
              <a:rPr lang="ru-RU" dirty="0" err="1" smtClean="0">
                <a:latin typeface="Times New Roman" pitchFamily="18" charset="0"/>
                <a:cs typeface="Times New Roman" pitchFamily="18" charset="0"/>
              </a:rPr>
              <a:t>музикантами</a:t>
            </a:r>
            <a:r>
              <a:rPr lang="ru-RU" dirty="0" smtClean="0">
                <a:latin typeface="Times New Roman" pitchFamily="18" charset="0"/>
                <a:cs typeface="Times New Roman" pitchFamily="18" charset="0"/>
              </a:rPr>
              <a:t> приходив до </a:t>
            </a:r>
            <a:r>
              <a:rPr lang="ru-RU" dirty="0" err="1" smtClean="0">
                <a:latin typeface="Times New Roman" pitchFamily="18" charset="0"/>
                <a:cs typeface="Times New Roman" pitchFamily="18" charset="0"/>
              </a:rPr>
              <a:t>подвір’я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молодої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щоб</a:t>
            </a:r>
            <a:r>
              <a:rPr lang="ru-RU" dirty="0" smtClean="0">
                <a:latin typeface="Times New Roman" pitchFamily="18" charset="0"/>
                <a:cs typeface="Times New Roman" pitchFamily="18" charset="0"/>
              </a:rPr>
              <a:t> повести </a:t>
            </a:r>
            <a:r>
              <a:rPr lang="ru-RU" dirty="0" err="1" smtClean="0">
                <a:latin typeface="Times New Roman" pitchFamily="18" charset="0"/>
                <a:cs typeface="Times New Roman" pitchFamily="18" charset="0"/>
              </a:rPr>
              <a:t>її</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церкви.Біля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воріт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при </a:t>
            </a:r>
            <a:r>
              <a:rPr lang="ru-RU" dirty="0" err="1" smtClean="0">
                <a:latin typeface="Times New Roman" pitchFamily="18" charset="0"/>
                <a:cs typeface="Times New Roman" pitchFamily="18" charset="0"/>
              </a:rPr>
              <a:t>вході</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хати</a:t>
            </a:r>
            <a:r>
              <a:rPr lang="ru-RU" dirty="0" smtClean="0">
                <a:latin typeface="Times New Roman" pitchFamily="18" charset="0"/>
                <a:cs typeface="Times New Roman" pitchFamily="18" charset="0"/>
              </a:rPr>
              <a:t> проводились так </a:t>
            </a:r>
            <a:r>
              <a:rPr lang="ru-RU" dirty="0" err="1" smtClean="0">
                <a:latin typeface="Times New Roman" pitchFamily="18" charset="0"/>
                <a:cs typeface="Times New Roman" pitchFamily="18" charset="0"/>
              </a:rPr>
              <a:t>звані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розигри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молодого </a:t>
            </a:r>
            <a:r>
              <a:rPr lang="ru-RU" dirty="0" err="1" smtClean="0">
                <a:latin typeface="Times New Roman" pitchFamily="18" charset="0"/>
                <a:cs typeface="Times New Roman" pitchFamily="18" charset="0"/>
              </a:rPr>
              <a:t>вимагали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вступне</a:t>
            </a:r>
            <a:r>
              <a:rPr lang="ru-RU" dirty="0" smtClean="0">
                <a:latin typeface="Times New Roman" pitchFamily="18" charset="0"/>
                <a:cs typeface="Times New Roman" pitchFamily="18" charset="0"/>
              </a:rPr>
              <a:t>», а </a:t>
            </a:r>
            <a:r>
              <a:rPr lang="ru-RU" dirty="0" err="1" smtClean="0">
                <a:latin typeface="Times New Roman" pitchFamily="18" charset="0"/>
                <a:cs typeface="Times New Roman" pitchFamily="18" charset="0"/>
              </a:rPr>
              <a:t>також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вгадати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котра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молода, </a:t>
            </a:r>
            <a:r>
              <a:rPr lang="ru-RU" dirty="0" err="1" smtClean="0">
                <a:latin typeface="Times New Roman" pitchFamily="18" charset="0"/>
                <a:cs typeface="Times New Roman" pitchFamily="18" charset="0"/>
              </a:rPr>
              <a:t>оскільки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виводили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кілька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дівчат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одягнених</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старих</a:t>
            </a:r>
            <a:r>
              <a:rPr lang="ru-RU" dirty="0" smtClean="0">
                <a:latin typeface="Times New Roman" pitchFamily="18" charset="0"/>
                <a:cs typeface="Times New Roman" pitchFamily="18" charset="0"/>
              </a:rPr>
              <a:t> баб, </a:t>
            </a:r>
            <a:r>
              <a:rPr lang="ru-RU" dirty="0" err="1" smtClean="0">
                <a:latin typeface="Times New Roman" pitchFamily="18" charset="0"/>
                <a:cs typeface="Times New Roman" pitchFamily="18" charset="0"/>
              </a:rPr>
              <a:t>циганок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тощо</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6146" name="Picture 2" descr="http://sofya-hotel.com/wp-content/uploads/2011/04/registracia1.jpg"/>
          <p:cNvPicPr>
            <a:picLocks noChangeAspect="1" noChangeArrowheads="1"/>
          </p:cNvPicPr>
          <p:nvPr/>
        </p:nvPicPr>
        <p:blipFill>
          <a:blip r:embed="rId3" cstate="email"/>
          <a:srcRect/>
          <a:stretch>
            <a:fillRect/>
          </a:stretch>
        </p:blipFill>
        <p:spPr bwMode="auto">
          <a:xfrm>
            <a:off x="2483768" y="1124744"/>
            <a:ext cx="4762500" cy="35718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Відправка вівчарів на полонини</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403350" y="3933825"/>
            <a:ext cx="7531100" cy="2314575"/>
          </a:xfrm>
        </p:spPr>
        <p:txBody>
          <a:bodyPr>
            <a:normAutofit fontScale="85000" lnSpcReduction="10000"/>
          </a:bodyPr>
          <a:lstStyle/>
          <a:p>
            <a:pPr marL="365760" indent="-283464" algn="ctr" eaLnBrk="1" fontAlgn="auto" hangingPunct="1">
              <a:spcAft>
                <a:spcPts val="0"/>
              </a:spcAft>
              <a:buFont typeface="Wingdings 2"/>
              <a:buNone/>
              <a:defRPr/>
            </a:pPr>
            <a:r>
              <a:rPr lang="uk-UA" dirty="0" smtClean="0"/>
              <a:t>Традиційно вівчарі на гірських полонинах використовували трембіти для інформування жителів сіл, про різі події (на Різдво інформували про те, що наближаються колядники, або весілля, а також сповіщали про смерть та похорон) відповідною мелодією.</a:t>
            </a:r>
            <a:endParaRPr lang="uk-UA" dirty="0"/>
          </a:p>
        </p:txBody>
      </p:sp>
      <p:pic>
        <p:nvPicPr>
          <p:cNvPr id="5122" name="Picture 2" descr="http://t3.gstatic.com/images?q=tbn:ANd9GcRWZdlA-a14rD7CmyDw65ftoXL-spX83B_WG_LZ2G4HSElGezEZag"/>
          <p:cNvPicPr>
            <a:picLocks noChangeAspect="1" noChangeArrowheads="1"/>
          </p:cNvPicPr>
          <p:nvPr/>
        </p:nvPicPr>
        <p:blipFill>
          <a:blip r:embed="rId3" cstate="print"/>
          <a:srcRect/>
          <a:stretch>
            <a:fillRect/>
          </a:stretch>
        </p:blipFill>
        <p:spPr bwMode="auto">
          <a:xfrm>
            <a:off x="3419872" y="1412776"/>
            <a:ext cx="3009856" cy="228414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450" y="333375"/>
            <a:ext cx="7497763"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Різдво у Закарпатті</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258888" y="4149725"/>
            <a:ext cx="7675562" cy="2098675"/>
          </a:xfrm>
        </p:spPr>
        <p:txBody>
          <a:bodyPr>
            <a:normAutofit fontScale="55000" lnSpcReduction="20000"/>
          </a:bodyPr>
          <a:lstStyle/>
          <a:p>
            <a:pPr marL="365760" indent="-283464" algn="ctr" eaLnBrk="1" fontAlgn="auto" hangingPunct="1">
              <a:spcAft>
                <a:spcPts val="0"/>
              </a:spcAft>
              <a:buFont typeface="Wingdings 2"/>
              <a:buNone/>
              <a:defRPr/>
            </a:pPr>
            <a:r>
              <a:rPr lang="ru-RU" dirty="0" err="1" smtClean="0">
                <a:latin typeface="Times New Roman" pitchFamily="18" charset="0"/>
                <a:cs typeface="Times New Roman" pitchFamily="18" charset="0"/>
              </a:rPr>
              <a:t>Святий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вечір</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Різдво</a:t>
            </a:r>
            <a:r>
              <a:rPr lang="ru-RU" dirty="0" smtClean="0">
                <a:latin typeface="Times New Roman" pitchFamily="18" charset="0"/>
                <a:cs typeface="Times New Roman" pitchFamily="18" charset="0"/>
              </a:rPr>
              <a:t> Христове на </a:t>
            </a:r>
            <a:r>
              <a:rPr lang="ru-RU" dirty="0" err="1" smtClean="0">
                <a:latin typeface="Times New Roman" pitchFamily="18" charset="0"/>
                <a:cs typeface="Times New Roman" pitchFamily="18" charset="0"/>
              </a:rPr>
              <a:t>Закарпатті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святкують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традиціями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швидше</a:t>
            </a:r>
            <a:r>
              <a:rPr lang="ru-RU" dirty="0" smtClean="0">
                <a:latin typeface="Times New Roman" pitchFamily="18" charset="0"/>
                <a:cs typeface="Times New Roman" pitchFamily="18" charset="0"/>
              </a:rPr>
              <a:t> за все, </a:t>
            </a:r>
            <a:r>
              <a:rPr lang="ru-RU" dirty="0" err="1" smtClean="0">
                <a:latin typeface="Times New Roman" pitchFamily="18" charset="0"/>
                <a:cs typeface="Times New Roman" pitchFamily="18" charset="0"/>
              </a:rPr>
              <a:t>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більше</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зустрінете</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жодному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куточку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Перш за все, </a:t>
            </a:r>
            <a:r>
              <a:rPr lang="ru-RU" dirty="0" err="1" smtClean="0">
                <a:latin typeface="Times New Roman" pitchFamily="18" charset="0"/>
                <a:cs typeface="Times New Roman" pitchFamily="18" charset="0"/>
              </a:rPr>
              <a:t>потрібно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зазначити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Різдво</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території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Закарпаття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починають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святкувати</a:t>
            </a:r>
            <a:r>
              <a:rPr lang="ru-RU" dirty="0" smtClean="0">
                <a:latin typeface="Times New Roman" pitchFamily="18" charset="0"/>
                <a:cs typeface="Times New Roman" pitchFamily="18" charset="0"/>
              </a:rPr>
              <a:t> 24-25 </a:t>
            </a:r>
            <a:r>
              <a:rPr lang="ru-RU" dirty="0" err="1" smtClean="0">
                <a:latin typeface="Times New Roman" pitchFamily="18" charset="0"/>
                <a:cs typeface="Times New Roman" pitchFamily="18" charset="0"/>
              </a:rPr>
              <a:t>грудня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Пояснюється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Закарпаття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незважаючи</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найменшу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кількість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населення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серед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усіх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областей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багатонаціональне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громадяни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багатьох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національностей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проживають</a:t>
            </a:r>
            <a:r>
              <a:rPr lang="ru-RU" dirty="0" smtClean="0">
                <a:latin typeface="Times New Roman" pitchFamily="18" charset="0"/>
                <a:cs typeface="Times New Roman" pitchFamily="18" charset="0"/>
              </a:rPr>
              <a:t> у нас. В </a:t>
            </a:r>
            <a:r>
              <a:rPr lang="ru-RU" dirty="0" err="1" smtClean="0">
                <a:latin typeface="Times New Roman" pitchFamily="18" charset="0"/>
                <a:cs typeface="Times New Roman" pitchFamily="18" charset="0"/>
              </a:rPr>
              <a:t>християн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святкують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Різдво</a:t>
            </a:r>
            <a:r>
              <a:rPr lang="ru-RU" dirty="0" smtClean="0">
                <a:latin typeface="Times New Roman" pitchFamily="18" charset="0"/>
                <a:cs typeface="Times New Roman" pitchFamily="18" charset="0"/>
              </a:rPr>
              <a:t> 7 </a:t>
            </a:r>
            <a:r>
              <a:rPr lang="ru-RU" dirty="0" err="1" smtClean="0">
                <a:latin typeface="Times New Roman" pitchFamily="18" charset="0"/>
                <a:cs typeface="Times New Roman" pitchFamily="18" charset="0"/>
              </a:rPr>
              <a:t>січня</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Юліанським</a:t>
            </a:r>
            <a:r>
              <a:rPr lang="ru-RU" dirty="0" smtClean="0">
                <a:latin typeface="Times New Roman" pitchFamily="18" charset="0"/>
                <a:cs typeface="Times New Roman" pitchFamily="18" charset="0"/>
              </a:rPr>
              <a:t> календарем до свят </a:t>
            </a:r>
            <a:r>
              <a:rPr lang="ru-RU" dirty="0" err="1" smtClean="0">
                <a:latin typeface="Times New Roman" pitchFamily="18" charset="0"/>
                <a:cs typeface="Times New Roman" pitchFamily="18" charset="0"/>
              </a:rPr>
              <a:t>вечора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готуються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ретельно</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кілька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днів</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нього</a:t>
            </a:r>
            <a:r>
              <a:rPr lang="ru-RU"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pic>
        <p:nvPicPr>
          <p:cNvPr id="4098" name="Picture 2" descr="http://vchasno.com/media/user/38/thmb/amtvlywehom.jpg.ps_wide.jpg"/>
          <p:cNvPicPr>
            <a:picLocks noChangeAspect="1" noChangeArrowheads="1"/>
          </p:cNvPicPr>
          <p:nvPr/>
        </p:nvPicPr>
        <p:blipFill>
          <a:blip r:embed="rId3" cstate="email"/>
          <a:srcRect/>
          <a:stretch>
            <a:fillRect/>
          </a:stretch>
        </p:blipFill>
        <p:spPr bwMode="auto">
          <a:xfrm>
            <a:off x="2339752" y="1700808"/>
            <a:ext cx="5219700" cy="1905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08920"/>
            <a:ext cx="7498080" cy="1143000"/>
          </a:xfrm>
        </p:spPr>
        <p:txBody>
          <a:bodyPr numCol="1">
            <a:prstTxWarp prst="textInflateBottom">
              <a:avLst/>
            </a:prstTxWarp>
          </a:bodyPr>
          <a:lstStyle/>
          <a:p>
            <a:pPr algn="ctr" eaLnBrk="1" fontAlgn="auto" hangingPunct="1">
              <a:spcAft>
                <a:spcPts val="0"/>
              </a:spcAft>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Заповідники Закарпаття</a:t>
            </a:r>
            <a:endParaRPr lang="uk-U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0"/>
            <a:ext cx="7497762" cy="1641475"/>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Карпатський біосферний заповідник</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258888" y="4724400"/>
            <a:ext cx="7675562" cy="1944688"/>
          </a:xfrm>
        </p:spPr>
        <p:txBody>
          <a:bodyPr>
            <a:normAutofit fontScale="55000" lnSpcReduction="20000"/>
          </a:bodyPr>
          <a:lstStyle/>
          <a:p>
            <a:pPr marL="365760" indent="-283464" algn="ctr" eaLnBrk="1" fontAlgn="auto" hangingPunct="1">
              <a:spcAft>
                <a:spcPts val="0"/>
              </a:spcAft>
              <a:buFont typeface="Wingdings 2"/>
              <a:buChar char=""/>
              <a:defRPr/>
            </a:pPr>
            <a:r>
              <a:rPr lang="ru-RU" dirty="0" err="1" smtClean="0">
                <a:latin typeface="Times New Roman" pitchFamily="18" charset="0"/>
                <a:cs typeface="Times New Roman" pitchFamily="18" charset="0"/>
              </a:rPr>
              <a:t>Карпатський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біосферний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заповідник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створений</a:t>
            </a:r>
            <a:r>
              <a:rPr lang="ru-RU" dirty="0" smtClean="0">
                <a:latin typeface="Times New Roman" pitchFamily="18" charset="0"/>
                <a:cs typeface="Times New Roman" pitchFamily="18" charset="0"/>
              </a:rPr>
              <a:t> у 1968 </a:t>
            </a:r>
            <a:r>
              <a:rPr lang="ru-RU" dirty="0" err="1" smtClean="0">
                <a:latin typeface="Times New Roman" pitchFamily="18" charset="0"/>
                <a:cs typeface="Times New Roman" pitchFamily="18" charset="0"/>
              </a:rPr>
              <a:t>році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1992 року входить до </a:t>
            </a:r>
            <a:r>
              <a:rPr lang="ru-RU" dirty="0" err="1" smtClean="0">
                <a:latin typeface="Times New Roman" pitchFamily="18" charset="0"/>
                <a:cs typeface="Times New Roman" pitchFamily="18" charset="0"/>
              </a:rPr>
              <a:t>мережі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біосферних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резерватів</a:t>
            </a:r>
            <a:r>
              <a:rPr lang="ru-RU" dirty="0" smtClean="0">
                <a:latin typeface="Times New Roman" pitchFamily="18" charset="0"/>
                <a:cs typeface="Times New Roman" pitchFamily="18" charset="0"/>
              </a:rPr>
              <a:t> ЮНЕСКО. </a:t>
            </a:r>
            <a:r>
              <a:rPr lang="ru-RU" dirty="0" err="1" smtClean="0">
                <a:latin typeface="Times New Roman" pitchFamily="18" charset="0"/>
                <a:cs typeface="Times New Roman" pitchFamily="18" charset="0"/>
              </a:rPr>
              <a:t>Загальна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площа</a:t>
            </a:r>
            <a:r>
              <a:rPr lang="ru-RU" dirty="0" smtClean="0">
                <a:latin typeface="Times New Roman" pitchFamily="18" charset="0"/>
                <a:cs typeface="Times New Roman" pitchFamily="18" charset="0"/>
              </a:rPr>
              <a:t> 53 630 га.</a:t>
            </a:r>
          </a:p>
          <a:p>
            <a:pPr marL="365760" indent="-283464" algn="ctr" eaLnBrk="1" fontAlgn="auto" hangingPunct="1">
              <a:spcAft>
                <a:spcPts val="0"/>
              </a:spcAft>
              <a:buFont typeface="Wingdings 2"/>
              <a:buChar char=""/>
              <a:defRPr/>
            </a:pPr>
            <a:r>
              <a:rPr lang="ru-RU" dirty="0" err="1" smtClean="0">
                <a:latin typeface="Times New Roman" pitchFamily="18" charset="0"/>
                <a:cs typeface="Times New Roman" pitchFamily="18" charset="0"/>
              </a:rPr>
              <a:t>Карпатський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біосферний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заповідник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одним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найбільших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природоохоронних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науково-дослідних</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еколого-освітніх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центрів</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Україні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Створений</a:t>
            </a:r>
            <a:r>
              <a:rPr lang="ru-RU" dirty="0" smtClean="0">
                <a:latin typeface="Times New Roman" pitchFamily="18" charset="0"/>
                <a:cs typeface="Times New Roman" pitchFamily="18" charset="0"/>
              </a:rPr>
              <a:t> Указом Президента </a:t>
            </a:r>
            <a:r>
              <a:rPr lang="ru-RU" dirty="0" err="1" smtClean="0">
                <a:latin typeface="Times New Roman" pitchFamily="18" charset="0"/>
                <a:cs typeface="Times New Roman" pitchFamily="18" charset="0"/>
              </a:rPr>
              <a:t>України</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базі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Карпатського</a:t>
            </a:r>
            <a:r>
              <a:rPr lang="ru-RU" dirty="0" smtClean="0">
                <a:latin typeface="Times New Roman" pitchFamily="18" charset="0"/>
                <a:cs typeface="Times New Roman" pitchFamily="18" charset="0"/>
              </a:rPr>
              <a:t> природного </a:t>
            </a:r>
            <a:r>
              <a:rPr lang="ru-RU" dirty="0" err="1" smtClean="0">
                <a:latin typeface="Times New Roman" pitchFamily="18" charset="0"/>
                <a:cs typeface="Times New Roman" pitchFamily="18" charset="0"/>
              </a:rPr>
              <a:t>заповідника</a:t>
            </a:r>
            <a:r>
              <a:rPr lang="ru-RU" dirty="0" smtClean="0">
                <a:latin typeface="Times New Roman" pitchFamily="18" charset="0"/>
                <a:cs typeface="Times New Roman" pitchFamily="18" charset="0"/>
              </a:rPr>
              <a:t> та землях </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землекористувачів</a:t>
            </a:r>
            <a:r>
              <a:rPr lang="ru-RU" dirty="0" smtClean="0">
                <a:latin typeface="Times New Roman" pitchFamily="18" charset="0"/>
                <a:cs typeface="Times New Roman" pitchFamily="18" charset="0"/>
              </a:rPr>
              <a:t> у 1993 </a:t>
            </a:r>
            <a:r>
              <a:rPr lang="ru-RU" dirty="0" err="1" smtClean="0">
                <a:latin typeface="Times New Roman" pitchFamily="18" charset="0"/>
                <a:cs typeface="Times New Roman" pitchFamily="18" charset="0"/>
              </a:rPr>
              <a:t>році</a:t>
            </a:r>
            <a:r>
              <a:rPr lang="ru-RU" dirty="0" smtClean="0">
                <a:latin typeface="Times New Roman" pitchFamily="18" charset="0"/>
                <a:cs typeface="Times New Roman" pitchFamily="18" charset="0"/>
              </a:rPr>
              <a:t>. Входить до </a:t>
            </a:r>
            <a:r>
              <a:rPr lang="ru-RU" dirty="0" err="1" smtClean="0">
                <a:latin typeface="Times New Roman" pitchFamily="18" charset="0"/>
                <a:cs typeface="Times New Roman" pitchFamily="18" charset="0"/>
              </a:rPr>
              <a:t>міжнародної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мережі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біосферних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резерватів</a:t>
            </a:r>
            <a:r>
              <a:rPr lang="ru-RU" dirty="0" smtClean="0">
                <a:latin typeface="Times New Roman" pitchFamily="18" charset="0"/>
                <a:cs typeface="Times New Roman" pitchFamily="18" charset="0"/>
              </a:rPr>
              <a:t> ЮНЕСКО.</a:t>
            </a:r>
          </a:p>
          <a:p>
            <a:pPr marL="365760" indent="-283464" algn="ctr" eaLnBrk="1" fontAlgn="auto" hangingPunct="1">
              <a:spcAft>
                <a:spcPts val="0"/>
              </a:spcAft>
              <a:buFont typeface="Wingdings 2"/>
              <a:buNone/>
              <a:defRPr/>
            </a:pPr>
            <a:endParaRPr lang="uk-UA" dirty="0">
              <a:latin typeface="Times New Roman" pitchFamily="18" charset="0"/>
              <a:cs typeface="Times New Roman" pitchFamily="18" charset="0"/>
            </a:endParaRPr>
          </a:p>
        </p:txBody>
      </p:sp>
      <p:pic>
        <p:nvPicPr>
          <p:cNvPr id="2050" name="Picture 2" descr="http://tourinform.org.ua/wp-content/uploads/2012/09/karpaty-bio.jpg"/>
          <p:cNvPicPr>
            <a:picLocks noChangeAspect="1" noChangeArrowheads="1"/>
          </p:cNvPicPr>
          <p:nvPr/>
        </p:nvPicPr>
        <p:blipFill>
          <a:blip r:embed="rId3" cstate="email"/>
          <a:srcRect/>
          <a:stretch>
            <a:fillRect/>
          </a:stretch>
        </p:blipFill>
        <p:spPr bwMode="auto">
          <a:xfrm>
            <a:off x="6372200" y="1556792"/>
            <a:ext cx="2442863" cy="1461542"/>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http://carpathians.org.ua/images/Cbr/land4.jpg"/>
          <p:cNvPicPr>
            <a:picLocks noChangeAspect="1" noChangeArrowheads="1"/>
          </p:cNvPicPr>
          <p:nvPr/>
        </p:nvPicPr>
        <p:blipFill>
          <a:blip r:embed="rId4" cstate="email"/>
          <a:srcRect/>
          <a:stretch>
            <a:fillRect/>
          </a:stretch>
        </p:blipFill>
        <p:spPr bwMode="auto">
          <a:xfrm>
            <a:off x="3491880" y="3429000"/>
            <a:ext cx="1898576" cy="1256224"/>
          </a:xfrm>
          <a:prstGeom prst="rect">
            <a:avLst/>
          </a:prstGeom>
          <a:ln w="88900" cap="sq" cmpd="thickThin">
            <a:solidFill>
              <a:srgbClr val="000000"/>
            </a:solidFill>
            <a:prstDash val="solid"/>
            <a:miter lim="800000"/>
          </a:ln>
          <a:effectLst>
            <a:innerShdw blurRad="76200">
              <a:srgbClr val="000000"/>
            </a:innerShdw>
          </a:effectLst>
        </p:spPr>
      </p:pic>
      <p:pic>
        <p:nvPicPr>
          <p:cNvPr id="2054" name="Picture 6" descr="http://uastudent.com/wp-content/uploads/2012/03/karpatu1.jpg"/>
          <p:cNvPicPr>
            <a:picLocks noChangeAspect="1" noChangeArrowheads="1"/>
          </p:cNvPicPr>
          <p:nvPr/>
        </p:nvPicPr>
        <p:blipFill>
          <a:blip r:embed="rId5" cstate="email"/>
          <a:srcRect/>
          <a:stretch>
            <a:fillRect/>
          </a:stretch>
        </p:blipFill>
        <p:spPr bwMode="auto">
          <a:xfrm>
            <a:off x="2771800" y="1484784"/>
            <a:ext cx="3352090" cy="1854823"/>
          </a:xfrm>
          <a:prstGeom prst="rect">
            <a:avLst/>
          </a:prstGeom>
          <a:ln w="88900" cap="sq" cmpd="thickThin">
            <a:solidFill>
              <a:srgbClr val="000000"/>
            </a:solidFill>
            <a:prstDash val="solid"/>
            <a:miter lim="800000"/>
          </a:ln>
          <a:effectLst>
            <a:innerShdw blurRad="76200">
              <a:srgbClr val="000000"/>
            </a:innerShdw>
          </a:effectLst>
        </p:spPr>
      </p:pic>
      <p:pic>
        <p:nvPicPr>
          <p:cNvPr id="2056" name="Picture 8" descr="http://os1.i.ua/3/1/1741753_e0bf502a.jpg"/>
          <p:cNvPicPr>
            <a:picLocks noChangeAspect="1" noChangeArrowheads="1"/>
          </p:cNvPicPr>
          <p:nvPr/>
        </p:nvPicPr>
        <p:blipFill>
          <a:blip r:embed="rId6" cstate="email"/>
          <a:srcRect/>
          <a:stretch>
            <a:fillRect/>
          </a:stretch>
        </p:blipFill>
        <p:spPr bwMode="auto">
          <a:xfrm>
            <a:off x="323528" y="1628800"/>
            <a:ext cx="2160240" cy="14409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260350"/>
            <a:ext cx="7499350" cy="1368425"/>
          </a:xfrm>
        </p:spPr>
        <p:txBody>
          <a:bodyPr>
            <a:normAutofit fontScale="90000"/>
          </a:bodyPr>
          <a:lstStyle/>
          <a:p>
            <a:pPr algn="ctr" eaLnBrk="1" fontAlgn="auto" hangingPunct="1">
              <a:spcAft>
                <a:spcPts val="0"/>
              </a:spcAft>
              <a:defRPr/>
            </a:pPr>
            <a:r>
              <a:rPr lang="uk-UA" b="1" dirty="0" err="1" smtClean="0">
                <a:solidFill>
                  <a:schemeClr val="tx2">
                    <a:satMod val="130000"/>
                  </a:schemeClr>
                </a:solidFill>
                <a:hlinkClick r:id="rId2"/>
              </a:rPr>
              <a:t>Марамороський</a:t>
            </a:r>
            <a:r>
              <a:rPr lang="uk-UA" b="1" dirty="0" smtClean="0">
                <a:solidFill>
                  <a:schemeClr val="tx2">
                    <a:satMod val="130000"/>
                  </a:schemeClr>
                </a:solidFill>
                <a:hlinkClick r:id="rId2"/>
              </a:rPr>
              <a:t> заповідний масив</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258888" y="5013325"/>
            <a:ext cx="7531100" cy="1739900"/>
          </a:xfrm>
        </p:spPr>
        <p:txBody>
          <a:bodyPr>
            <a:normAutofit fontScale="70000" lnSpcReduction="20000"/>
          </a:bodyPr>
          <a:lstStyle/>
          <a:p>
            <a:pPr marL="365760" indent="-283464" algn="ctr" eaLnBrk="1" fontAlgn="auto" hangingPunct="1">
              <a:spcAft>
                <a:spcPts val="0"/>
              </a:spcAft>
              <a:buFont typeface="Wingdings 2"/>
              <a:buNone/>
              <a:defRPr/>
            </a:pPr>
            <a:r>
              <a:rPr lang="uk-UA" dirty="0" err="1" smtClean="0">
                <a:latin typeface="Times New Roman" pitchFamily="18" charset="0"/>
                <a:cs typeface="Times New Roman" pitchFamily="18" charset="0"/>
              </a:rPr>
              <a:t>Марамароський</a:t>
            </a:r>
            <a:r>
              <a:rPr lang="uk-UA" dirty="0" smtClean="0">
                <a:latin typeface="Times New Roman" pitchFamily="18" charset="0"/>
                <a:cs typeface="Times New Roman" pitchFamily="18" charset="0"/>
              </a:rPr>
              <a:t> заповідний масив — природоохоронна територія в Українських Карпатах. Розташований у південній частині </a:t>
            </a:r>
            <a:r>
              <a:rPr lang="uk-UA" dirty="0" err="1" smtClean="0">
                <a:latin typeface="Times New Roman" pitchFamily="18" charset="0"/>
                <a:cs typeface="Times New Roman" pitchFamily="18" charset="0"/>
              </a:rPr>
              <a:t>Рахівському</a:t>
            </a:r>
            <a:r>
              <a:rPr lang="uk-UA" dirty="0" smtClean="0">
                <a:latin typeface="Times New Roman" pitchFamily="18" charset="0"/>
                <a:cs typeface="Times New Roman" pitchFamily="18" charset="0"/>
              </a:rPr>
              <a:t> районі Закарпатської області. </a:t>
            </a:r>
            <a:r>
              <a:rPr lang="uk-UA" dirty="0" err="1" smtClean="0">
                <a:latin typeface="Times New Roman" pitchFamily="18" charset="0"/>
                <a:cs typeface="Times New Roman" pitchFamily="18" charset="0"/>
              </a:rPr>
              <a:t>Мармароський</a:t>
            </a:r>
            <a:r>
              <a:rPr lang="uk-UA" dirty="0" smtClean="0">
                <a:latin typeface="Times New Roman" pitchFamily="18" charset="0"/>
                <a:cs typeface="Times New Roman" pitchFamily="18" charset="0"/>
              </a:rPr>
              <a:t> заповідний масив є частиною Карпатського біосферного заповідника.</a:t>
            </a:r>
            <a:endParaRPr lang="uk-UA" dirty="0">
              <a:latin typeface="Times New Roman" pitchFamily="18" charset="0"/>
              <a:cs typeface="Times New Roman" pitchFamily="18" charset="0"/>
            </a:endParaRPr>
          </a:p>
        </p:txBody>
      </p:sp>
      <p:pic>
        <p:nvPicPr>
          <p:cNvPr id="37890" name="Picture 2" descr="http://cbr.nature.org.ua/jpg/ee8.jpg"/>
          <p:cNvPicPr>
            <a:picLocks noChangeAspect="1" noChangeArrowheads="1"/>
          </p:cNvPicPr>
          <p:nvPr/>
        </p:nvPicPr>
        <p:blipFill>
          <a:blip r:embed="rId3" cstate="print"/>
          <a:srcRect/>
          <a:stretch>
            <a:fillRect/>
          </a:stretch>
        </p:blipFill>
        <p:spPr bwMode="auto">
          <a:xfrm>
            <a:off x="2915816" y="1916832"/>
            <a:ext cx="3219450" cy="2933701"/>
          </a:xfrm>
          <a:prstGeom prst="rect">
            <a:avLst/>
          </a:prstGeom>
          <a:ln w="88900" cap="sq" cmpd="thickThin">
            <a:solidFill>
              <a:srgbClr val="000000"/>
            </a:solidFill>
            <a:prstDash val="solid"/>
            <a:miter lim="800000"/>
          </a:ln>
          <a:effectLst>
            <a:innerShdw blurRad="76200">
              <a:srgbClr val="000000"/>
            </a:innerShdw>
          </a:effectLst>
        </p:spPr>
      </p:pic>
      <p:pic>
        <p:nvPicPr>
          <p:cNvPr id="37892" name="Picture 4" descr="http://carpathians.org.ua/images/Cbr/land7.jpg"/>
          <p:cNvPicPr>
            <a:picLocks noChangeAspect="1" noChangeArrowheads="1"/>
          </p:cNvPicPr>
          <p:nvPr/>
        </p:nvPicPr>
        <p:blipFill>
          <a:blip r:embed="rId4" cstate="email"/>
          <a:srcRect/>
          <a:stretch>
            <a:fillRect/>
          </a:stretch>
        </p:blipFill>
        <p:spPr bwMode="auto">
          <a:xfrm>
            <a:off x="323528" y="2708920"/>
            <a:ext cx="2332807" cy="1539653"/>
          </a:xfrm>
          <a:prstGeom prst="rect">
            <a:avLst/>
          </a:prstGeom>
          <a:ln w="88900" cap="sq" cmpd="thickThin">
            <a:solidFill>
              <a:srgbClr val="000000"/>
            </a:solidFill>
            <a:prstDash val="solid"/>
            <a:miter lim="800000"/>
          </a:ln>
          <a:effectLst>
            <a:innerShdw blurRad="76200">
              <a:srgbClr val="000000"/>
            </a:innerShdw>
          </a:effectLst>
        </p:spPr>
      </p:pic>
      <p:pic>
        <p:nvPicPr>
          <p:cNvPr id="37894" name="Picture 6" descr="http://www.karpaty.com.ua/pages/topography/marmaros_mas/mar.jpg"/>
          <p:cNvPicPr>
            <a:picLocks noChangeAspect="1" noChangeArrowheads="1"/>
          </p:cNvPicPr>
          <p:nvPr/>
        </p:nvPicPr>
        <p:blipFill>
          <a:blip r:embed="rId5" cstate="print"/>
          <a:srcRect/>
          <a:stretch>
            <a:fillRect/>
          </a:stretch>
        </p:blipFill>
        <p:spPr bwMode="auto">
          <a:xfrm>
            <a:off x="6444208" y="2780928"/>
            <a:ext cx="2381250" cy="15121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450" y="274638"/>
            <a:ext cx="7747000" cy="1143000"/>
          </a:xfrm>
        </p:spPr>
        <p:txBody>
          <a:bodyPr>
            <a:normAutofit fontScale="90000"/>
          </a:bodyPr>
          <a:lstStyle/>
          <a:p>
            <a:pPr algn="ctr" eaLnBrk="1" fontAlgn="auto" hangingPunct="1">
              <a:spcAft>
                <a:spcPts val="0"/>
              </a:spcAft>
              <a:defRPr/>
            </a:pPr>
            <a:r>
              <a:rPr lang="uk-UA" b="1" dirty="0" err="1" smtClean="0">
                <a:solidFill>
                  <a:schemeClr val="tx2">
                    <a:satMod val="130000"/>
                  </a:schemeClr>
                </a:solidFill>
                <a:hlinkClick r:id="rId2"/>
              </a:rPr>
              <a:t>Чорногірський</a:t>
            </a:r>
            <a:r>
              <a:rPr lang="uk-UA" b="1" dirty="0" smtClean="0">
                <a:solidFill>
                  <a:schemeClr val="tx2">
                    <a:satMod val="130000"/>
                  </a:schemeClr>
                </a:solidFill>
                <a:hlinkClick r:id="rId2"/>
              </a:rPr>
              <a:t> заповідний масив</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971550" y="5084763"/>
            <a:ext cx="7818438" cy="1524000"/>
          </a:xfrm>
        </p:spPr>
        <p:txBody>
          <a:bodyPr>
            <a:normAutofit fontScale="70000" lnSpcReduction="20000"/>
          </a:bodyPr>
          <a:lstStyle/>
          <a:p>
            <a:pPr marL="365760" indent="-283464" algn="ctr" eaLnBrk="1" fontAlgn="auto" hangingPunct="1">
              <a:spcAft>
                <a:spcPts val="0"/>
              </a:spcAft>
              <a:buFont typeface="Wingdings 2"/>
              <a:buNone/>
              <a:defRPr/>
            </a:pPr>
            <a:r>
              <a:rPr lang="uk-UA" dirty="0" err="1" smtClean="0">
                <a:latin typeface="Times New Roman" pitchFamily="18" charset="0"/>
                <a:cs typeface="Times New Roman" pitchFamily="18" charset="0"/>
              </a:rPr>
              <a:t>Чорногірський</a:t>
            </a:r>
            <a:r>
              <a:rPr lang="uk-UA" dirty="0" smtClean="0">
                <a:latin typeface="Times New Roman" pitchFamily="18" charset="0"/>
                <a:cs typeface="Times New Roman" pitchFamily="18" charset="0"/>
              </a:rPr>
              <a:t> заповідний масив - це природоохоронна територія в Українських Карпатах. Він розташований у </a:t>
            </a:r>
            <a:r>
              <a:rPr lang="uk-UA" dirty="0" err="1" smtClean="0">
                <a:latin typeface="Times New Roman" pitchFamily="18" charset="0"/>
                <a:cs typeface="Times New Roman" pitchFamily="18" charset="0"/>
              </a:rPr>
              <a:t>Рахівському</a:t>
            </a:r>
            <a:r>
              <a:rPr lang="uk-UA" dirty="0" smtClean="0">
                <a:latin typeface="Times New Roman" pitchFamily="18" charset="0"/>
                <a:cs typeface="Times New Roman" pitchFamily="18" charset="0"/>
              </a:rPr>
              <a:t> районі Закарпатської області. </a:t>
            </a:r>
            <a:r>
              <a:rPr lang="uk-UA" dirty="0" err="1" smtClean="0">
                <a:latin typeface="Times New Roman" pitchFamily="18" charset="0"/>
                <a:cs typeface="Times New Roman" pitchFamily="18" charset="0"/>
              </a:rPr>
              <a:t>Чорногірський</a:t>
            </a:r>
            <a:r>
              <a:rPr lang="uk-UA" dirty="0" smtClean="0">
                <a:latin typeface="Times New Roman" pitchFamily="18" charset="0"/>
                <a:cs typeface="Times New Roman" pitchFamily="18" charset="0"/>
              </a:rPr>
              <a:t> заповідний масив є частиною Карпатського біосферного заповідника.</a:t>
            </a:r>
            <a:endParaRPr lang="uk-UA" dirty="0">
              <a:latin typeface="Times New Roman" pitchFamily="18" charset="0"/>
              <a:cs typeface="Times New Roman" pitchFamily="18" charset="0"/>
            </a:endParaRPr>
          </a:p>
        </p:txBody>
      </p:sp>
      <p:pic>
        <p:nvPicPr>
          <p:cNvPr id="36866" name="Picture 2" descr="http://tourlib.net/books_green/images/stojko_il21.jpg"/>
          <p:cNvPicPr>
            <a:picLocks noChangeAspect="1" noChangeArrowheads="1"/>
          </p:cNvPicPr>
          <p:nvPr/>
        </p:nvPicPr>
        <p:blipFill>
          <a:blip r:embed="rId3" cstate="email"/>
          <a:srcRect/>
          <a:stretch>
            <a:fillRect/>
          </a:stretch>
        </p:blipFill>
        <p:spPr bwMode="auto">
          <a:xfrm>
            <a:off x="107504" y="1196752"/>
            <a:ext cx="1965747" cy="1548886"/>
          </a:xfrm>
          <a:prstGeom prst="rect">
            <a:avLst/>
          </a:prstGeom>
          <a:ln w="88900" cap="sq" cmpd="thickThin">
            <a:solidFill>
              <a:srgbClr val="000000"/>
            </a:solidFill>
            <a:prstDash val="solid"/>
            <a:miter lim="800000"/>
          </a:ln>
          <a:effectLst>
            <a:innerShdw blurRad="76200">
              <a:srgbClr val="000000"/>
            </a:innerShdw>
          </a:effectLst>
        </p:spPr>
      </p:pic>
      <p:pic>
        <p:nvPicPr>
          <p:cNvPr id="36868" name="Picture 4" descr="http://igormelika.com.ua/wp-content/gallery/chornogora/igor-melika-14-20-08-11-143.jpg"/>
          <p:cNvPicPr>
            <a:picLocks noChangeAspect="1" noChangeArrowheads="1"/>
          </p:cNvPicPr>
          <p:nvPr/>
        </p:nvPicPr>
        <p:blipFill>
          <a:blip r:embed="rId4" cstate="email"/>
          <a:srcRect/>
          <a:stretch>
            <a:fillRect/>
          </a:stretch>
        </p:blipFill>
        <p:spPr bwMode="auto">
          <a:xfrm>
            <a:off x="2267744" y="1916832"/>
            <a:ext cx="4395914" cy="2475651"/>
          </a:xfrm>
          <a:prstGeom prst="rect">
            <a:avLst/>
          </a:prstGeom>
          <a:ln w="88900" cap="sq" cmpd="thickThin">
            <a:solidFill>
              <a:srgbClr val="000000"/>
            </a:solidFill>
            <a:prstDash val="solid"/>
            <a:miter lim="800000"/>
          </a:ln>
          <a:effectLst>
            <a:innerShdw blurRad="76200">
              <a:srgbClr val="000000"/>
            </a:innerShdw>
          </a:effectLst>
        </p:spPr>
      </p:pic>
      <p:pic>
        <p:nvPicPr>
          <p:cNvPr id="36870" name="Picture 6" descr="http://i.i.ua/photo/images/pic/7/8/4408687_8af3f399.jpg"/>
          <p:cNvPicPr>
            <a:picLocks noChangeAspect="1" noChangeArrowheads="1"/>
          </p:cNvPicPr>
          <p:nvPr/>
        </p:nvPicPr>
        <p:blipFill>
          <a:blip r:embed="rId5" cstate="email"/>
          <a:srcRect/>
          <a:stretch>
            <a:fillRect/>
          </a:stretch>
        </p:blipFill>
        <p:spPr bwMode="auto">
          <a:xfrm>
            <a:off x="6876256" y="3501008"/>
            <a:ext cx="1981994" cy="15649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60350"/>
            <a:ext cx="7497763"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Чорна Гора</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16013" y="4868863"/>
            <a:ext cx="7458075" cy="1666875"/>
          </a:xfrm>
        </p:spPr>
        <p:txBody>
          <a:bodyPr>
            <a:normAutofit fontScale="62500" lnSpcReduction="20000"/>
          </a:bodyPr>
          <a:lstStyle/>
          <a:p>
            <a:pPr marL="365760" indent="-283464" algn="ctr" eaLnBrk="1" fontAlgn="auto" hangingPunct="1">
              <a:spcAft>
                <a:spcPts val="0"/>
              </a:spcAft>
              <a:buFont typeface="Wingdings 2"/>
              <a:buNone/>
              <a:defRPr/>
            </a:pPr>
            <a:r>
              <a:rPr lang="uk-UA" dirty="0" smtClean="0">
                <a:latin typeface="Times New Roman" pitchFamily="18" charset="0"/>
                <a:cs typeface="Times New Roman" pitchFamily="18" charset="0"/>
              </a:rPr>
              <a:t>Чорна Гора — ботанічний заказник державного значення (з 1974 року). Розташований у Виноградівському районі Закарпатської області, між містом </a:t>
            </a:r>
            <a:r>
              <a:rPr lang="uk-UA" dirty="0" err="1" smtClean="0">
                <a:latin typeface="Times New Roman" pitchFamily="18" charset="0"/>
                <a:cs typeface="Times New Roman" pitchFamily="18" charset="0"/>
              </a:rPr>
              <a:t>Виноградовом</a:t>
            </a:r>
            <a:r>
              <a:rPr lang="uk-UA" dirty="0" smtClean="0">
                <a:latin typeface="Times New Roman" pitchFamily="18" charset="0"/>
                <a:cs typeface="Times New Roman" pitchFamily="18" charset="0"/>
              </a:rPr>
              <a:t> і селом Мала </a:t>
            </a:r>
            <a:r>
              <a:rPr lang="uk-UA" dirty="0" err="1" smtClean="0">
                <a:latin typeface="Times New Roman" pitchFamily="18" charset="0"/>
                <a:cs typeface="Times New Roman" pitchFamily="18" charset="0"/>
              </a:rPr>
              <a:t>Копаня.Його</a:t>
            </a:r>
            <a:r>
              <a:rPr lang="uk-UA" dirty="0" smtClean="0">
                <a:latin typeface="Times New Roman" pitchFamily="18" charset="0"/>
                <a:cs typeface="Times New Roman" pitchFamily="18" charset="0"/>
              </a:rPr>
              <a:t> площа складає 823 га. Перебуває у віданні Хустського лісокомбінату, є одним із заповідних масивів Карпатського біосферного заповідника.</a:t>
            </a:r>
            <a:endParaRPr lang="uk-UA" dirty="0">
              <a:latin typeface="Times New Roman" pitchFamily="18" charset="0"/>
              <a:cs typeface="Times New Roman" pitchFamily="18" charset="0"/>
            </a:endParaRPr>
          </a:p>
        </p:txBody>
      </p:sp>
      <p:pic>
        <p:nvPicPr>
          <p:cNvPr id="35842" name="Picture 2" descr="http://www.tkg.org.ua/files/images/2009_news_karpaty_sahno.jpg"/>
          <p:cNvPicPr>
            <a:picLocks noChangeAspect="1" noChangeArrowheads="1"/>
          </p:cNvPicPr>
          <p:nvPr/>
        </p:nvPicPr>
        <p:blipFill>
          <a:blip r:embed="rId3" cstate="email"/>
          <a:srcRect/>
          <a:stretch>
            <a:fillRect/>
          </a:stretch>
        </p:blipFill>
        <p:spPr bwMode="auto">
          <a:xfrm>
            <a:off x="2267744" y="980728"/>
            <a:ext cx="5027712" cy="377078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err="1" smtClean="0">
                <a:solidFill>
                  <a:schemeClr val="tx2">
                    <a:satMod val="130000"/>
                  </a:schemeClr>
                </a:solidFill>
                <a:hlinkClick r:id="rId2"/>
              </a:rPr>
              <a:t>Свидовецький</a:t>
            </a:r>
            <a:r>
              <a:rPr lang="uk-UA" b="1" dirty="0" smtClean="0">
                <a:solidFill>
                  <a:schemeClr val="tx2">
                    <a:satMod val="130000"/>
                  </a:schemeClr>
                </a:solidFill>
                <a:hlinkClick r:id="rId2"/>
              </a:rPr>
              <a:t> заповідний масив</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87450" y="4797425"/>
            <a:ext cx="7673975" cy="1882775"/>
          </a:xfrm>
        </p:spPr>
        <p:txBody>
          <a:bodyPr>
            <a:normAutofit fontScale="77500" lnSpcReduction="20000"/>
          </a:bodyPr>
          <a:lstStyle/>
          <a:p>
            <a:pPr marL="365760" indent="-283464" algn="ctr" eaLnBrk="1" fontAlgn="auto" hangingPunct="1">
              <a:spcAft>
                <a:spcPts val="0"/>
              </a:spcAft>
              <a:buFont typeface="Wingdings 2"/>
              <a:buNone/>
              <a:defRPr/>
            </a:pPr>
            <a:r>
              <a:rPr lang="ru-RU" dirty="0" err="1" smtClean="0">
                <a:latin typeface="Times New Roman" pitchFamily="18" charset="0"/>
                <a:cs typeface="Times New Roman" pitchFamily="18" charset="0"/>
              </a:rPr>
              <a:t>Свидовецький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заповідний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масив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природоохоронна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територія</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українських</a:t>
            </a:r>
            <a:r>
              <a:rPr lang="ru-RU" dirty="0" smtClean="0">
                <a:latin typeface="Times New Roman" pitchFamily="18" charset="0"/>
                <a:cs typeface="Times New Roman" pitchFamily="18" charset="0"/>
              </a:rPr>
              <a:t> Карпатах,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знаходиться</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Рахівському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районі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Закарпатської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області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Свидовецький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заповідний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масив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частиною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Карпатського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біосферного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заповідника</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34820" name="Picture 4" descr="http://igormelika.com.ua/wp-content/uploads/2010/11/Igor-Melika-svidovets-13-14.08.08.-531.jpg"/>
          <p:cNvPicPr>
            <a:picLocks noChangeAspect="1" noChangeArrowheads="1"/>
          </p:cNvPicPr>
          <p:nvPr/>
        </p:nvPicPr>
        <p:blipFill>
          <a:blip r:embed="rId3" cstate="email"/>
          <a:srcRect/>
          <a:stretch>
            <a:fillRect/>
          </a:stretch>
        </p:blipFill>
        <p:spPr bwMode="auto">
          <a:xfrm>
            <a:off x="179512" y="908720"/>
            <a:ext cx="8720169" cy="374441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188913"/>
            <a:ext cx="7818437" cy="1511300"/>
          </a:xfrm>
        </p:spPr>
        <p:txBody>
          <a:bodyPr>
            <a:normAutofit fontScale="90000"/>
          </a:bodyPr>
          <a:lstStyle/>
          <a:p>
            <a:pPr algn="ctr" eaLnBrk="1" fontAlgn="auto" hangingPunct="1">
              <a:spcAft>
                <a:spcPts val="0"/>
              </a:spcAft>
              <a:defRPr/>
            </a:pPr>
            <a:r>
              <a:rPr lang="uk-UA" b="1" dirty="0" err="1" smtClean="0">
                <a:solidFill>
                  <a:schemeClr val="tx2">
                    <a:satMod val="130000"/>
                  </a:schemeClr>
                </a:solidFill>
                <a:hlinkClick r:id="rId2"/>
              </a:rPr>
              <a:t>Угольсько-Широколужанський</a:t>
            </a:r>
            <a:r>
              <a:rPr lang="uk-UA" b="1" dirty="0" smtClean="0">
                <a:solidFill>
                  <a:schemeClr val="tx2">
                    <a:satMod val="130000"/>
                  </a:schemeClr>
                </a:solidFill>
                <a:hlinkClick r:id="rId2"/>
              </a:rPr>
              <a:t> заповідний масив</a:t>
            </a:r>
            <a:r>
              <a:rPr lang="uk-UA" b="1" dirty="0" smtClean="0">
                <a:solidFill>
                  <a:schemeClr val="tx2">
                    <a:satMod val="130000"/>
                  </a:schemeClr>
                </a:solidFill>
              </a:rPr>
              <a:t/>
            </a:r>
            <a:br>
              <a:rPr lang="uk-UA" b="1" dirty="0" smtClean="0">
                <a:solidFill>
                  <a:schemeClr val="tx2">
                    <a:satMod val="130000"/>
                  </a:schemeClr>
                </a:solidFill>
              </a:rPr>
            </a:br>
            <a:endParaRPr lang="uk-UA" b="1" dirty="0">
              <a:solidFill>
                <a:schemeClr val="tx2">
                  <a:satMod val="130000"/>
                </a:schemeClr>
              </a:solidFill>
            </a:endParaRPr>
          </a:p>
        </p:txBody>
      </p:sp>
      <p:sp>
        <p:nvSpPr>
          <p:cNvPr id="3" name="Содержимое 2"/>
          <p:cNvSpPr>
            <a:spLocks noGrp="1"/>
          </p:cNvSpPr>
          <p:nvPr>
            <p:ph idx="1"/>
          </p:nvPr>
        </p:nvSpPr>
        <p:spPr>
          <a:xfrm>
            <a:off x="971550" y="4797425"/>
            <a:ext cx="7745413" cy="1811338"/>
          </a:xfrm>
        </p:spPr>
        <p:txBody>
          <a:bodyPr>
            <a:normAutofit fontScale="62500" lnSpcReduction="20000"/>
          </a:bodyPr>
          <a:lstStyle/>
          <a:p>
            <a:pPr marL="365760" indent="-283464" algn="ctr" eaLnBrk="1" fontAlgn="auto" hangingPunct="1">
              <a:spcAft>
                <a:spcPts val="0"/>
              </a:spcAft>
              <a:buFont typeface="Wingdings 2"/>
              <a:buNone/>
              <a:defRPr/>
            </a:pPr>
            <a:r>
              <a:rPr lang="vi-VN" b="1" dirty="0" smtClean="0">
                <a:latin typeface="Times New Roman" pitchFamily="18" charset="0"/>
                <a:cs typeface="Times New Roman" pitchFamily="18" charset="0"/>
              </a:rPr>
              <a:t>Угольсько-Широколужанський запові́дний масив</a:t>
            </a:r>
            <a:r>
              <a:rPr lang="vi-VN" dirty="0" smtClean="0">
                <a:latin typeface="Times New Roman" pitchFamily="18" charset="0"/>
                <a:cs typeface="Times New Roman" pitchFamily="18" charset="0"/>
              </a:rPr>
              <a:t> - заповідна територія у складі Карпатського біосферного заповідника. Загальна площа масиву — 15580 га. Розташований у межах Тячівського району Закарпатської області, на південних схилах гори Менчул (1501 м) та південних і південно-західних схилах хребта Красна (1568 м), в межах висот 400—1280 м над рівнем моря.</a:t>
            </a:r>
            <a:endParaRPr lang="uk-UA" dirty="0">
              <a:latin typeface="Times New Roman" pitchFamily="18" charset="0"/>
              <a:cs typeface="Times New Roman" pitchFamily="18" charset="0"/>
            </a:endParaRPr>
          </a:p>
        </p:txBody>
      </p:sp>
      <p:pic>
        <p:nvPicPr>
          <p:cNvPr id="33794" name="Picture 2" descr="http://upload.wikimedia.org/wikipedia/uk/thumb/2/22/Mala_Uholka.jpg/280px-Mala_Uholka.jpg"/>
          <p:cNvPicPr>
            <a:picLocks noChangeAspect="1" noChangeArrowheads="1"/>
          </p:cNvPicPr>
          <p:nvPr/>
        </p:nvPicPr>
        <p:blipFill>
          <a:blip r:embed="rId3" cstate="print"/>
          <a:srcRect/>
          <a:stretch>
            <a:fillRect/>
          </a:stretch>
        </p:blipFill>
        <p:spPr bwMode="auto">
          <a:xfrm>
            <a:off x="1187623" y="2204864"/>
            <a:ext cx="3229667" cy="2479924"/>
          </a:xfrm>
          <a:prstGeom prst="rect">
            <a:avLst/>
          </a:prstGeom>
          <a:ln w="88900" cap="sq" cmpd="thickThin">
            <a:solidFill>
              <a:srgbClr val="000000"/>
            </a:solidFill>
            <a:prstDash val="solid"/>
            <a:miter lim="800000"/>
          </a:ln>
          <a:effectLst>
            <a:innerShdw blurRad="76200">
              <a:srgbClr val="000000"/>
            </a:innerShdw>
          </a:effectLst>
        </p:spPr>
      </p:pic>
      <p:pic>
        <p:nvPicPr>
          <p:cNvPr id="33796" name="Picture 4" descr="http://upload.wikimedia.org/wikipedia/commons/thumb/4/4d/Hoverla1.JPG/300px-Hoverla1.JPG"/>
          <p:cNvPicPr>
            <a:picLocks noChangeAspect="1" noChangeArrowheads="1"/>
          </p:cNvPicPr>
          <p:nvPr/>
        </p:nvPicPr>
        <p:blipFill>
          <a:blip r:embed="rId4" cstate="print"/>
          <a:srcRect/>
          <a:stretch>
            <a:fillRect/>
          </a:stretch>
        </p:blipFill>
        <p:spPr bwMode="auto">
          <a:xfrm>
            <a:off x="5221255" y="1484784"/>
            <a:ext cx="3360373" cy="252028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1116013" y="4292600"/>
            <a:ext cx="7673975" cy="2565400"/>
          </a:xfrm>
        </p:spPr>
        <p:txBody>
          <a:bodyPr/>
          <a:lstStyle/>
          <a:p>
            <a:pPr algn="ctr" eaLnBrk="1" hangingPunct="1">
              <a:buFont typeface="Wingdings 2" pitchFamily="18" charset="2"/>
              <a:buNone/>
            </a:pPr>
            <a:r>
              <a:rPr lang="ru-RU" b="1" smtClean="0"/>
              <a:t>Закарпатська область</a:t>
            </a:r>
            <a:r>
              <a:rPr lang="ru-RU" smtClean="0"/>
              <a:t> має кордони та контрольно-пропускні пункти одразу з чотирма країнами Європи. Це Польща, Словаччина, Угорщина та Румунія.</a:t>
            </a:r>
            <a:endParaRPr lang="uk-UA" smtClean="0"/>
          </a:p>
        </p:txBody>
      </p:sp>
      <p:pic>
        <p:nvPicPr>
          <p:cNvPr id="2051" name="Picture 3" descr="C:\Users\Ілюша\Desktop\Аня Добош\flag_of_slovakia_0.preview.gif"/>
          <p:cNvPicPr>
            <a:picLocks noChangeAspect="1" noChangeArrowheads="1"/>
          </p:cNvPicPr>
          <p:nvPr/>
        </p:nvPicPr>
        <p:blipFill>
          <a:blip r:embed="rId2" cstate="print"/>
          <a:srcRect/>
          <a:stretch>
            <a:fillRect/>
          </a:stretch>
        </p:blipFill>
        <p:spPr bwMode="auto">
          <a:xfrm>
            <a:off x="6372200" y="692696"/>
            <a:ext cx="2286000" cy="1524000"/>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C:\Users\Ілюша\Desktop\Аня Добош\images.jpg"/>
          <p:cNvPicPr>
            <a:picLocks noChangeAspect="1" noChangeArrowheads="1"/>
          </p:cNvPicPr>
          <p:nvPr/>
        </p:nvPicPr>
        <p:blipFill>
          <a:blip r:embed="rId3" cstate="print"/>
          <a:srcRect/>
          <a:stretch>
            <a:fillRect/>
          </a:stretch>
        </p:blipFill>
        <p:spPr bwMode="auto">
          <a:xfrm>
            <a:off x="3419872" y="620688"/>
            <a:ext cx="2294349" cy="1584176"/>
          </a:xfrm>
          <a:prstGeom prst="rect">
            <a:avLst/>
          </a:prstGeom>
          <a:ln w="88900" cap="sq" cmpd="thickThin">
            <a:solidFill>
              <a:srgbClr val="000000"/>
            </a:solidFill>
            <a:prstDash val="solid"/>
            <a:miter lim="800000"/>
          </a:ln>
          <a:effectLst>
            <a:innerShdw blurRad="76200">
              <a:srgbClr val="000000"/>
            </a:innerShdw>
          </a:effectLst>
        </p:spPr>
      </p:pic>
      <p:pic>
        <p:nvPicPr>
          <p:cNvPr id="2053" name="Picture 5" descr="C:\Users\Ілюша\Desktop\Аня Добош\moldova-flag.gif"/>
          <p:cNvPicPr>
            <a:picLocks noChangeAspect="1" noChangeArrowheads="1"/>
          </p:cNvPicPr>
          <p:nvPr/>
        </p:nvPicPr>
        <p:blipFill>
          <a:blip r:embed="rId4" cstate="print"/>
          <a:srcRect/>
          <a:stretch>
            <a:fillRect/>
          </a:stretch>
        </p:blipFill>
        <p:spPr bwMode="auto">
          <a:xfrm>
            <a:off x="3491880" y="2492896"/>
            <a:ext cx="2125139" cy="1444005"/>
          </a:xfrm>
          <a:prstGeom prst="rect">
            <a:avLst/>
          </a:prstGeom>
          <a:ln w="88900" cap="sq" cmpd="thickThin">
            <a:solidFill>
              <a:srgbClr val="000000"/>
            </a:solidFill>
            <a:prstDash val="solid"/>
            <a:miter lim="800000"/>
          </a:ln>
          <a:effectLst>
            <a:innerShdw blurRad="76200">
              <a:srgbClr val="000000"/>
            </a:innerShdw>
          </a:effectLst>
        </p:spPr>
      </p:pic>
      <p:pic>
        <p:nvPicPr>
          <p:cNvPr id="2054" name="Picture 6" descr="C:\Users\Ілюша\Desktop\Аня Добош\flag_of_poland-state.preview.gif"/>
          <p:cNvPicPr>
            <a:picLocks noChangeAspect="1" noChangeArrowheads="1"/>
          </p:cNvPicPr>
          <p:nvPr/>
        </p:nvPicPr>
        <p:blipFill>
          <a:blip r:embed="rId5" cstate="print"/>
          <a:srcRect/>
          <a:stretch>
            <a:fillRect/>
          </a:stretch>
        </p:blipFill>
        <p:spPr bwMode="auto">
          <a:xfrm>
            <a:off x="395536" y="692696"/>
            <a:ext cx="2286000" cy="15841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err="1" smtClean="0">
                <a:solidFill>
                  <a:schemeClr val="tx2">
                    <a:satMod val="130000"/>
                  </a:schemeClr>
                </a:solidFill>
                <a:hlinkClick r:id="rId2"/>
              </a:rPr>
              <a:t>Кузійський</a:t>
            </a:r>
            <a:r>
              <a:rPr lang="uk-UA" b="1" dirty="0" smtClean="0">
                <a:solidFill>
                  <a:schemeClr val="tx2">
                    <a:satMod val="130000"/>
                  </a:schemeClr>
                </a:solidFill>
                <a:hlinkClick r:id="rId2"/>
              </a:rPr>
              <a:t> заповідний масив</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042988" y="4508500"/>
            <a:ext cx="7891462" cy="2089150"/>
          </a:xfrm>
        </p:spPr>
        <p:txBody>
          <a:bodyPr>
            <a:normAutofit fontScale="55000" lnSpcReduction="20000"/>
          </a:bodyPr>
          <a:lstStyle/>
          <a:p>
            <a:pPr marL="365760" indent="-283464" algn="ctr" eaLnBrk="1" fontAlgn="auto" hangingPunct="1">
              <a:spcAft>
                <a:spcPts val="0"/>
              </a:spcAft>
              <a:buFont typeface="Wingdings 2"/>
              <a:buNone/>
              <a:defRPr/>
            </a:pPr>
            <a:r>
              <a:rPr lang="de-DE" b="1" dirty="0" smtClean="0">
                <a:latin typeface="Times New Roman" pitchFamily="18" charset="0"/>
                <a:cs typeface="Times New Roman" pitchFamily="18" charset="0"/>
              </a:rPr>
              <a:t>K</a:t>
            </a:r>
            <a:r>
              <a:rPr lang="uk-UA" b="1" dirty="0" err="1" smtClean="0">
                <a:latin typeface="Times New Roman" pitchFamily="18" charset="0"/>
                <a:cs typeface="Times New Roman" pitchFamily="18" charset="0"/>
              </a:rPr>
              <a:t>узійський</a:t>
            </a:r>
            <a:r>
              <a:rPr lang="uk-UA" b="1" dirty="0" smtClean="0">
                <a:latin typeface="Times New Roman" pitchFamily="18" charset="0"/>
                <a:cs typeface="Times New Roman" pitchFamily="18" charset="0"/>
              </a:rPr>
              <a:t> заповідний масив</a:t>
            </a:r>
            <a:r>
              <a:rPr lang="uk-UA" dirty="0" smtClean="0">
                <a:latin typeface="Times New Roman" pitchFamily="18" charset="0"/>
                <a:cs typeface="Times New Roman" pitchFamily="18" charset="0"/>
              </a:rPr>
              <a:t> - заповідна територія у складі Карпатського біосферного заповідника. Утворений 1974 року (спочатку як ландшафтний заказник). Розташований у межах лісового пояса на південно-східних відногах </a:t>
            </a:r>
            <a:r>
              <a:rPr lang="uk-UA" dirty="0" err="1" smtClean="0">
                <a:latin typeface="Times New Roman" pitchFamily="18" charset="0"/>
                <a:cs typeface="Times New Roman" pitchFamily="18" charset="0"/>
              </a:rPr>
              <a:t>Свидівецького</a:t>
            </a:r>
            <a:r>
              <a:rPr lang="uk-UA" dirty="0" smtClean="0">
                <a:latin typeface="Times New Roman" pitchFamily="18" charset="0"/>
                <a:cs typeface="Times New Roman" pitchFamily="18" charset="0"/>
              </a:rPr>
              <a:t> масиву. Обмежений річкою Тисою (зі сходу і півдня) та долиною річки </a:t>
            </a:r>
            <a:r>
              <a:rPr lang="uk-UA" dirty="0" err="1" smtClean="0">
                <a:latin typeface="Times New Roman" pitchFamily="18" charset="0"/>
                <a:cs typeface="Times New Roman" pitchFamily="18" charset="0"/>
              </a:rPr>
              <a:t>Косівської</a:t>
            </a:r>
            <a:r>
              <a:rPr lang="uk-UA" dirty="0" smtClean="0">
                <a:latin typeface="Times New Roman" pitchFamily="18" charset="0"/>
                <a:cs typeface="Times New Roman" pitchFamily="18" charset="0"/>
              </a:rPr>
              <a:t> (із заходу). Займає площу 4925 га. Найвищі вершини — Лисина (1409 м), </a:t>
            </a:r>
            <a:r>
              <a:rPr lang="uk-UA" dirty="0" err="1" smtClean="0">
                <a:latin typeface="Times New Roman" pitchFamily="18" charset="0"/>
                <a:cs typeface="Times New Roman" pitchFamily="18" charset="0"/>
              </a:rPr>
              <a:t>Менчул</a:t>
            </a:r>
            <a:r>
              <a:rPr lang="uk-UA" dirty="0" smtClean="0">
                <a:latin typeface="Times New Roman" pitchFamily="18" charset="0"/>
                <a:cs typeface="Times New Roman" pitchFamily="18" charset="0"/>
              </a:rPr>
              <a:t> (1242 м), </a:t>
            </a:r>
            <a:r>
              <a:rPr lang="uk-UA" dirty="0" err="1" smtClean="0">
                <a:latin typeface="Times New Roman" pitchFamily="18" charset="0"/>
                <a:cs typeface="Times New Roman" pitchFamily="18" charset="0"/>
              </a:rPr>
              <a:t>Темпа</a:t>
            </a:r>
            <a:r>
              <a:rPr lang="uk-UA" dirty="0" smtClean="0">
                <a:latin typeface="Times New Roman" pitchFamily="18" charset="0"/>
                <a:cs typeface="Times New Roman" pitchFamily="18" charset="0"/>
              </a:rPr>
              <a:t> (1089 м), Полонська (1087 м). У південній частині масиву розташована смуга юрських мармуроподібних вапняків, що утворюють численні мальовничі скелі.</a:t>
            </a:r>
            <a:endParaRPr lang="uk-UA" dirty="0">
              <a:latin typeface="Times New Roman" pitchFamily="18" charset="0"/>
              <a:cs typeface="Times New Roman" pitchFamily="18" charset="0"/>
            </a:endParaRPr>
          </a:p>
        </p:txBody>
      </p:sp>
      <p:pic>
        <p:nvPicPr>
          <p:cNvPr id="46082" name="Picture 2" descr="http://upload.wikimedia.org/wikipedia/uk/thumb/a/a6/Chorna_Hora_%28Wynohradiw%29.jpg/300px-Chorna_Hora_%28Wynohradiw%29.jpg"/>
          <p:cNvPicPr>
            <a:picLocks noChangeAspect="1" noChangeArrowheads="1"/>
          </p:cNvPicPr>
          <p:nvPr/>
        </p:nvPicPr>
        <p:blipFill>
          <a:blip r:embed="rId3" cstate="print"/>
          <a:srcRect/>
          <a:stretch>
            <a:fillRect/>
          </a:stretch>
        </p:blipFill>
        <p:spPr bwMode="auto">
          <a:xfrm>
            <a:off x="4572000" y="1772816"/>
            <a:ext cx="3937620" cy="2218194"/>
          </a:xfrm>
          <a:prstGeom prst="rect">
            <a:avLst/>
          </a:prstGeom>
          <a:ln w="88900" cap="sq" cmpd="thickThin">
            <a:solidFill>
              <a:srgbClr val="000000"/>
            </a:solidFill>
            <a:prstDash val="solid"/>
            <a:miter lim="800000"/>
          </a:ln>
          <a:effectLst>
            <a:innerShdw blurRad="76200">
              <a:srgbClr val="000000"/>
            </a:innerShdw>
          </a:effectLst>
        </p:spPr>
      </p:pic>
      <p:pic>
        <p:nvPicPr>
          <p:cNvPr id="46084" name="Picture 4" descr="http://upload.wikimedia.org/wikipedia/uk/thumb/d/d2/Apshyneckyj_zakaznyk.jpg/300px-Apshyneckyj_zakaznyk.jpg"/>
          <p:cNvPicPr>
            <a:picLocks noChangeAspect="1" noChangeArrowheads="1"/>
          </p:cNvPicPr>
          <p:nvPr/>
        </p:nvPicPr>
        <p:blipFill>
          <a:blip r:embed="rId4" cstate="print"/>
          <a:srcRect/>
          <a:stretch>
            <a:fillRect/>
          </a:stretch>
        </p:blipFill>
        <p:spPr bwMode="auto">
          <a:xfrm>
            <a:off x="323528" y="1412776"/>
            <a:ext cx="3217540" cy="278853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333375"/>
            <a:ext cx="7889875" cy="1354138"/>
          </a:xfrm>
        </p:spPr>
        <p:txBody>
          <a:bodyPr>
            <a:normAutofit fontScale="90000"/>
          </a:bodyPr>
          <a:lstStyle/>
          <a:p>
            <a:pPr algn="ctr" eaLnBrk="1" fontAlgn="auto" hangingPunct="1">
              <a:spcAft>
                <a:spcPts val="0"/>
              </a:spcAft>
              <a:defRPr/>
            </a:pPr>
            <a:r>
              <a:rPr lang="uk-UA" b="1" dirty="0" err="1" smtClean="0">
                <a:solidFill>
                  <a:schemeClr val="tx2">
                    <a:satMod val="130000"/>
                  </a:schemeClr>
                </a:solidFill>
                <a:hlinkClick r:id="rId2"/>
              </a:rPr>
              <a:t>Ужанський</a:t>
            </a:r>
            <a:r>
              <a:rPr lang="uk-UA" b="1" dirty="0" smtClean="0">
                <a:solidFill>
                  <a:schemeClr val="tx2">
                    <a:satMod val="130000"/>
                  </a:schemeClr>
                </a:solidFill>
                <a:hlinkClick r:id="rId2"/>
              </a:rPr>
              <a:t> національний природній парк</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16013" y="4941888"/>
            <a:ext cx="7818437" cy="1666875"/>
          </a:xfrm>
        </p:spPr>
        <p:txBody>
          <a:bodyPr>
            <a:normAutofit fontScale="55000" lnSpcReduction="20000"/>
          </a:bodyPr>
          <a:lstStyle/>
          <a:p>
            <a:pPr marL="365760" indent="-283464" algn="ctr" eaLnBrk="1" fontAlgn="auto" hangingPunct="1">
              <a:spcAft>
                <a:spcPts val="0"/>
              </a:spcAft>
              <a:buFont typeface="Wingdings 2"/>
              <a:buNone/>
              <a:defRPr/>
            </a:pPr>
            <a:r>
              <a:rPr lang="uk-UA" dirty="0" smtClean="0">
                <a:latin typeface="Times New Roman" pitchFamily="18" charset="0"/>
                <a:cs typeface="Times New Roman" pitchFamily="18" charset="0"/>
              </a:rPr>
              <a:t>«</a:t>
            </a:r>
            <a:r>
              <a:rPr lang="uk-UA" b="1" dirty="0" err="1" smtClean="0">
                <a:latin typeface="Times New Roman" pitchFamily="18" charset="0"/>
                <a:cs typeface="Times New Roman" pitchFamily="18" charset="0"/>
              </a:rPr>
              <a:t>Ужанський</a:t>
            </a:r>
            <a:r>
              <a:rPr lang="uk-UA" b="1" dirty="0" smtClean="0">
                <a:latin typeface="Times New Roman" pitchFamily="18" charset="0"/>
                <a:cs typeface="Times New Roman" pitchFamily="18" charset="0"/>
              </a:rPr>
              <a:t> національний природній парк</a:t>
            </a:r>
            <a:r>
              <a:rPr lang="uk-UA" dirty="0" smtClean="0">
                <a:latin typeface="Times New Roman" pitchFamily="18" charset="0"/>
                <a:cs typeface="Times New Roman" pitchFamily="18" charset="0"/>
              </a:rPr>
              <a:t>» - створений на базі регіонального ландшафтного парку «</a:t>
            </a:r>
            <a:r>
              <a:rPr lang="uk-UA" dirty="0" err="1" smtClean="0">
                <a:latin typeface="Times New Roman" pitchFamily="18" charset="0"/>
                <a:cs typeface="Times New Roman" pitchFamily="18" charset="0"/>
              </a:rPr>
              <a:t>Стужиця</a:t>
            </a:r>
            <a:r>
              <a:rPr lang="uk-UA" dirty="0" smtClean="0">
                <a:latin typeface="Times New Roman" pitchFamily="18" charset="0"/>
                <a:cs typeface="Times New Roman" pitchFamily="18" charset="0"/>
              </a:rPr>
              <a:t>» у 1999 році, </a:t>
            </a:r>
            <a:r>
              <a:rPr lang="uk-UA" dirty="0" err="1" smtClean="0">
                <a:latin typeface="Times New Roman" pitchFamily="18" charset="0"/>
                <a:cs typeface="Times New Roman" pitchFamily="18" charset="0"/>
              </a:rPr>
              <a:t>Ужанський</a:t>
            </a:r>
            <a:r>
              <a:rPr lang="uk-UA" dirty="0" smtClean="0">
                <a:latin typeface="Times New Roman" pitchFamily="18" charset="0"/>
                <a:cs typeface="Times New Roman" pitchFamily="18" charset="0"/>
              </a:rPr>
              <a:t> національний природний парк за коротку свою історію зумів зробити кілька кроків уперед, ставши членом Європейської федерації природо-заповідних територій «</a:t>
            </a:r>
            <a:r>
              <a:rPr lang="uk-UA" dirty="0" err="1" smtClean="0">
                <a:latin typeface="Times New Roman" pitchFamily="18" charset="0"/>
                <a:cs typeface="Times New Roman" pitchFamily="18" charset="0"/>
              </a:rPr>
              <a:t>Європарк</a:t>
            </a:r>
            <a:r>
              <a:rPr lang="uk-UA" dirty="0" smtClean="0">
                <a:latin typeface="Times New Roman" pitchFamily="18" charset="0"/>
                <a:cs typeface="Times New Roman" pitchFamily="18" charset="0"/>
              </a:rPr>
              <a:t>», увійшовши в липні 2007 року до списку Всесвітньої природної спадщини ЮНЕСКО «</a:t>
            </a:r>
            <a:r>
              <a:rPr lang="uk-UA" b="1" dirty="0" smtClean="0">
                <a:latin typeface="Times New Roman" pitchFamily="18" charset="0"/>
                <a:cs typeface="Times New Roman" pitchFamily="18" charset="0"/>
              </a:rPr>
              <a:t>Букові праліси Карпат</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45058" name="Picture 2" descr="http://upload.wikimedia.org/wikipedia/uk/thumb/a/ac/%D0%9A%D0%B0%D1%80%D0%BF%D0%B0%D1%82%D1%81%D1%8C%D0%BA%D0%B8%D0%B9_%D0%BD%D0%B0%D1%86%D1%96%D0%BE%D0%BD%D0%B0%D0%BB%D1%8C%D0%BD%D0%B8%D0%B9_%D0%BF%D1%80%D0%B8%D1%80%D0%BE%D0%B4%D0%BD%D0%B8%D0%B9_%D0%BF%D0%B0%D1%80%D0%BA_%28%D0%B1%D1%96%D0%BB%D1%8F_%D0%93%D0%BE%D0%B2%D0%B5%D1%80%D0%BB%D0%B8%29.jpg/288px-%D0%9A%D0%B0%D1%80%D0%BF%D0%B0%D1%82%D1%81%D1%8C%D0%BA%D0%B8%D0%B9_%D0%BD%D0%B0%D1%86%D1%96%D0%BE%D0%BD%D0%B0%D0%BB%D1%8C%D0%BD%D0%B8%D0%B9_%D0%BF%D1%80%D0%B8%D1%80%D0%BE%D0%B4%D0%BD%D0%B8%D0%B9_%D0%BF%D0%B0%D1%80%D0%BA_%28%D0%B1%D1%96%D0%BB%D1%8F_%D0%93%D0%BE%D0%B2%D0%B5%D1%80%D0%BB%D0%B8%29.jpg"/>
          <p:cNvPicPr>
            <a:picLocks noChangeAspect="1" noChangeArrowheads="1"/>
          </p:cNvPicPr>
          <p:nvPr/>
        </p:nvPicPr>
        <p:blipFill>
          <a:blip r:embed="rId3" cstate="email"/>
          <a:srcRect/>
          <a:stretch>
            <a:fillRect/>
          </a:stretch>
        </p:blipFill>
        <p:spPr bwMode="auto">
          <a:xfrm>
            <a:off x="683568" y="2295624"/>
            <a:ext cx="2527176" cy="1904157"/>
          </a:xfrm>
          <a:prstGeom prst="rect">
            <a:avLst/>
          </a:prstGeom>
          <a:ln w="88900" cap="sq" cmpd="thickThin">
            <a:solidFill>
              <a:srgbClr val="000000"/>
            </a:solidFill>
            <a:prstDash val="solid"/>
            <a:miter lim="800000"/>
          </a:ln>
          <a:effectLst>
            <a:innerShdw blurRad="76200">
              <a:srgbClr val="000000"/>
            </a:innerShdw>
          </a:effectLst>
        </p:spPr>
      </p:pic>
      <p:pic>
        <p:nvPicPr>
          <p:cNvPr id="45060" name="Picture 4" descr="http://upload.wikimedia.org/wikipedia/uk/thumb/d/d1/%D0%9A%D0%B0%D1%80%D0%BF%D0%B0%D1%82%D1%81%D1%8C%D0%BA%D0%B8%D0%B9_%D0%BD%D0%B0%D1%86%D1%96%D0%BE%D0%BD%D0%B0%D0%BB%D1%8C%D0%BD%D0%B8%D0%B9_%D0%BF%D1%80%D0%B8%D1%80%D0%BE%D0%B4%D0%BD%D0%B8%D0%B9_%D0%BF%D0%B0%D1%80%D0%BA_%28%D0%B1%D1%96%D0%BB%D1%8F_%D1%81%D0%B5%D0%BB%D0%B0_%D0%94%D0%B7%D0%B5%D0%BC%D0%B1%D1%80%D0%BE%D0%BD%D1%96%29.JPG/300px-%D0%9A%D0%B0%D1%80%D0%BF%D0%B0%D1%82%D1%81%D1%8C%D0%BA%D0%B8%D0%B9_%D0%BD%D0%B0%D1%86%D1%96%D0%BE%D0%BD%D0%B0%D0%BB%D1%8C%D0%BD%D0%B8%D0%B9_%D0%BF%D1%80%D0%B8%D1%80%D0%BE%D0%B4%D0%BD%D0%B8%D0%B9_%D0%BF%D0%B0%D1%80%D0%BA_%28%D0%B1%D1%96%D0%BB%D1%8F_%D1%81%D0%B5%D0%BB%D0%B0_%D0%94%D0%B7%D0%B5%D0%BC%D0%B1%D1%80%D0%BE%D0%BD%D1%96%29.JPG"/>
          <p:cNvPicPr>
            <a:picLocks noChangeAspect="1" noChangeArrowheads="1"/>
          </p:cNvPicPr>
          <p:nvPr/>
        </p:nvPicPr>
        <p:blipFill>
          <a:blip r:embed="rId4" cstate="email"/>
          <a:srcRect/>
          <a:stretch>
            <a:fillRect/>
          </a:stretch>
        </p:blipFill>
        <p:spPr bwMode="auto">
          <a:xfrm>
            <a:off x="6300192" y="2276872"/>
            <a:ext cx="2411760" cy="1808820"/>
          </a:xfrm>
          <a:prstGeom prst="rect">
            <a:avLst/>
          </a:prstGeom>
          <a:ln w="88900" cap="sq" cmpd="thickThin">
            <a:solidFill>
              <a:srgbClr val="000000"/>
            </a:solidFill>
            <a:prstDash val="solid"/>
            <a:miter lim="800000"/>
          </a:ln>
          <a:effectLst>
            <a:innerShdw blurRad="76200">
              <a:srgbClr val="000000"/>
            </a:innerShdw>
          </a:effectLst>
        </p:spPr>
      </p:pic>
      <p:pic>
        <p:nvPicPr>
          <p:cNvPr id="45064" name="Picture 8" descr="http://images.photoukraine.com/photos/160645.jpg"/>
          <p:cNvPicPr>
            <a:picLocks noChangeAspect="1" noChangeArrowheads="1"/>
          </p:cNvPicPr>
          <p:nvPr/>
        </p:nvPicPr>
        <p:blipFill>
          <a:blip r:embed="rId5" cstate="email"/>
          <a:srcRect/>
          <a:stretch>
            <a:fillRect/>
          </a:stretch>
        </p:blipFill>
        <p:spPr bwMode="auto">
          <a:xfrm>
            <a:off x="3635896" y="1484784"/>
            <a:ext cx="2240682" cy="341220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852936"/>
            <a:ext cx="7498080" cy="1143000"/>
          </a:xfrm>
        </p:spPr>
        <p:txBody>
          <a:bodyPr numCol="1">
            <a:prstTxWarp prst="textWave2">
              <a:avLst/>
            </a:prstTxWarp>
          </a:bodyPr>
          <a:lstStyle/>
          <a:p>
            <a:pPr algn="ctr" eaLnBrk="1" fontAlgn="auto" hangingPunct="1">
              <a:spcAft>
                <a:spcPts val="0"/>
              </a:spcAft>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Музеї Закарпаття</a:t>
            </a:r>
            <a:endParaRPr lang="uk-U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1691680" y="476672"/>
            <a:ext cx="7138040" cy="1296144"/>
          </a:xfrm>
        </p:spPr>
        <p:txBody>
          <a:bodyPr>
            <a:normAutofit/>
          </a:bodyPr>
          <a:lstStyle/>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Зупинка 4</a:t>
            </a:r>
            <a:endParaRPr lang="uk-UA"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88913"/>
            <a:ext cx="8250237" cy="1368425"/>
          </a:xfrm>
        </p:spPr>
        <p:txBody>
          <a:bodyPr>
            <a:normAutofit fontScale="90000"/>
          </a:bodyPr>
          <a:lstStyle/>
          <a:p>
            <a:pPr algn="ctr" eaLnBrk="1" fontAlgn="auto" hangingPunct="1">
              <a:spcAft>
                <a:spcPts val="0"/>
              </a:spcAft>
              <a:defRPr/>
            </a:pPr>
            <a:r>
              <a:rPr lang="ru-RU" b="1" dirty="0" err="1" smtClean="0">
                <a:solidFill>
                  <a:schemeClr val="tx2">
                    <a:satMod val="130000"/>
                  </a:schemeClr>
                </a:solidFill>
                <a:hlinkClick r:id="rId2"/>
              </a:rPr>
              <a:t>Закарпатський</a:t>
            </a:r>
            <a:r>
              <a:rPr lang="ru-RU" b="1" dirty="0" smtClean="0">
                <a:solidFill>
                  <a:schemeClr val="tx2">
                    <a:satMod val="130000"/>
                  </a:schemeClr>
                </a:solidFill>
                <a:hlinkClick r:id="rId2"/>
              </a:rPr>
              <a:t> музей </a:t>
            </a:r>
            <a:r>
              <a:rPr lang="ru-RU" b="1" dirty="0" err="1" smtClean="0">
                <a:solidFill>
                  <a:schemeClr val="tx2">
                    <a:satMod val="130000"/>
                  </a:schemeClr>
                </a:solidFill>
                <a:hlinkClick r:id="rId2"/>
              </a:rPr>
              <a:t>народної</a:t>
            </a:r>
            <a:r>
              <a:rPr lang="ru-RU" b="1" dirty="0" smtClean="0">
                <a:solidFill>
                  <a:schemeClr val="tx2">
                    <a:satMod val="130000"/>
                  </a:schemeClr>
                </a:solidFill>
                <a:hlinkClick r:id="rId2"/>
              </a:rPr>
              <a:t> </a:t>
            </a:r>
            <a:r>
              <a:rPr lang="ru-RU" b="1" dirty="0" err="1" smtClean="0">
                <a:solidFill>
                  <a:schemeClr val="tx2">
                    <a:satMod val="130000"/>
                  </a:schemeClr>
                </a:solidFill>
                <a:hlinkClick r:id="rId2"/>
              </a:rPr>
              <a:t>архітектури</a:t>
            </a:r>
            <a:r>
              <a:rPr lang="ru-RU" b="1" dirty="0" smtClean="0">
                <a:solidFill>
                  <a:schemeClr val="tx2">
                    <a:satMod val="130000"/>
                  </a:schemeClr>
                </a:solidFill>
                <a:hlinkClick r:id="rId2"/>
              </a:rPr>
              <a:t> та </a:t>
            </a:r>
            <a:r>
              <a:rPr lang="ru-RU" b="1" dirty="0" err="1" smtClean="0">
                <a:solidFill>
                  <a:schemeClr val="tx2">
                    <a:satMod val="130000"/>
                  </a:schemeClr>
                </a:solidFill>
                <a:hlinkClick r:id="rId2"/>
              </a:rPr>
              <a:t>побуту</a:t>
            </a:r>
            <a:r>
              <a:rPr lang="ru-RU" b="1" dirty="0" smtClean="0">
                <a:solidFill>
                  <a:schemeClr val="tx2">
                    <a:satMod val="130000"/>
                  </a:schemeClr>
                </a:solidFill>
              </a:rPr>
              <a:t/>
            </a:r>
            <a:br>
              <a:rPr lang="ru-RU"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87450" y="4913313"/>
            <a:ext cx="7747000" cy="1944687"/>
          </a:xfrm>
        </p:spPr>
        <p:txBody>
          <a:bodyPr>
            <a:normAutofit fontScale="475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Закарпатський музей народної архітектури та побуту –</a:t>
            </a:r>
            <a:r>
              <a:rPr lang="uk-UA" dirty="0" smtClean="0">
                <a:latin typeface="Times New Roman" pitchFamily="18" charset="0"/>
                <a:cs typeface="Times New Roman" pitchFamily="18" charset="0"/>
              </a:rPr>
              <a:t> самобутній ансамбль  української національної спадщини, що складається з архітектурних перлин старовинного закарпатського села і зразків найдавніших та найпоширеніших видів народного ужиткового мистецтва.  Це один із перших в Україні музеїв  просто неба. Відкритий для  відвідувачів у червні 1970 р.</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Із заходу на схід розташовані взірці житла і садиб закарпатців низовинних районів -  </a:t>
            </a:r>
            <a:r>
              <a:rPr lang="uk-UA" dirty="0" err="1" smtClean="0">
                <a:latin typeface="Times New Roman" pitchFamily="18" charset="0"/>
                <a:cs typeface="Times New Roman" pitchFamily="18" charset="0"/>
              </a:rPr>
              <a:t>долинян</a:t>
            </a:r>
            <a:r>
              <a:rPr lang="uk-UA" dirty="0" smtClean="0">
                <a:latin typeface="Times New Roman" pitchFamily="18" charset="0"/>
                <a:cs typeface="Times New Roman" pitchFamily="18" charset="0"/>
              </a:rPr>
              <a:t>, (забрала оборот) а на пагорбі – горян: бойків та гуцулів, а також житлові споруди угорського та румунського населення.</a:t>
            </a:r>
            <a:endParaRPr lang="uk-UA" dirty="0">
              <a:latin typeface="Times New Roman" pitchFamily="18" charset="0"/>
              <a:cs typeface="Times New Roman" pitchFamily="18" charset="0"/>
            </a:endParaRPr>
          </a:p>
        </p:txBody>
      </p:sp>
      <p:pic>
        <p:nvPicPr>
          <p:cNvPr id="43010" name="Picture 2" descr="http://thisisukraine.org/images/stories/objects/Museum/Ujgorod/Zakarpat_arhit_i_pobutu/skansen.jpg"/>
          <p:cNvPicPr>
            <a:picLocks noChangeAspect="1" noChangeArrowheads="1"/>
          </p:cNvPicPr>
          <p:nvPr/>
        </p:nvPicPr>
        <p:blipFill>
          <a:blip r:embed="rId3" cstate="email"/>
          <a:srcRect/>
          <a:stretch>
            <a:fillRect/>
          </a:stretch>
        </p:blipFill>
        <p:spPr bwMode="auto">
          <a:xfrm>
            <a:off x="6156176" y="2492896"/>
            <a:ext cx="1890936" cy="1418202"/>
          </a:xfrm>
          <a:prstGeom prst="rect">
            <a:avLst/>
          </a:prstGeom>
          <a:ln w="88900" cap="sq" cmpd="thickThin">
            <a:solidFill>
              <a:srgbClr val="000000"/>
            </a:solidFill>
            <a:prstDash val="solid"/>
            <a:miter lim="800000"/>
          </a:ln>
          <a:effectLst>
            <a:innerShdw blurRad="76200">
              <a:srgbClr val="000000"/>
            </a:innerShdw>
          </a:effectLst>
        </p:spPr>
      </p:pic>
      <p:pic>
        <p:nvPicPr>
          <p:cNvPr id="43012" name="Picture 4" descr="http://24ukr.com/images/preview/1-2000/195.jpg"/>
          <p:cNvPicPr>
            <a:picLocks noChangeAspect="1" noChangeArrowheads="1"/>
          </p:cNvPicPr>
          <p:nvPr/>
        </p:nvPicPr>
        <p:blipFill>
          <a:blip r:embed="rId4" cstate="email"/>
          <a:srcRect/>
          <a:stretch>
            <a:fillRect/>
          </a:stretch>
        </p:blipFill>
        <p:spPr bwMode="auto">
          <a:xfrm>
            <a:off x="1619672" y="1628800"/>
            <a:ext cx="3261882" cy="296423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Закарпатський обласний краєзнавчий музей</a:t>
            </a:r>
            <a:endParaRPr lang="uk-UA" b="1" dirty="0">
              <a:solidFill>
                <a:schemeClr val="tx2">
                  <a:satMod val="130000"/>
                </a:schemeClr>
              </a:solidFill>
            </a:endParaRPr>
          </a:p>
        </p:txBody>
      </p:sp>
      <p:sp>
        <p:nvSpPr>
          <p:cNvPr id="3" name="Содержимое 2"/>
          <p:cNvSpPr>
            <a:spLocks noGrp="1"/>
          </p:cNvSpPr>
          <p:nvPr>
            <p:ph idx="1"/>
          </p:nvPr>
        </p:nvSpPr>
        <p:spPr>
          <a:xfrm>
            <a:off x="1042988" y="4365625"/>
            <a:ext cx="7891462" cy="2232025"/>
          </a:xfrm>
        </p:spPr>
        <p:txBody>
          <a:bodyPr>
            <a:normAutofit fontScale="550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Закарпатський  обласний  краєзнавчий музей</a:t>
            </a:r>
            <a:r>
              <a:rPr lang="uk-UA" dirty="0" smtClean="0">
                <a:latin typeface="Times New Roman" pitchFamily="18" charset="0"/>
                <a:cs typeface="Times New Roman" pitchFamily="18" charset="0"/>
              </a:rPr>
              <a:t> -  працює з червня 1945 року.  Його зібрання нараховують близько 110 тисяч експонатів, які знайомлять з багатовіковою історією та культурою краю. Експозиції, в залежності від тематики, об’єднані в окремі фонди, колекції, відділи:</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 відділ народного мистецтва з особливо багатою колекцією музичних інструментів;</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 відділ духовної культури й історії релігії;</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 відділ природи з цікавою  колекцією корисних копалин, гербаріїв, чучелами тварин;</a:t>
            </a:r>
            <a:endParaRPr lang="uk-UA" dirty="0">
              <a:latin typeface="Times New Roman" pitchFamily="18" charset="0"/>
              <a:cs typeface="Times New Roman" pitchFamily="18" charset="0"/>
            </a:endParaRPr>
          </a:p>
        </p:txBody>
      </p:sp>
      <p:pic>
        <p:nvPicPr>
          <p:cNvPr id="52228" name="Picture 2" descr="http://tourinform.org.ua/wp-content/uploads/2012/02/musei.jpg"/>
          <p:cNvPicPr>
            <a:picLocks noChangeAspect="1" noChangeArrowheads="1"/>
          </p:cNvPicPr>
          <p:nvPr/>
        </p:nvPicPr>
        <p:blipFill>
          <a:blip r:embed="rId3" cstate="email"/>
          <a:srcRect/>
          <a:stretch>
            <a:fillRect/>
          </a:stretch>
        </p:blipFill>
        <p:spPr bwMode="auto">
          <a:xfrm>
            <a:off x="3203575" y="1700213"/>
            <a:ext cx="3914775" cy="26162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450" y="274638"/>
            <a:ext cx="7747000" cy="1354137"/>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Закарпатський обласний художній музей</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900113" y="5229225"/>
            <a:ext cx="7745412" cy="1628775"/>
          </a:xfrm>
        </p:spPr>
        <p:txBody>
          <a:bodyPr>
            <a:normAutofit fontScale="400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Закарпатський обласний художній музей</a:t>
            </a:r>
            <a:r>
              <a:rPr lang="uk-UA" dirty="0" smtClean="0">
                <a:latin typeface="Times New Roman" pitchFamily="18" charset="0"/>
                <a:cs typeface="Times New Roman" pitchFamily="18" charset="0"/>
              </a:rPr>
              <a:t> належить до числа найважливіших осередків культури краю. Музей було створено на підставі Постанови Народної Ради Закарпатської України від 20 червня 1945 року. Під експозицію були передані приміщення Ужгородського замку, які були відкриті для огляду в 1948 році. В 1979 році музейна колекція отримує нову </a:t>
            </a:r>
            <a:r>
              <a:rPr lang="uk-UA" dirty="0" err="1" smtClean="0">
                <a:latin typeface="Times New Roman" pitchFamily="18" charset="0"/>
                <a:cs typeface="Times New Roman" pitchFamily="18" charset="0"/>
              </a:rPr>
              <a:t>„прописку”</a:t>
            </a:r>
            <a:r>
              <a:rPr lang="uk-UA" dirty="0" smtClean="0">
                <a:latin typeface="Times New Roman" pitchFamily="18" charset="0"/>
                <a:cs typeface="Times New Roman" pitchFamily="18" charset="0"/>
              </a:rPr>
              <a:t>, переміщається в історичний центр міста і займає будову колишнього </a:t>
            </a:r>
            <a:r>
              <a:rPr lang="uk-UA" dirty="0" err="1" smtClean="0">
                <a:latin typeface="Times New Roman" pitchFamily="18" charset="0"/>
                <a:cs typeface="Times New Roman" pitchFamily="18" charset="0"/>
              </a:rPr>
              <a:t>жупанату</a:t>
            </a:r>
            <a:r>
              <a:rPr lang="uk-UA" dirty="0" smtClean="0">
                <a:latin typeface="Times New Roman" pitchFamily="18" charset="0"/>
                <a:cs typeface="Times New Roman" pitchFamily="18" charset="0"/>
              </a:rPr>
              <a:t> - пам’ятника архітектури 1809 року, що є яскравим взірцем класицизму. В 1990 році рішенням Облвиконкому музеєві присвячено ім’я народного художника СРСР, члена-кореспондента Академії мистецтва СРСР Й.Й.</a:t>
            </a:r>
            <a:r>
              <a:rPr lang="uk-UA" dirty="0" err="1" smtClean="0">
                <a:latin typeface="Times New Roman" pitchFamily="18" charset="0"/>
                <a:cs typeface="Times New Roman" pitchFamily="18" charset="0"/>
              </a:rPr>
              <a:t>Бокшая</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40962" name="Picture 2" descr="http://zaholovok.com.ua/sites/default/files/DSC_8047_0.jpg"/>
          <p:cNvPicPr>
            <a:picLocks noChangeAspect="1" noChangeArrowheads="1"/>
          </p:cNvPicPr>
          <p:nvPr/>
        </p:nvPicPr>
        <p:blipFill>
          <a:blip r:embed="rId3" cstate="email"/>
          <a:srcRect/>
          <a:stretch>
            <a:fillRect/>
          </a:stretch>
        </p:blipFill>
        <p:spPr bwMode="auto">
          <a:xfrm>
            <a:off x="2123728" y="1268760"/>
            <a:ext cx="5002280" cy="388843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274638"/>
            <a:ext cx="7818437" cy="1354137"/>
          </a:xfrm>
        </p:spPr>
        <p:txBody>
          <a:bodyPr>
            <a:normAutofit fontScale="90000"/>
          </a:bodyPr>
          <a:lstStyle/>
          <a:p>
            <a:pPr algn="ctr" eaLnBrk="1" fontAlgn="auto" hangingPunct="1">
              <a:spcAft>
                <a:spcPts val="0"/>
              </a:spcAft>
              <a:defRPr/>
            </a:pPr>
            <a:r>
              <a:rPr lang="uk-UA" b="1" dirty="0" err="1" smtClean="0">
                <a:solidFill>
                  <a:schemeClr val="tx2">
                    <a:satMod val="130000"/>
                  </a:schemeClr>
                </a:solidFill>
                <a:hlinkClick r:id="rId2"/>
              </a:rPr>
              <a:t>Затисянський</a:t>
            </a:r>
            <a:r>
              <a:rPr lang="uk-UA" b="1" dirty="0" smtClean="0">
                <a:solidFill>
                  <a:schemeClr val="tx2">
                    <a:satMod val="130000"/>
                  </a:schemeClr>
                </a:solidFill>
                <a:hlinkClick r:id="rId2"/>
              </a:rPr>
              <a:t> краєзнавчий музей</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611188" y="4508500"/>
            <a:ext cx="8323262" cy="1955800"/>
          </a:xfrm>
        </p:spPr>
        <p:txBody>
          <a:bodyPr>
            <a:normAutofit fontScale="55000" lnSpcReduction="20000"/>
          </a:bodyPr>
          <a:lstStyle/>
          <a:p>
            <a:pPr marL="365760" indent="-283464" algn="ctr" eaLnBrk="1" fontAlgn="auto" hangingPunct="1">
              <a:spcAft>
                <a:spcPts val="0"/>
              </a:spcAft>
              <a:buFont typeface="Wingdings 2"/>
              <a:buNone/>
              <a:defRPr/>
            </a:pPr>
            <a:r>
              <a:rPr lang="uk-UA" b="1" dirty="0" err="1" smtClean="0">
                <a:latin typeface="Times New Roman" pitchFamily="18" charset="0"/>
                <a:cs typeface="Times New Roman" pitchFamily="18" charset="0"/>
              </a:rPr>
              <a:t>Затисянський</a:t>
            </a:r>
            <a:r>
              <a:rPr lang="uk-UA" b="1" dirty="0" smtClean="0">
                <a:latin typeface="Times New Roman" pitchFamily="18" charset="0"/>
                <a:cs typeface="Times New Roman" pitchFamily="18" charset="0"/>
              </a:rPr>
              <a:t> краєзнавчий музей -</a:t>
            </a:r>
            <a:r>
              <a:rPr lang="uk-UA" dirty="0" smtClean="0">
                <a:latin typeface="Times New Roman" pitchFamily="18" charset="0"/>
                <a:cs typeface="Times New Roman" pitchFamily="18" charset="0"/>
              </a:rPr>
              <a:t> відкритий для відвідувачів у 70-х роках ХХ ст. в будівлі </a:t>
            </a:r>
            <a:r>
              <a:rPr lang="uk-UA" dirty="0" err="1" smtClean="0">
                <a:latin typeface="Times New Roman" pitchFamily="18" charset="0"/>
                <a:cs typeface="Times New Roman" pitchFamily="18" charset="0"/>
              </a:rPr>
              <a:t>староугорської</a:t>
            </a:r>
            <a:r>
              <a:rPr lang="uk-UA" dirty="0" smtClean="0">
                <a:latin typeface="Times New Roman" pitchFamily="18" charset="0"/>
                <a:cs typeface="Times New Roman" pitchFamily="18" charset="0"/>
              </a:rPr>
              <a:t> забудови (1895 р.).</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 Експонати музею знайомлять відвідувачів з історією, життям та звичаями  </a:t>
            </a:r>
            <a:r>
              <a:rPr lang="uk-UA" dirty="0" err="1" smtClean="0">
                <a:latin typeface="Times New Roman" pitchFamily="18" charset="0"/>
                <a:cs typeface="Times New Roman" pitchFamily="18" charset="0"/>
              </a:rPr>
              <a:t>угорськомовного</a:t>
            </a:r>
            <a:r>
              <a:rPr lang="uk-UA" dirty="0" smtClean="0">
                <a:latin typeface="Times New Roman" pitchFamily="18" charset="0"/>
                <a:cs typeface="Times New Roman" pitchFamily="18" charset="0"/>
              </a:rPr>
              <a:t> населення Закарпаття. На території музейного  двору під відкритим небом знаходяться  хата вчителя, садиба бідняка, будинок середняка, греко-католицька церква – все це відображає життя та типовий  побут жителів  </a:t>
            </a:r>
            <a:r>
              <a:rPr lang="uk-UA" dirty="0" err="1" smtClean="0">
                <a:latin typeface="Times New Roman" pitchFamily="18" charset="0"/>
                <a:cs typeface="Times New Roman" pitchFamily="18" charset="0"/>
              </a:rPr>
              <a:t>Затисянщини</a:t>
            </a:r>
            <a:r>
              <a:rPr lang="uk-UA" dirty="0" smtClean="0">
                <a:latin typeface="Times New Roman" pitchFamily="18" charset="0"/>
                <a:cs typeface="Times New Roman" pitchFamily="18" charset="0"/>
              </a:rPr>
              <a:t>  початку 20-х років минулого століття.</a:t>
            </a:r>
            <a:endParaRPr lang="uk-UA" dirty="0">
              <a:latin typeface="Times New Roman" pitchFamily="18" charset="0"/>
              <a:cs typeface="Times New Roman" pitchFamily="18" charset="0"/>
            </a:endParaRPr>
          </a:p>
        </p:txBody>
      </p:sp>
      <p:pic>
        <p:nvPicPr>
          <p:cNvPr id="39938" name="Picture 2" descr="http://www.ljplus.ru/img4/d/r/dr_maltus/Forkosh-kashtej.JPG"/>
          <p:cNvPicPr>
            <a:picLocks noChangeAspect="1" noChangeArrowheads="1"/>
          </p:cNvPicPr>
          <p:nvPr/>
        </p:nvPicPr>
        <p:blipFill>
          <a:blip r:embed="rId3" cstate="email"/>
          <a:srcRect/>
          <a:stretch>
            <a:fillRect/>
          </a:stretch>
        </p:blipFill>
        <p:spPr bwMode="auto">
          <a:xfrm>
            <a:off x="2483768" y="1340768"/>
            <a:ext cx="4274840" cy="284989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Кузня-музей </a:t>
            </a:r>
            <a:r>
              <a:rPr lang="uk-UA" b="1" dirty="0" err="1" smtClean="0">
                <a:solidFill>
                  <a:schemeClr val="tx2">
                    <a:satMod val="130000"/>
                  </a:schemeClr>
                </a:solidFill>
                <a:hlinkClick r:id="rId2"/>
              </a:rPr>
              <a:t>“Гамора”</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16013" y="4437063"/>
            <a:ext cx="7745412" cy="2305050"/>
          </a:xfrm>
        </p:spPr>
        <p:txBody>
          <a:bodyPr>
            <a:normAutofit fontScale="55000" lnSpcReduction="20000"/>
          </a:bodyPr>
          <a:lstStyle/>
          <a:p>
            <a:pPr marL="365760" indent="-283464" algn="ctr" eaLnBrk="1" fontAlgn="auto" hangingPunct="1">
              <a:spcAft>
                <a:spcPts val="0"/>
              </a:spcAft>
              <a:buFont typeface="Wingdings 2"/>
              <a:buNone/>
              <a:defRPr/>
            </a:pPr>
            <a:r>
              <a:rPr lang="ru-RU" dirty="0" err="1" smtClean="0">
                <a:latin typeface="Times New Roman" pitchFamily="18" charset="0"/>
                <a:cs typeface="Times New Roman" pitchFamily="18" charset="0"/>
              </a:rPr>
              <a:t>Діюча</a:t>
            </a:r>
            <a:r>
              <a:rPr lang="ru-RU" dirty="0" smtClean="0">
                <a:latin typeface="Times New Roman" pitchFamily="18" charset="0"/>
                <a:cs typeface="Times New Roman" pitchFamily="18" charset="0"/>
              </a:rPr>
              <a:t> кузня - </a:t>
            </a:r>
            <a:r>
              <a:rPr lang="ru-RU" dirty="0" err="1" smtClean="0">
                <a:latin typeface="Times New Roman" pitchFamily="18" charset="0"/>
                <a:cs typeface="Times New Roman" pitchFamily="18" charset="0"/>
              </a:rPr>
              <a:t>унікальний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пам’ятник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ковальського</a:t>
            </a:r>
            <a:r>
              <a:rPr lang="ru-RU" dirty="0" smtClean="0">
                <a:latin typeface="Times New Roman" pitchFamily="18" charset="0"/>
                <a:cs typeface="Times New Roman" pitchFamily="18" charset="0"/>
              </a:rPr>
              <a:t> ремесла, </a:t>
            </a:r>
            <a:r>
              <a:rPr lang="ru-RU" dirty="0" err="1" smtClean="0">
                <a:latin typeface="Times New Roman" pitchFamily="18" charset="0"/>
                <a:cs typeface="Times New Roman" pitchFamily="18" charset="0"/>
              </a:rPr>
              <a:t>оригінальність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якого</a:t>
            </a:r>
            <a:r>
              <a:rPr lang="ru-RU" dirty="0" smtClean="0">
                <a:latin typeface="Times New Roman" pitchFamily="18" charset="0"/>
                <a:cs typeface="Times New Roman" pitchFamily="18" charset="0"/>
              </a:rPr>
              <a:t> в тому,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приведення</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дію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важких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ковальських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молотів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час  </a:t>
            </a:r>
            <a:r>
              <a:rPr lang="ru-RU" dirty="0" err="1" smtClean="0">
                <a:latin typeface="Times New Roman" pitchFamily="18" charset="0"/>
                <a:cs typeface="Times New Roman" pitchFamily="18" charset="0"/>
              </a:rPr>
              <a:t>виготовлення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залізних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виробів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сільськогосподарського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призначення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використовується</a:t>
            </a:r>
            <a:r>
              <a:rPr lang="ru-RU" dirty="0" smtClean="0">
                <a:latin typeface="Times New Roman" pitchFamily="18" charset="0"/>
                <a:cs typeface="Times New Roman" pitchFamily="18" charset="0"/>
              </a:rPr>
              <a:t>   сила </a:t>
            </a:r>
            <a:r>
              <a:rPr lang="ru-RU" dirty="0" err="1" smtClean="0">
                <a:latin typeface="Times New Roman" pitchFamily="18" charset="0"/>
                <a:cs typeface="Times New Roman" pitchFamily="18" charset="0"/>
              </a:rPr>
              <a:t>падаючої</a:t>
            </a:r>
            <a:r>
              <a:rPr lang="ru-RU" dirty="0" smtClean="0">
                <a:latin typeface="Times New Roman" pitchFamily="18" charset="0"/>
                <a:cs typeface="Times New Roman" pitchFamily="18" charset="0"/>
              </a:rPr>
              <a:t> води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річки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Лисичанки</a:t>
            </a:r>
            <a:r>
              <a:rPr lang="ru-RU" dirty="0" smtClean="0">
                <a:latin typeface="Times New Roman" pitchFamily="18" charset="0"/>
                <a:cs typeface="Times New Roman" pitchFamily="18" charset="0"/>
              </a:rPr>
              <a:t>.  За таким принципом  </a:t>
            </a:r>
            <a:r>
              <a:rPr lang="ru-RU" dirty="0" err="1" smtClean="0">
                <a:latin typeface="Times New Roman" pitchFamily="18" charset="0"/>
                <a:cs typeface="Times New Roman" pitchFamily="18" charset="0"/>
              </a:rPr>
              <a:t>працювали</a:t>
            </a:r>
            <a:r>
              <a:rPr lang="ru-RU" dirty="0" smtClean="0">
                <a:latin typeface="Times New Roman" pitchFamily="18" charset="0"/>
                <a:cs typeface="Times New Roman" pitchFamily="18" charset="0"/>
              </a:rPr>
              <a:t>  тут </a:t>
            </a:r>
            <a:r>
              <a:rPr lang="ru-RU" dirty="0" err="1" smtClean="0">
                <a:latin typeface="Times New Roman" pitchFamily="18" charset="0"/>
                <a:cs typeface="Times New Roman" pitchFamily="18" charset="0"/>
              </a:rPr>
              <a:t>ковалі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раніше</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Кузня </a:t>
            </a:r>
            <a:r>
              <a:rPr lang="ru-RU" dirty="0" err="1" smtClean="0">
                <a:latin typeface="Times New Roman" pitchFamily="18" charset="0"/>
                <a:cs typeface="Times New Roman" pitchFamily="18" charset="0"/>
              </a:rPr>
              <a:t>побудована</a:t>
            </a:r>
            <a:r>
              <a:rPr lang="ru-RU" dirty="0" smtClean="0">
                <a:latin typeface="Times New Roman" pitchFamily="18" charset="0"/>
                <a:cs typeface="Times New Roman" pitchFamily="18" charset="0"/>
              </a:rPr>
              <a:t> на початку ХIХ ст. На </a:t>
            </a:r>
            <a:r>
              <a:rPr lang="ru-RU" dirty="0" err="1" smtClean="0">
                <a:latin typeface="Times New Roman" pitchFamily="18" charset="0"/>
                <a:cs typeface="Times New Roman" pitchFamily="18" charset="0"/>
              </a:rPr>
              <a:t>річці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споруджена</a:t>
            </a:r>
            <a:r>
              <a:rPr lang="ru-RU" dirty="0" smtClean="0">
                <a:latin typeface="Times New Roman" pitchFamily="18" charset="0"/>
                <a:cs typeface="Times New Roman" pitchFamily="18" charset="0"/>
              </a:rPr>
              <a:t> гребля  для </a:t>
            </a:r>
            <a:r>
              <a:rPr lang="ru-RU" dirty="0" err="1" smtClean="0">
                <a:latin typeface="Times New Roman" pitchFamily="18" charset="0"/>
                <a:cs typeface="Times New Roman" pitchFamily="18" charset="0"/>
              </a:rPr>
              <a:t>накопичення</a:t>
            </a:r>
            <a:r>
              <a:rPr lang="ru-RU" dirty="0" smtClean="0">
                <a:latin typeface="Times New Roman" pitchFamily="18" charset="0"/>
                <a:cs typeface="Times New Roman" pitchFamily="18" charset="0"/>
              </a:rPr>
              <a:t> води у </a:t>
            </a:r>
            <a:r>
              <a:rPr lang="ru-RU" dirty="0" err="1" smtClean="0">
                <a:latin typeface="Times New Roman" pitchFamily="18" charset="0"/>
                <a:cs typeface="Times New Roman" pitchFamily="18" charset="0"/>
              </a:rPr>
              <a:t>водосховищі</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відвідному</a:t>
            </a:r>
            <a:r>
              <a:rPr lang="ru-RU" dirty="0" smtClean="0">
                <a:latin typeface="Times New Roman" pitchFamily="18" charset="0"/>
                <a:cs typeface="Times New Roman" pitchFamily="18" charset="0"/>
              </a:rPr>
              <a:t> каналу вода </a:t>
            </a:r>
            <a:r>
              <a:rPr lang="ru-RU" dirty="0" err="1" smtClean="0">
                <a:latin typeface="Times New Roman" pitchFamily="18" charset="0"/>
                <a:cs typeface="Times New Roman" pitchFamily="18" charset="0"/>
              </a:rPr>
              <a:t>спрямовувалася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лопаті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коліс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кузні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які</a:t>
            </a:r>
            <a:r>
              <a:rPr lang="ru-RU" dirty="0" smtClean="0">
                <a:latin typeface="Times New Roman" pitchFamily="18" charset="0"/>
                <a:cs typeface="Times New Roman" pitchFamily="18" charset="0"/>
              </a:rPr>
              <a:t> приводили в </a:t>
            </a:r>
            <a:r>
              <a:rPr lang="ru-RU" dirty="0" err="1" smtClean="0">
                <a:latin typeface="Times New Roman" pitchFamily="18" charset="0"/>
                <a:cs typeface="Times New Roman" pitchFamily="18" charset="0"/>
              </a:rPr>
              <a:t>рух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ковальські</a:t>
            </a:r>
            <a:r>
              <a:rPr lang="ru-RU" dirty="0" smtClean="0">
                <a:latin typeface="Times New Roman" pitchFamily="18" charset="0"/>
                <a:cs typeface="Times New Roman" pitchFamily="18" charset="0"/>
              </a:rPr>
              <a:t> молоти вагою  до 125 кг. </a:t>
            </a: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ударами </a:t>
            </a:r>
            <a:r>
              <a:rPr lang="ru-RU" dirty="0" err="1" smtClean="0">
                <a:latin typeface="Times New Roman" pitchFamily="18" charset="0"/>
                <a:cs typeface="Times New Roman" pitchFamily="18" charset="0"/>
              </a:rPr>
              <a:t>металічні</a:t>
            </a:r>
            <a:r>
              <a:rPr lang="ru-RU" dirty="0" smtClean="0">
                <a:latin typeface="Times New Roman" pitchFamily="18" charset="0"/>
                <a:cs typeface="Times New Roman" pitchFamily="18" charset="0"/>
              </a:rPr>
              <a:t> болванки </a:t>
            </a:r>
            <a:r>
              <a:rPr lang="ru-RU" dirty="0" err="1" smtClean="0">
                <a:latin typeface="Times New Roman" pitchFamily="18" charset="0"/>
                <a:cs typeface="Times New Roman" pitchFamily="18" charset="0"/>
              </a:rPr>
              <a:t>перетворювалися</a:t>
            </a:r>
            <a:r>
              <a:rPr lang="ru-RU" dirty="0" smtClean="0">
                <a:latin typeface="Times New Roman" pitchFamily="18" charset="0"/>
                <a:cs typeface="Times New Roman" pitchFamily="18" charset="0"/>
              </a:rPr>
              <a:t> в заготовки для лопат, </a:t>
            </a:r>
            <a:r>
              <a:rPr lang="ru-RU" dirty="0" err="1" smtClean="0">
                <a:latin typeface="Times New Roman" pitchFamily="18" charset="0"/>
                <a:cs typeface="Times New Roman" pitchFamily="18" charset="0"/>
              </a:rPr>
              <a:t>мотик</a:t>
            </a:r>
            <a:r>
              <a:rPr lang="ru-RU" dirty="0" smtClean="0">
                <a:latin typeface="Times New Roman" pitchFamily="18" charset="0"/>
                <a:cs typeface="Times New Roman" pitchFamily="18" charset="0"/>
              </a:rPr>
              <a:t>, деталей </a:t>
            </a:r>
            <a:r>
              <a:rPr lang="ru-RU" dirty="0" err="1" smtClean="0">
                <a:latin typeface="Times New Roman" pitchFamily="18" charset="0"/>
                <a:cs typeface="Times New Roman" pitchFamily="18" charset="0"/>
              </a:rPr>
              <a:t>плугів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тощо</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1026" name="Picture 2" descr="http://www.derev.org.ua/muzei/hamora/hamora1054.jpg"/>
          <p:cNvPicPr>
            <a:picLocks noChangeAspect="1" noChangeArrowheads="1"/>
          </p:cNvPicPr>
          <p:nvPr/>
        </p:nvPicPr>
        <p:blipFill>
          <a:blip r:embed="rId3" cstate="email"/>
          <a:srcRect/>
          <a:stretch>
            <a:fillRect/>
          </a:stretch>
        </p:blipFill>
        <p:spPr bwMode="auto">
          <a:xfrm>
            <a:off x="2843808" y="1628800"/>
            <a:ext cx="3131840" cy="2348880"/>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http://os1.i.ua/3/1/9488556_a560d949.jpg"/>
          <p:cNvPicPr>
            <a:picLocks noChangeAspect="1" noChangeArrowheads="1"/>
          </p:cNvPicPr>
          <p:nvPr/>
        </p:nvPicPr>
        <p:blipFill>
          <a:blip r:embed="rId4" cstate="email"/>
          <a:srcRect/>
          <a:stretch>
            <a:fillRect/>
          </a:stretch>
        </p:blipFill>
        <p:spPr bwMode="auto">
          <a:xfrm>
            <a:off x="6084168" y="2438490"/>
            <a:ext cx="2771800" cy="1973758"/>
          </a:xfrm>
          <a:prstGeom prst="rect">
            <a:avLst/>
          </a:prstGeom>
          <a:ln w="88900" cap="sq" cmpd="thickThin">
            <a:solidFill>
              <a:srgbClr val="000000"/>
            </a:solidFill>
            <a:prstDash val="solid"/>
            <a:miter lim="800000"/>
          </a:ln>
          <a:effectLst>
            <a:innerShdw blurRad="76200">
              <a:srgbClr val="000000"/>
            </a:innerShdw>
          </a:effectLst>
        </p:spPr>
      </p:pic>
      <p:pic>
        <p:nvPicPr>
          <p:cNvPr id="1030" name="Picture 6" descr="http://restplace.com.ua/sites/default/files/styles/large/public/gallery/gamora11.jpg"/>
          <p:cNvPicPr>
            <a:picLocks noChangeAspect="1" noChangeArrowheads="1"/>
          </p:cNvPicPr>
          <p:nvPr/>
        </p:nvPicPr>
        <p:blipFill>
          <a:blip r:embed="rId5" cstate="email"/>
          <a:srcRect/>
          <a:stretch>
            <a:fillRect/>
          </a:stretch>
        </p:blipFill>
        <p:spPr bwMode="auto">
          <a:xfrm>
            <a:off x="179512" y="980728"/>
            <a:ext cx="2506757" cy="187220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74638"/>
            <a:ext cx="7962900" cy="1066800"/>
          </a:xfrm>
        </p:spPr>
        <p:txBody>
          <a:bodyPr>
            <a:normAutofit fontScale="90000"/>
          </a:bodyPr>
          <a:lstStyle/>
          <a:p>
            <a:pPr algn="ctr" eaLnBrk="1" fontAlgn="auto" hangingPunct="1">
              <a:spcAft>
                <a:spcPts val="0"/>
              </a:spcAft>
              <a:defRPr/>
            </a:pPr>
            <a:r>
              <a:rPr lang="ru-RU" b="1" dirty="0" smtClean="0">
                <a:solidFill>
                  <a:schemeClr val="tx2">
                    <a:satMod val="130000"/>
                  </a:schemeClr>
                </a:solidFill>
                <a:hlinkClick r:id="rId2"/>
              </a:rPr>
              <a:t>Музей </a:t>
            </a:r>
            <a:r>
              <a:rPr lang="ru-RU" b="1" dirty="0" err="1" smtClean="0">
                <a:solidFill>
                  <a:schemeClr val="tx2">
                    <a:satMod val="130000"/>
                  </a:schemeClr>
                </a:solidFill>
                <a:hlinkClick r:id="rId2"/>
              </a:rPr>
              <a:t>вишивки</a:t>
            </a:r>
            <a:r>
              <a:rPr lang="ru-RU" b="1" dirty="0" smtClean="0">
                <a:solidFill>
                  <a:schemeClr val="tx2">
                    <a:satMod val="130000"/>
                  </a:schemeClr>
                </a:solidFill>
                <a:hlinkClick r:id="rId2"/>
              </a:rPr>
              <a:t> </a:t>
            </a:r>
            <a:r>
              <a:rPr lang="ru-RU" b="1" dirty="0" err="1" smtClean="0">
                <a:solidFill>
                  <a:schemeClr val="tx2">
                    <a:satMod val="130000"/>
                  </a:schemeClr>
                </a:solidFill>
                <a:hlinkClick r:id="rId2"/>
              </a:rPr>
              <a:t>і</a:t>
            </a:r>
            <a:r>
              <a:rPr lang="ru-RU" b="1" dirty="0" smtClean="0">
                <a:solidFill>
                  <a:schemeClr val="tx2">
                    <a:satMod val="130000"/>
                  </a:schemeClr>
                </a:solidFill>
                <a:hlinkClick r:id="rId2"/>
              </a:rPr>
              <a:t> </a:t>
            </a:r>
            <a:r>
              <a:rPr lang="ru-RU" b="1" dirty="0" err="1" smtClean="0">
                <a:solidFill>
                  <a:schemeClr val="tx2">
                    <a:satMod val="130000"/>
                  </a:schemeClr>
                </a:solidFill>
                <a:hlinkClick r:id="rId2"/>
              </a:rPr>
              <a:t>стародавнього</a:t>
            </a:r>
            <a:r>
              <a:rPr lang="ru-RU" b="1" dirty="0" smtClean="0">
                <a:solidFill>
                  <a:schemeClr val="tx2">
                    <a:satMod val="130000"/>
                  </a:schemeClr>
                </a:solidFill>
                <a:hlinkClick r:id="rId2"/>
              </a:rPr>
              <a:t> </a:t>
            </a:r>
            <a:r>
              <a:rPr lang="ru-RU" b="1" dirty="0" err="1" smtClean="0">
                <a:solidFill>
                  <a:schemeClr val="tx2">
                    <a:satMod val="130000"/>
                  </a:schemeClr>
                </a:solidFill>
                <a:hlinkClick r:id="rId2"/>
              </a:rPr>
              <a:t>одягу</a:t>
            </a:r>
            <a:r>
              <a:rPr lang="ru-RU" b="1" dirty="0" smtClean="0">
                <a:solidFill>
                  <a:schemeClr val="tx2">
                    <a:satMod val="130000"/>
                  </a:schemeClr>
                </a:solidFill>
              </a:rPr>
              <a:t> </a:t>
            </a:r>
            <a:br>
              <a:rPr lang="ru-RU"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611188" y="4005263"/>
            <a:ext cx="8323262" cy="2852737"/>
          </a:xfrm>
        </p:spPr>
        <p:txBody>
          <a:bodyPr>
            <a:normAutofit fontScale="47500" lnSpcReduction="20000"/>
          </a:bodyPr>
          <a:lstStyle/>
          <a:p>
            <a:pPr marL="365760" indent="-283464" algn="ctr" eaLnBrk="1" fontAlgn="auto" hangingPunct="1">
              <a:spcAft>
                <a:spcPts val="0"/>
              </a:spcAft>
              <a:buFont typeface="Wingdings 2"/>
              <a:buNone/>
              <a:defRPr/>
            </a:pPr>
            <a:r>
              <a:rPr lang="uk-UA"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Музей вишивки і стародавнього одягу</a:t>
            </a:r>
            <a:r>
              <a:rPr lang="uk-UA" dirty="0" smtClean="0">
                <a:latin typeface="Times New Roman" pitchFamily="18" charset="0"/>
                <a:cs typeface="Times New Roman" pitchFamily="18" charset="0"/>
              </a:rPr>
              <a:t>» розташований в центрі селища </a:t>
            </a:r>
            <a:r>
              <a:rPr lang="uk-UA" dirty="0" err="1" smtClean="0">
                <a:latin typeface="Times New Roman" pitchFamily="18" charset="0"/>
                <a:cs typeface="Times New Roman" pitchFamily="18" charset="0"/>
              </a:rPr>
              <a:t>Буштино</a:t>
            </a:r>
            <a:r>
              <a:rPr lang="uk-UA" dirty="0" smtClean="0">
                <a:latin typeface="Times New Roman" pitchFamily="18" charset="0"/>
                <a:cs typeface="Times New Roman" pitchFamily="18" charset="0"/>
              </a:rPr>
              <a:t> в приміщенні магазину "Художній салон". В ньому зібрана колекція стародавнього чоловічого і жіночого одягу, вишивок і предметів побуту, що пов'язані з ткацтвом і вишиванням. Всі експонати зібрані по селах </a:t>
            </a:r>
            <a:r>
              <a:rPr lang="uk-UA" dirty="0" err="1" smtClean="0">
                <a:latin typeface="Times New Roman" pitchFamily="18" charset="0"/>
                <a:cs typeface="Times New Roman" pitchFamily="18" charset="0"/>
              </a:rPr>
              <a:t>Тереблянської</a:t>
            </a:r>
            <a:r>
              <a:rPr lang="uk-UA" dirty="0" smtClean="0">
                <a:latin typeface="Times New Roman" pitchFamily="18" charset="0"/>
                <a:cs typeface="Times New Roman" pitchFamily="18" charset="0"/>
              </a:rPr>
              <a:t> долини - </a:t>
            </a:r>
            <a:r>
              <a:rPr lang="uk-UA" dirty="0" err="1" smtClean="0">
                <a:latin typeface="Times New Roman" pitchFamily="18" charset="0"/>
                <a:cs typeface="Times New Roman" pitchFamily="18" charset="0"/>
              </a:rPr>
              <a:t>Буштино</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Вонігово</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Ново-Барово</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Теребля</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Дулово</a:t>
            </a:r>
            <a:r>
              <a:rPr lang="uk-UA" dirty="0" smtClean="0">
                <a:latin typeface="Times New Roman" pitchFamily="18" charset="0"/>
                <a:cs typeface="Times New Roman" pitchFamily="18" charset="0"/>
              </a:rPr>
              <a:t> і </a:t>
            </a:r>
            <a:r>
              <a:rPr lang="uk-UA" dirty="0" err="1" smtClean="0">
                <a:latin typeface="Times New Roman" pitchFamily="18" charset="0"/>
                <a:cs typeface="Times New Roman" pitchFamily="18" charset="0"/>
              </a:rPr>
              <a:t>Кричево</a:t>
            </a:r>
            <a:r>
              <a:rPr lang="uk-UA" dirty="0" smtClean="0">
                <a:latin typeface="Times New Roman" pitchFamily="18" charset="0"/>
                <a:cs typeface="Times New Roman" pitchFamily="18" charset="0"/>
              </a:rPr>
              <a:t>.</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Ткацький верстат був майже в кожній </a:t>
            </a:r>
            <a:r>
              <a:rPr lang="uk-UA" dirty="0" err="1" smtClean="0">
                <a:latin typeface="Times New Roman" pitchFamily="18" charset="0"/>
                <a:cs typeface="Times New Roman" pitchFamily="18" charset="0"/>
              </a:rPr>
              <a:t>буштинський</a:t>
            </a:r>
            <a:r>
              <a:rPr lang="uk-UA" dirty="0" smtClean="0">
                <a:latin typeface="Times New Roman" pitchFamily="18" charset="0"/>
                <a:cs typeface="Times New Roman" pitchFamily="18" charset="0"/>
              </a:rPr>
              <a:t> родині. В </a:t>
            </a:r>
            <a:r>
              <a:rPr lang="uk-UA" dirty="0" err="1" smtClean="0">
                <a:latin typeface="Times New Roman" pitchFamily="18" charset="0"/>
                <a:cs typeface="Times New Roman" pitchFamily="18" charset="0"/>
              </a:rPr>
              <a:t>Буштині</a:t>
            </a:r>
            <a:r>
              <a:rPr lang="uk-UA" dirty="0" smtClean="0">
                <a:latin typeface="Times New Roman" pitchFamily="18" charset="0"/>
                <a:cs typeface="Times New Roman" pitchFamily="18" charset="0"/>
              </a:rPr>
              <a:t> здавна вважалося, що кожна дівчина повинна вміти виконувати всю ткацьку роботу. Основною сировиною для ткацтва в нашому </a:t>
            </a:r>
            <a:r>
              <a:rPr lang="uk-UA" dirty="0" err="1" smtClean="0">
                <a:latin typeface="Times New Roman" pitchFamily="18" charset="0"/>
                <a:cs typeface="Times New Roman" pitchFamily="18" charset="0"/>
              </a:rPr>
              <a:t>Буштині</a:t>
            </a:r>
            <a:r>
              <a:rPr lang="uk-UA" dirty="0" smtClean="0">
                <a:latin typeface="Times New Roman" pitchFamily="18" charset="0"/>
                <a:cs typeface="Times New Roman" pitchFamily="18" charset="0"/>
              </a:rPr>
              <a:t> були волокна луб'яних культур - конопель і рідше льону та овечої вовни. Обробці рослинної ткацької сировини передує велика підготовча робота, так як отримання конопляних волокон зв'язано з досить трудомісткими тривалими агротехнічними процесами, які залежали від: підготовки </a:t>
            </a:r>
            <a:r>
              <a:rPr lang="uk-UA" dirty="0" err="1" smtClean="0">
                <a:latin typeface="Times New Roman" pitchFamily="18" charset="0"/>
                <a:cs typeface="Times New Roman" pitchFamily="18" charset="0"/>
              </a:rPr>
              <a:t>грунту</a:t>
            </a:r>
            <a:r>
              <a:rPr lang="uk-UA" dirty="0" smtClean="0">
                <a:latin typeface="Times New Roman" pitchFamily="18" charset="0"/>
                <a:cs typeface="Times New Roman" pitchFamily="18" charset="0"/>
              </a:rPr>
              <a:t>, посіву, обробітку та збирання рослин конопель. Обробка їх стебел становить складний процес поетапної підготовки волокон до прядіння.</a:t>
            </a:r>
            <a:endParaRPr lang="uk-UA" dirty="0">
              <a:latin typeface="Times New Roman" pitchFamily="18" charset="0"/>
              <a:cs typeface="Times New Roman" pitchFamily="18" charset="0"/>
            </a:endParaRPr>
          </a:p>
        </p:txBody>
      </p:sp>
      <p:pic>
        <p:nvPicPr>
          <p:cNvPr id="51202" name="Picture 2" descr="http://www.tozak.org.ua/Muzeum/big-muzej-1.jpg"/>
          <p:cNvPicPr>
            <a:picLocks noChangeAspect="1" noChangeArrowheads="1"/>
          </p:cNvPicPr>
          <p:nvPr/>
        </p:nvPicPr>
        <p:blipFill>
          <a:blip r:embed="rId3" cstate="email"/>
          <a:srcRect/>
          <a:stretch>
            <a:fillRect/>
          </a:stretch>
        </p:blipFill>
        <p:spPr bwMode="auto">
          <a:xfrm>
            <a:off x="1979712" y="1196752"/>
            <a:ext cx="5577136" cy="268508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74638"/>
            <a:ext cx="8539162" cy="1641475"/>
          </a:xfrm>
        </p:spPr>
        <p:txBody>
          <a:bodyPr>
            <a:normAutofit fontScale="90000"/>
          </a:bodyPr>
          <a:lstStyle/>
          <a:p>
            <a:pPr algn="ctr" eaLnBrk="1" fontAlgn="auto" hangingPunct="1">
              <a:spcAft>
                <a:spcPts val="0"/>
              </a:spcAft>
              <a:defRPr/>
            </a:pPr>
            <a:r>
              <a:rPr lang="ru-RU" b="1" dirty="0" smtClean="0">
                <a:solidFill>
                  <a:schemeClr val="tx2">
                    <a:satMod val="130000"/>
                  </a:schemeClr>
                </a:solidFill>
                <a:hlinkClick r:id="rId2"/>
              </a:rPr>
              <a:t>Музей </a:t>
            </a:r>
            <a:r>
              <a:rPr lang="ru-RU" b="1" dirty="0" err="1" smtClean="0">
                <a:solidFill>
                  <a:schemeClr val="tx2">
                    <a:satMod val="130000"/>
                  </a:schemeClr>
                </a:solidFill>
                <a:hlinkClick r:id="rId2"/>
              </a:rPr>
              <a:t>екології</a:t>
            </a:r>
            <a:r>
              <a:rPr lang="ru-RU" b="1" dirty="0" smtClean="0">
                <a:solidFill>
                  <a:schemeClr val="tx2">
                    <a:satMod val="130000"/>
                  </a:schemeClr>
                </a:solidFill>
                <a:hlinkClick r:id="rId2"/>
              </a:rPr>
              <a:t> </a:t>
            </a:r>
            <a:r>
              <a:rPr lang="ru-RU" b="1" dirty="0" err="1" smtClean="0">
                <a:solidFill>
                  <a:schemeClr val="tx2">
                    <a:satMod val="130000"/>
                  </a:schemeClr>
                </a:solidFill>
                <a:hlinkClick r:id="rId2"/>
              </a:rPr>
              <a:t>гір</a:t>
            </a:r>
            <a:r>
              <a:rPr lang="ru-RU" b="1" dirty="0" smtClean="0">
                <a:solidFill>
                  <a:schemeClr val="tx2">
                    <a:satMod val="130000"/>
                  </a:schemeClr>
                </a:solidFill>
                <a:hlinkClick r:id="rId2"/>
              </a:rPr>
              <a:t> та </a:t>
            </a:r>
            <a:r>
              <a:rPr lang="ru-RU" b="1" dirty="0" err="1" smtClean="0">
                <a:solidFill>
                  <a:schemeClr val="tx2">
                    <a:satMod val="130000"/>
                  </a:schemeClr>
                </a:solidFill>
                <a:hlinkClick r:id="rId2"/>
              </a:rPr>
              <a:t>історії</a:t>
            </a:r>
            <a:r>
              <a:rPr lang="ru-RU" b="1" dirty="0" smtClean="0">
                <a:solidFill>
                  <a:schemeClr val="tx2">
                    <a:satMod val="130000"/>
                  </a:schemeClr>
                </a:solidFill>
                <a:hlinkClick r:id="rId2"/>
              </a:rPr>
              <a:t> </a:t>
            </a:r>
            <a:r>
              <a:rPr lang="ru-RU" b="1" dirty="0" err="1" smtClean="0">
                <a:solidFill>
                  <a:schemeClr val="tx2">
                    <a:satMod val="130000"/>
                  </a:schemeClr>
                </a:solidFill>
                <a:hlinkClick r:id="rId2"/>
              </a:rPr>
              <a:t>природокористування</a:t>
            </a:r>
            <a:r>
              <a:rPr lang="ru-RU" b="1" dirty="0" smtClean="0">
                <a:solidFill>
                  <a:schemeClr val="tx2">
                    <a:satMod val="130000"/>
                  </a:schemeClr>
                </a:solidFill>
                <a:hlinkClick r:id="rId2"/>
              </a:rPr>
              <a:t> в </a:t>
            </a:r>
            <a:r>
              <a:rPr lang="ru-RU" b="1" dirty="0" err="1" smtClean="0">
                <a:solidFill>
                  <a:schemeClr val="tx2">
                    <a:satMod val="130000"/>
                  </a:schemeClr>
                </a:solidFill>
                <a:hlinkClick r:id="rId2"/>
              </a:rPr>
              <a:t>Українських</a:t>
            </a:r>
            <a:r>
              <a:rPr lang="ru-RU" b="1" dirty="0" smtClean="0">
                <a:solidFill>
                  <a:schemeClr val="tx2">
                    <a:satMod val="130000"/>
                  </a:schemeClr>
                </a:solidFill>
                <a:hlinkClick r:id="rId2"/>
              </a:rPr>
              <a:t> Карпатах</a:t>
            </a:r>
            <a:r>
              <a:rPr lang="ru-RU" b="1" dirty="0" smtClean="0">
                <a:solidFill>
                  <a:schemeClr val="tx2">
                    <a:satMod val="130000"/>
                  </a:schemeClr>
                </a:solidFill>
              </a:rPr>
              <a:t> </a:t>
            </a:r>
            <a:br>
              <a:rPr lang="ru-RU"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827088" y="4581525"/>
            <a:ext cx="8107362" cy="1871663"/>
          </a:xfrm>
        </p:spPr>
        <p:txBody>
          <a:bodyPr>
            <a:normAutofit fontScale="625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Музей екології гір та історії природокористування в Українських Карпатах -</a:t>
            </a:r>
            <a:r>
              <a:rPr lang="uk-UA" dirty="0" smtClean="0">
                <a:latin typeface="Times New Roman" pitchFamily="18" charset="0"/>
                <a:cs typeface="Times New Roman" pitchFamily="18" charset="0"/>
              </a:rPr>
              <a:t> функціонує в  Карпатському біосферному заповіднику  як інформаційний </a:t>
            </a:r>
            <a:r>
              <a:rPr lang="uk-UA" dirty="0" err="1" smtClean="0">
                <a:latin typeface="Times New Roman" pitchFamily="18" charset="0"/>
                <a:cs typeface="Times New Roman" pitchFamily="18" charset="0"/>
              </a:rPr>
              <a:t>еколого-освітній</a:t>
            </a:r>
            <a:r>
              <a:rPr lang="uk-UA" dirty="0" smtClean="0">
                <a:latin typeface="Times New Roman" pitchFamily="18" charset="0"/>
                <a:cs typeface="Times New Roman" pitchFamily="18" charset="0"/>
              </a:rPr>
              <a:t> та історико-культурний осередок. Це єдиний  в Україні такий музейний комплекс. </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Музейна експозиція складається з двох відділів -  </a:t>
            </a:r>
            <a:r>
              <a:rPr lang="uk-UA" dirty="0" err="1" smtClean="0">
                <a:latin typeface="Times New Roman" pitchFamily="18" charset="0"/>
                <a:cs typeface="Times New Roman" pitchFamily="18" charset="0"/>
              </a:rPr>
              <a:t>“Природа</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Карпат”</a:t>
            </a:r>
            <a:r>
              <a:rPr lang="uk-UA" dirty="0" smtClean="0">
                <a:latin typeface="Times New Roman" pitchFamily="18" charset="0"/>
                <a:cs typeface="Times New Roman" pitchFamily="18" charset="0"/>
              </a:rPr>
              <a:t> та </a:t>
            </a:r>
            <a:r>
              <a:rPr lang="uk-UA" dirty="0" err="1" smtClean="0">
                <a:latin typeface="Times New Roman" pitchFamily="18" charset="0"/>
                <a:cs typeface="Times New Roman" pitchFamily="18" charset="0"/>
              </a:rPr>
              <a:t>“Природокористування</a:t>
            </a:r>
            <a:r>
              <a:rPr lang="uk-UA" dirty="0" smtClean="0">
                <a:latin typeface="Times New Roman" pitchFamily="18" charset="0"/>
                <a:cs typeface="Times New Roman" pitchFamily="18" charset="0"/>
              </a:rPr>
              <a:t> в Українських </a:t>
            </a:r>
            <a:r>
              <a:rPr lang="uk-UA" dirty="0" err="1" smtClean="0">
                <a:latin typeface="Times New Roman" pitchFamily="18" charset="0"/>
                <a:cs typeface="Times New Roman" pitchFamily="18" charset="0"/>
              </a:rPr>
              <a:t>Карпатах”</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50178" name="Picture 2" descr="http://rakhiv.biz/wp-content/uploads/2011/10/408_zori_karpat_villa-300x201.jpg"/>
          <p:cNvPicPr>
            <a:picLocks noChangeAspect="1" noChangeArrowheads="1"/>
          </p:cNvPicPr>
          <p:nvPr/>
        </p:nvPicPr>
        <p:blipFill>
          <a:blip r:embed="rId3" cstate="email"/>
          <a:srcRect/>
          <a:stretch>
            <a:fillRect/>
          </a:stretch>
        </p:blipFill>
        <p:spPr bwMode="auto">
          <a:xfrm>
            <a:off x="3275856" y="2204864"/>
            <a:ext cx="2857500" cy="19145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6013" y="333375"/>
            <a:ext cx="7497762" cy="2027238"/>
          </a:xfrm>
        </p:spPr>
        <p:txBody>
          <a:bodyPr>
            <a:normAutofit fontScale="92500" lnSpcReduction="20000"/>
          </a:bodyPr>
          <a:lstStyle/>
          <a:p>
            <a:pPr marL="365760" indent="-283464" algn="ctr" eaLnBrk="1" fontAlgn="auto" hangingPunct="1">
              <a:spcAft>
                <a:spcPts val="0"/>
              </a:spcAft>
              <a:buFont typeface="Wingdings 2"/>
              <a:buNone/>
              <a:defRPr/>
            </a:pPr>
            <a:r>
              <a:rPr lang="ru-RU" dirty="0" smtClean="0">
                <a:latin typeface="Times New Roman" pitchFamily="18" charset="0"/>
                <a:cs typeface="Times New Roman" pitchFamily="18" charset="0"/>
              </a:rPr>
              <a:t>На </a:t>
            </a:r>
            <a:r>
              <a:rPr lang="ru-RU" dirty="0" err="1" smtClean="0">
                <a:latin typeface="Times New Roman" pitchFamily="18" charset="0"/>
                <a:cs typeface="Times New Roman" pitchFamily="18" charset="0"/>
              </a:rPr>
              <a:t>території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Закарпаття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проживають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представники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близько</a:t>
            </a:r>
            <a:r>
              <a:rPr lang="ru-RU" dirty="0" smtClean="0">
                <a:latin typeface="Times New Roman" pitchFamily="18" charset="0"/>
                <a:cs typeface="Times New Roman" pitchFamily="18" charset="0"/>
              </a:rPr>
              <a:t> 70 </a:t>
            </a:r>
            <a:r>
              <a:rPr lang="ru-RU" dirty="0" err="1" smtClean="0">
                <a:latin typeface="Times New Roman" pitchFamily="18" charset="0"/>
                <a:cs typeface="Times New Roman" pitchFamily="18" charset="0"/>
              </a:rPr>
              <a:t>національностей</a:t>
            </a:r>
            <a:r>
              <a:rPr lang="ru-RU" dirty="0" smtClean="0">
                <a:latin typeface="Times New Roman" pitchFamily="18" charset="0"/>
                <a:cs typeface="Times New Roman" pitchFamily="18" charset="0"/>
              </a:rPr>
              <a:t>.</a:t>
            </a:r>
            <a:r>
              <a:rPr lang="ru-RU" dirty="0" smtClean="0"/>
              <a:t> </a:t>
            </a:r>
            <a:r>
              <a:rPr lang="ru-RU" dirty="0" err="1" smtClean="0"/>
              <a:t>Чисельність</a:t>
            </a:r>
            <a:r>
              <a:rPr lang="ru-RU" dirty="0" smtClean="0"/>
              <a:t> </a:t>
            </a:r>
            <a:r>
              <a:rPr lang="ru-RU" dirty="0" err="1" smtClean="0"/>
              <a:t>населення</a:t>
            </a:r>
            <a:r>
              <a:rPr lang="ru-RU" dirty="0" smtClean="0"/>
              <a:t> </a:t>
            </a:r>
            <a:r>
              <a:rPr lang="ru-RU" dirty="0" err="1" smtClean="0"/>
              <a:t>Закарпаття</a:t>
            </a:r>
            <a:r>
              <a:rPr lang="ru-RU" dirty="0" smtClean="0"/>
              <a:t> </a:t>
            </a:r>
            <a:r>
              <a:rPr lang="ru-RU" smtClean="0"/>
              <a:t>складає </a:t>
            </a:r>
            <a:r>
              <a:rPr lang="ru-RU" dirty="0" smtClean="0"/>
              <a:t>— 1 </a:t>
            </a:r>
            <a:r>
              <a:rPr lang="ru-RU" dirty="0" err="1" smtClean="0"/>
              <a:t>мільйон</a:t>
            </a:r>
            <a:r>
              <a:rPr lang="ru-RU" dirty="0" smtClean="0"/>
              <a:t> 255 </a:t>
            </a:r>
            <a:r>
              <a:rPr lang="ru-RU" dirty="0" err="1" smtClean="0"/>
              <a:t>тисяч</a:t>
            </a:r>
            <a:r>
              <a:rPr lang="ru-RU" dirty="0" smtClean="0"/>
              <a:t> </a:t>
            </a:r>
            <a:r>
              <a:rPr lang="ru-RU" dirty="0" err="1" smtClean="0"/>
              <a:t>чоловік</a:t>
            </a:r>
            <a:r>
              <a:rPr lang="ru-RU" dirty="0" smtClean="0"/>
              <a:t>.</a:t>
            </a:r>
            <a:endParaRPr lang="ru-RU" dirty="0" smtClean="0">
              <a:latin typeface="Times New Roman" pitchFamily="18" charset="0"/>
              <a:cs typeface="Times New Roman" pitchFamily="18" charset="0"/>
            </a:endParaRPr>
          </a:p>
          <a:p>
            <a:pPr marL="365760" indent="-283464" eaLnBrk="1" fontAlgn="auto" hangingPunct="1">
              <a:spcAft>
                <a:spcPts val="0"/>
              </a:spcAft>
              <a:buFont typeface="Wingdings 2"/>
              <a:buNone/>
              <a:defRPr/>
            </a:pPr>
            <a:endParaRPr lang="uk-UA" dirty="0"/>
          </a:p>
        </p:txBody>
      </p:sp>
      <p:pic>
        <p:nvPicPr>
          <p:cNvPr id="12291" name="Picture 3" descr="C:\Users\Ілюша\Desktop\Аня Добош\8349304005a117473ed77dbff8f53f8e.jpg"/>
          <p:cNvPicPr>
            <a:picLocks noChangeAspect="1" noChangeArrowheads="1"/>
          </p:cNvPicPr>
          <p:nvPr/>
        </p:nvPicPr>
        <p:blipFill>
          <a:blip r:embed="rId2" cstate="email"/>
          <a:srcRect/>
          <a:stretch>
            <a:fillRect/>
          </a:stretch>
        </p:blipFill>
        <p:spPr bwMode="auto">
          <a:xfrm>
            <a:off x="1476375" y="2276475"/>
            <a:ext cx="2809875" cy="3970338"/>
          </a:xfrm>
          <a:prstGeom prst="rect">
            <a:avLst/>
          </a:prstGeom>
          <a:noFill/>
          <a:ln w="9525">
            <a:noFill/>
            <a:miter lim="800000"/>
            <a:headEnd/>
            <a:tailEnd/>
          </a:ln>
        </p:spPr>
      </p:pic>
      <p:pic>
        <p:nvPicPr>
          <p:cNvPr id="12292" name="Picture 4" descr="C:\Users\Ілюша\Desktop\Аня Добош\be68c7496e13.jpg"/>
          <p:cNvPicPr>
            <a:picLocks noChangeAspect="1" noChangeArrowheads="1"/>
          </p:cNvPicPr>
          <p:nvPr/>
        </p:nvPicPr>
        <p:blipFill>
          <a:blip r:embed="rId3" cstate="email"/>
          <a:srcRect/>
          <a:stretch>
            <a:fillRect/>
          </a:stretch>
        </p:blipFill>
        <p:spPr bwMode="auto">
          <a:xfrm>
            <a:off x="5508625" y="2852738"/>
            <a:ext cx="2857500" cy="28575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Музей історії солекопалень</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187450" y="4581525"/>
            <a:ext cx="7747000" cy="2087563"/>
          </a:xfrm>
        </p:spPr>
        <p:txBody>
          <a:bodyPr>
            <a:normAutofit fontScale="700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Музей історії солекопалень</a:t>
            </a:r>
            <a:r>
              <a:rPr lang="uk-UA" dirty="0" smtClean="0">
                <a:latin typeface="Times New Roman" pitchFamily="18" charset="0"/>
                <a:cs typeface="Times New Roman" pitchFamily="18" charset="0"/>
              </a:rPr>
              <a:t> –  знайомить із способами видобування солі на теренах нашого краю в різні часи й історичні  епохи.  Знаходиться неподалік від </a:t>
            </a:r>
            <a:r>
              <a:rPr lang="uk-UA" dirty="0" err="1" smtClean="0">
                <a:latin typeface="Times New Roman" pitchFamily="18" charset="0"/>
                <a:cs typeface="Times New Roman" pitchFamily="18" charset="0"/>
              </a:rPr>
              <a:t>Солотвинського</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солерудника</a:t>
            </a:r>
            <a:r>
              <a:rPr lang="uk-UA" dirty="0" smtClean="0">
                <a:latin typeface="Times New Roman" pitchFamily="18" charset="0"/>
                <a:cs typeface="Times New Roman" pitchFamily="18" charset="0"/>
              </a:rPr>
              <a:t>, який є одним з найбільших у Європі (запаси солі тут становлять 300 </a:t>
            </a:r>
            <a:r>
              <a:rPr lang="uk-UA" dirty="0" err="1" smtClean="0">
                <a:latin typeface="Times New Roman" pitchFamily="18" charset="0"/>
                <a:cs typeface="Times New Roman" pitchFamily="18" charset="0"/>
              </a:rPr>
              <a:t>млн.тонн</a:t>
            </a:r>
            <a:r>
              <a:rPr lang="uk-UA" dirty="0" smtClean="0">
                <a:latin typeface="Times New Roman" pitchFamily="18" charset="0"/>
                <a:cs typeface="Times New Roman" pitchFamily="18" charset="0"/>
              </a:rPr>
              <a:t>, товщина шару промислової розробки – 300 м).</a:t>
            </a:r>
            <a:endParaRPr lang="uk-UA" dirty="0">
              <a:latin typeface="Times New Roman" pitchFamily="18" charset="0"/>
              <a:cs typeface="Times New Roman" pitchFamily="18" charset="0"/>
            </a:endParaRPr>
          </a:p>
        </p:txBody>
      </p:sp>
      <p:pic>
        <p:nvPicPr>
          <p:cNvPr id="49154" name="Picture 2" descr="http://zakarpattyatourism.info/media/objects/8/5/9/_800/dsc_5060.jpg"/>
          <p:cNvPicPr>
            <a:picLocks noChangeAspect="1" noChangeArrowheads="1"/>
          </p:cNvPicPr>
          <p:nvPr/>
        </p:nvPicPr>
        <p:blipFill>
          <a:blip r:embed="rId3" cstate="email"/>
          <a:srcRect/>
          <a:stretch>
            <a:fillRect/>
          </a:stretch>
        </p:blipFill>
        <p:spPr bwMode="auto">
          <a:xfrm>
            <a:off x="4716016" y="1484784"/>
            <a:ext cx="4148428" cy="2808312"/>
          </a:xfrm>
          <a:prstGeom prst="rect">
            <a:avLst/>
          </a:prstGeom>
          <a:ln w="88900" cap="sq" cmpd="thickThin">
            <a:solidFill>
              <a:srgbClr val="000000"/>
            </a:solidFill>
            <a:prstDash val="solid"/>
            <a:miter lim="800000"/>
          </a:ln>
          <a:effectLst>
            <a:innerShdw blurRad="76200">
              <a:srgbClr val="000000"/>
            </a:innerShdw>
          </a:effectLst>
        </p:spPr>
      </p:pic>
      <p:pic>
        <p:nvPicPr>
          <p:cNvPr id="49156" name="Picture 4" descr="http://zakarpattyatourism.info/media/objects/8/5/9/_800/dsc_5063.jpg"/>
          <p:cNvPicPr>
            <a:picLocks noChangeAspect="1" noChangeArrowheads="1"/>
          </p:cNvPicPr>
          <p:nvPr/>
        </p:nvPicPr>
        <p:blipFill>
          <a:blip r:embed="rId4" cstate="email"/>
          <a:srcRect/>
          <a:stretch>
            <a:fillRect/>
          </a:stretch>
        </p:blipFill>
        <p:spPr bwMode="auto">
          <a:xfrm>
            <a:off x="323528" y="1484784"/>
            <a:ext cx="4230978" cy="280831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188913"/>
            <a:ext cx="7497763" cy="1143000"/>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Музей ткацтва</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042988" y="4221163"/>
            <a:ext cx="7891462" cy="2636837"/>
          </a:xfrm>
        </p:spPr>
        <p:txBody>
          <a:bodyPr>
            <a:normAutofit fontScale="550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Музей ткацтва –</a:t>
            </a:r>
            <a:r>
              <a:rPr lang="uk-UA" dirty="0" smtClean="0">
                <a:latin typeface="Times New Roman" pitchFamily="18" charset="0"/>
                <a:cs typeface="Times New Roman" pitchFamily="18" charset="0"/>
              </a:rPr>
              <a:t> дивовижний за своїм внутрішнім змістом  і  цікавий за історією створення. Діє при загальноосвітній школі в </a:t>
            </a:r>
            <a:r>
              <a:rPr lang="uk-UA" dirty="0" err="1" smtClean="0">
                <a:latin typeface="Times New Roman" pitchFamily="18" charset="0"/>
                <a:cs typeface="Times New Roman" pitchFamily="18" charset="0"/>
              </a:rPr>
              <a:t>с.Великі</a:t>
            </a:r>
            <a:r>
              <a:rPr lang="uk-UA" dirty="0" smtClean="0">
                <a:latin typeface="Times New Roman" pitchFamily="18" charset="0"/>
                <a:cs typeface="Times New Roman" pitchFamily="18" charset="0"/>
              </a:rPr>
              <a:t> Береги Берегівського району. Виник і  функціонує  завдяки ініціативі директора школи та її учнів. Всі музейні експонати – старовинні  речі, дбайливо збережені батьками школярів  і  перенесені у   музейну кімнату самими дітьми. Серед них – чудова колекція старовинної вишивки на домотканому полотні, вік якої понад 130 років. Народні візерунки до сьогодні зберегли яскравість кольорів. А ще – ціла полиця найрізноманітніших прасок, якими  користувалися закарпатські господині, багато глиняних глечиків, різних за формою та призначенням  та інші речі домашнього вжитку.</a:t>
            </a:r>
            <a:endParaRPr lang="uk-UA" dirty="0">
              <a:latin typeface="Times New Roman" pitchFamily="18" charset="0"/>
              <a:cs typeface="Times New Roman" pitchFamily="18" charset="0"/>
            </a:endParaRPr>
          </a:p>
        </p:txBody>
      </p:sp>
      <p:pic>
        <p:nvPicPr>
          <p:cNvPr id="48130" name="Picture 2" descr="http://g.io.ua/img_aa/large/1947/86/19478668.jpg"/>
          <p:cNvPicPr>
            <a:picLocks noChangeAspect="1" noChangeArrowheads="1"/>
          </p:cNvPicPr>
          <p:nvPr/>
        </p:nvPicPr>
        <p:blipFill>
          <a:blip r:embed="rId3" cstate="email"/>
          <a:srcRect/>
          <a:stretch>
            <a:fillRect/>
          </a:stretch>
        </p:blipFill>
        <p:spPr bwMode="auto">
          <a:xfrm>
            <a:off x="179512" y="1988840"/>
            <a:ext cx="1933795" cy="1284040"/>
          </a:xfrm>
          <a:prstGeom prst="rect">
            <a:avLst/>
          </a:prstGeom>
          <a:ln w="88900" cap="sq" cmpd="thickThin">
            <a:solidFill>
              <a:srgbClr val="000000"/>
            </a:solidFill>
            <a:prstDash val="solid"/>
            <a:miter lim="800000"/>
          </a:ln>
          <a:effectLst>
            <a:innerShdw blurRad="76200">
              <a:srgbClr val="000000"/>
            </a:innerShdw>
          </a:effectLst>
        </p:spPr>
      </p:pic>
      <p:pic>
        <p:nvPicPr>
          <p:cNvPr id="48132" name="Picture 4" descr="http://www.kosivart.com/i/photo/art/kosiv-museum-folk-art/9.jpg"/>
          <p:cNvPicPr>
            <a:picLocks noChangeAspect="1" noChangeArrowheads="1"/>
          </p:cNvPicPr>
          <p:nvPr/>
        </p:nvPicPr>
        <p:blipFill>
          <a:blip r:embed="rId4" cstate="email"/>
          <a:srcRect/>
          <a:stretch>
            <a:fillRect/>
          </a:stretch>
        </p:blipFill>
        <p:spPr bwMode="auto">
          <a:xfrm>
            <a:off x="7020272" y="1700808"/>
            <a:ext cx="1783587" cy="2253630"/>
          </a:xfrm>
          <a:prstGeom prst="rect">
            <a:avLst/>
          </a:prstGeom>
          <a:ln w="88900" cap="sq" cmpd="thickThin">
            <a:solidFill>
              <a:srgbClr val="000000"/>
            </a:solidFill>
            <a:prstDash val="solid"/>
            <a:miter lim="800000"/>
          </a:ln>
          <a:effectLst>
            <a:innerShdw blurRad="76200">
              <a:srgbClr val="000000"/>
            </a:innerShdw>
          </a:effectLst>
        </p:spPr>
      </p:pic>
      <p:pic>
        <p:nvPicPr>
          <p:cNvPr id="48134" name="Picture 6" descr="http://www.golos.com.ua/userfiles/image_new/2011/07/190711/Kapec_tkach.jpg"/>
          <p:cNvPicPr>
            <a:picLocks noChangeAspect="1" noChangeArrowheads="1"/>
          </p:cNvPicPr>
          <p:nvPr/>
        </p:nvPicPr>
        <p:blipFill>
          <a:blip r:embed="rId5" cstate="email"/>
          <a:srcRect/>
          <a:stretch>
            <a:fillRect/>
          </a:stretch>
        </p:blipFill>
        <p:spPr bwMode="auto">
          <a:xfrm>
            <a:off x="2411760" y="980728"/>
            <a:ext cx="4307632" cy="32307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74638"/>
            <a:ext cx="7891462" cy="1209675"/>
          </a:xfrm>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Музей художника Федора </a:t>
            </a:r>
            <a:r>
              <a:rPr lang="uk-UA" b="1" dirty="0" err="1" smtClean="0">
                <a:solidFill>
                  <a:schemeClr val="tx2">
                    <a:satMod val="130000"/>
                  </a:schemeClr>
                </a:solidFill>
                <a:hlinkClick r:id="rId2"/>
              </a:rPr>
              <a:t>Манайла</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971550" y="5013325"/>
            <a:ext cx="7818438" cy="1655763"/>
          </a:xfrm>
        </p:spPr>
        <p:txBody>
          <a:bodyPr>
            <a:normAutofit fontScale="55000" lnSpcReduction="20000"/>
          </a:bodyPr>
          <a:lstStyle/>
          <a:p>
            <a:pPr marL="365760" indent="-283464" algn="ctr" eaLnBrk="1" fontAlgn="auto" hangingPunct="1">
              <a:spcAft>
                <a:spcPts val="0"/>
              </a:spcAft>
              <a:buFont typeface="Wingdings 2"/>
              <a:buNone/>
              <a:defRPr/>
            </a:pPr>
            <a:r>
              <a:rPr lang="uk-UA" dirty="0" smtClean="0">
                <a:latin typeface="Times New Roman" pitchFamily="18" charset="0"/>
                <a:cs typeface="Times New Roman" pitchFamily="18" charset="0"/>
              </a:rPr>
              <a:t>Творчість народного художника України </a:t>
            </a:r>
            <a:r>
              <a:rPr lang="uk-UA" b="1" dirty="0" smtClean="0">
                <a:latin typeface="Times New Roman" pitchFamily="18" charset="0"/>
                <a:cs typeface="Times New Roman" pitchFamily="18" charset="0"/>
              </a:rPr>
              <a:t>Федора Федоровича </a:t>
            </a:r>
            <a:r>
              <a:rPr lang="uk-UA" b="1" dirty="0" err="1" smtClean="0">
                <a:latin typeface="Times New Roman" pitchFamily="18" charset="0"/>
                <a:cs typeface="Times New Roman" pitchFamily="18" charset="0"/>
              </a:rPr>
              <a:t>Манайла</a:t>
            </a:r>
            <a:r>
              <a:rPr lang="uk-UA" dirty="0" smtClean="0">
                <a:latin typeface="Times New Roman" pitchFamily="18" charset="0"/>
                <a:cs typeface="Times New Roman" pitchFamily="18" charset="0"/>
              </a:rPr>
              <a:t> – явище виняткове, його місце в розвитку  історії українського образотворчого мистецтва – особливе. Разом з такими корифеями і визнаними лідерами мистецтва краю, як А.М.</a:t>
            </a:r>
            <a:r>
              <a:rPr lang="uk-UA" dirty="0" err="1" smtClean="0">
                <a:latin typeface="Times New Roman" pitchFamily="18" charset="0"/>
                <a:cs typeface="Times New Roman" pitchFamily="18" charset="0"/>
              </a:rPr>
              <a:t>Ерделі</a:t>
            </a:r>
            <a:r>
              <a:rPr lang="uk-UA" dirty="0" smtClean="0">
                <a:latin typeface="Times New Roman" pitchFamily="18" charset="0"/>
                <a:cs typeface="Times New Roman" pitchFamily="18" charset="0"/>
              </a:rPr>
              <a:t> та Й.Й.</a:t>
            </a:r>
            <a:r>
              <a:rPr lang="uk-UA" dirty="0" err="1" smtClean="0">
                <a:latin typeface="Times New Roman" pitchFamily="18" charset="0"/>
                <a:cs typeface="Times New Roman" pitchFamily="18" charset="0"/>
              </a:rPr>
              <a:t>Бакшай</a:t>
            </a:r>
            <a:r>
              <a:rPr lang="uk-UA" dirty="0" smtClean="0">
                <a:latin typeface="Times New Roman" pitchFamily="18" charset="0"/>
                <a:cs typeface="Times New Roman" pitchFamily="18" charset="0"/>
              </a:rPr>
              <a:t>, він складав міцний фундамент закарпатської школи живопису. Самобутність за формою, гостросюжетні, насичені у кольорі і життєстверджуючі твори митця відомі далеко за межами нашого краю.</a:t>
            </a:r>
            <a:endParaRPr lang="uk-UA" dirty="0">
              <a:latin typeface="Times New Roman" pitchFamily="18" charset="0"/>
              <a:cs typeface="Times New Roman" pitchFamily="18" charset="0"/>
            </a:endParaRPr>
          </a:p>
        </p:txBody>
      </p:sp>
      <p:pic>
        <p:nvPicPr>
          <p:cNvPr id="47106" name="Picture 2" descr="http://clipnews.info/img/top/v-uzhgorodskomu-muzeji-fedora-manajla-vidbulisja_32364.jpg"/>
          <p:cNvPicPr>
            <a:picLocks noChangeAspect="1" noChangeArrowheads="1"/>
          </p:cNvPicPr>
          <p:nvPr/>
        </p:nvPicPr>
        <p:blipFill>
          <a:blip r:embed="rId3" cstate="print"/>
          <a:srcRect/>
          <a:stretch>
            <a:fillRect/>
          </a:stretch>
        </p:blipFill>
        <p:spPr bwMode="auto">
          <a:xfrm>
            <a:off x="1239094" y="2276872"/>
            <a:ext cx="3240360" cy="1800200"/>
          </a:xfrm>
          <a:prstGeom prst="rect">
            <a:avLst/>
          </a:prstGeom>
          <a:ln w="88900" cap="sq" cmpd="thickThin">
            <a:solidFill>
              <a:srgbClr val="000000"/>
            </a:solidFill>
            <a:prstDash val="solid"/>
            <a:miter lim="800000"/>
          </a:ln>
          <a:effectLst>
            <a:innerShdw blurRad="76200">
              <a:srgbClr val="000000"/>
            </a:innerShdw>
          </a:effectLst>
        </p:spPr>
      </p:pic>
      <p:pic>
        <p:nvPicPr>
          <p:cNvPr id="47108" name="Picture 4" descr="http://static3.karpaty.info/data/objects/img/2705/in4_tn.jpg"/>
          <p:cNvPicPr>
            <a:picLocks noChangeAspect="1" noChangeArrowheads="1"/>
          </p:cNvPicPr>
          <p:nvPr/>
        </p:nvPicPr>
        <p:blipFill>
          <a:blip r:embed="rId4" cstate="print"/>
          <a:srcRect/>
          <a:stretch>
            <a:fillRect/>
          </a:stretch>
        </p:blipFill>
        <p:spPr bwMode="auto">
          <a:xfrm>
            <a:off x="5364088" y="2276872"/>
            <a:ext cx="3240360" cy="180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Мукачівський історичний музей</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1042988" y="4292600"/>
            <a:ext cx="7891462" cy="2376488"/>
          </a:xfrm>
        </p:spPr>
        <p:txBody>
          <a:bodyPr>
            <a:normAutofit fontScale="70000" lnSpcReduction="20000"/>
          </a:bodyPr>
          <a:lstStyle/>
          <a:p>
            <a:pPr marL="365760" indent="-283464" algn="ctr" eaLnBrk="1" fontAlgn="auto" hangingPunct="1">
              <a:spcAft>
                <a:spcPts val="0"/>
              </a:spcAft>
              <a:buFont typeface="Wingdings 2"/>
              <a:buNone/>
              <a:defRPr/>
            </a:pPr>
            <a:r>
              <a:rPr lang="uk-UA" b="1" dirty="0" smtClean="0">
                <a:latin typeface="Times New Roman" pitchFamily="18" charset="0"/>
                <a:cs typeface="Times New Roman" pitchFamily="18" charset="0"/>
              </a:rPr>
              <a:t>Мукачівський історичний музей</a:t>
            </a:r>
            <a:r>
              <a:rPr lang="uk-UA" dirty="0" smtClean="0">
                <a:latin typeface="Times New Roman" pitchFamily="18" charset="0"/>
                <a:cs typeface="Times New Roman" pitchFamily="18" charset="0"/>
              </a:rPr>
              <a:t> -  розташований у Мукачівському замку </a:t>
            </a:r>
            <a:r>
              <a:rPr lang="uk-UA" dirty="0" err="1" smtClean="0">
                <a:latin typeface="Times New Roman" pitchFamily="18" charset="0"/>
                <a:cs typeface="Times New Roman" pitchFamily="18" charset="0"/>
              </a:rPr>
              <a:t>“</a:t>
            </a:r>
            <a:r>
              <a:rPr lang="uk-UA" b="1" dirty="0" err="1" smtClean="0">
                <a:latin typeface="Times New Roman" pitchFamily="18" charset="0"/>
                <a:cs typeface="Times New Roman" pitchFamily="18" charset="0"/>
                <a:hlinkClick r:id="rId3"/>
              </a:rPr>
              <a:t>Паланок</a:t>
            </a:r>
            <a:r>
              <a:rPr lang="uk-UA" dirty="0" err="1" smtClean="0">
                <a:latin typeface="Times New Roman" pitchFamily="18" charset="0"/>
                <a:cs typeface="Times New Roman" pitchFamily="18" charset="0"/>
              </a:rPr>
              <a:t>”</a:t>
            </a:r>
            <a:r>
              <a:rPr lang="uk-UA" dirty="0" smtClean="0">
                <a:latin typeface="Times New Roman" pitchFamily="18" charset="0"/>
                <a:cs typeface="Times New Roman" pitchFamily="18" charset="0"/>
              </a:rPr>
              <a:t>, одному  з небагатьох, що вціліли до наших днів.</a:t>
            </a:r>
          </a:p>
          <a:p>
            <a:pPr marL="365760" indent="-283464" algn="ctr" eaLnBrk="1" fontAlgn="auto" hangingPunct="1">
              <a:spcAft>
                <a:spcPts val="0"/>
              </a:spcAft>
              <a:buFont typeface="Wingdings 2"/>
              <a:buNone/>
              <a:defRPr/>
            </a:pPr>
            <a:r>
              <a:rPr lang="uk-UA" dirty="0" smtClean="0">
                <a:latin typeface="Times New Roman" pitchFamily="18" charset="0"/>
                <a:cs typeface="Times New Roman" pitchFamily="18" charset="0"/>
              </a:rPr>
              <a:t>Замок є цінною пам’яткою історії та військової архітектури Х</a:t>
            </a:r>
            <a:r>
              <a:rPr lang="de-DE" dirty="0" smtClean="0">
                <a:latin typeface="Times New Roman" pitchFamily="18" charset="0"/>
                <a:cs typeface="Times New Roman" pitchFamily="18" charset="0"/>
              </a:rPr>
              <a:t>IV-</a:t>
            </a:r>
            <a:r>
              <a:rPr lang="uk-UA" dirty="0" smtClean="0">
                <a:latin typeface="Times New Roman" pitchFamily="18" charset="0"/>
                <a:cs typeface="Times New Roman" pitchFamily="18" charset="0"/>
              </a:rPr>
              <a:t>Х</a:t>
            </a:r>
            <a:r>
              <a:rPr lang="de-DE" dirty="0" smtClean="0">
                <a:latin typeface="Times New Roman" pitchFamily="18" charset="0"/>
                <a:cs typeface="Times New Roman" pitchFamily="18" charset="0"/>
              </a:rPr>
              <a:t>VII </a:t>
            </a:r>
            <a:r>
              <a:rPr lang="uk-UA" dirty="0" smtClean="0">
                <a:latin typeface="Times New Roman" pitchFamily="18" charset="0"/>
                <a:cs typeface="Times New Roman" pitchFamily="18" charset="0"/>
              </a:rPr>
              <a:t>ст. Упродовж століть він слугував для охорони торгових і військово-стратегічних шляхів. За всю свою історію  належав багатьом правителям.</a:t>
            </a:r>
          </a:p>
          <a:p>
            <a:pPr marL="365760" indent="-283464" algn="ctr" eaLnBrk="1" fontAlgn="auto" hangingPunct="1">
              <a:spcAft>
                <a:spcPts val="0"/>
              </a:spcAft>
              <a:buFont typeface="Wingdings 2"/>
              <a:buNone/>
              <a:defRPr/>
            </a:pPr>
            <a:endParaRPr lang="uk-UA" dirty="0">
              <a:latin typeface="Times New Roman" pitchFamily="18" charset="0"/>
              <a:cs typeface="Times New Roman" pitchFamily="18" charset="0"/>
            </a:endParaRPr>
          </a:p>
        </p:txBody>
      </p:sp>
      <p:pic>
        <p:nvPicPr>
          <p:cNvPr id="56322" name="Picture 2" descr="http://travelua.com.ua/wp-content/uploads/2011/12/354.jpg"/>
          <p:cNvPicPr>
            <a:picLocks noChangeAspect="1" noChangeArrowheads="1"/>
          </p:cNvPicPr>
          <p:nvPr/>
        </p:nvPicPr>
        <p:blipFill>
          <a:blip r:embed="rId4" cstate="email"/>
          <a:srcRect/>
          <a:stretch>
            <a:fillRect/>
          </a:stretch>
        </p:blipFill>
        <p:spPr bwMode="auto">
          <a:xfrm>
            <a:off x="323528" y="1988840"/>
            <a:ext cx="1578935" cy="1184201"/>
          </a:xfrm>
          <a:prstGeom prst="rect">
            <a:avLst/>
          </a:prstGeom>
          <a:ln w="88900" cap="sq" cmpd="thickThin">
            <a:solidFill>
              <a:srgbClr val="000000"/>
            </a:solidFill>
            <a:prstDash val="solid"/>
            <a:miter lim="800000"/>
          </a:ln>
          <a:effectLst>
            <a:innerShdw blurRad="76200">
              <a:srgbClr val="000000"/>
            </a:innerShdw>
          </a:effectLst>
        </p:spPr>
      </p:pic>
      <p:pic>
        <p:nvPicPr>
          <p:cNvPr id="56324" name="Picture 4" descr="http://palanok.org.ua/index.php?option=com_joomgallery&amp;func=watermark&amp;catid=6&amp;id=186&amp;Itemid=18"/>
          <p:cNvPicPr>
            <a:picLocks noChangeAspect="1" noChangeArrowheads="1"/>
          </p:cNvPicPr>
          <p:nvPr/>
        </p:nvPicPr>
        <p:blipFill>
          <a:blip r:embed="rId5" cstate="email"/>
          <a:srcRect/>
          <a:stretch>
            <a:fillRect/>
          </a:stretch>
        </p:blipFill>
        <p:spPr bwMode="auto">
          <a:xfrm>
            <a:off x="7308304" y="2060848"/>
            <a:ext cx="1594370" cy="1191792"/>
          </a:xfrm>
          <a:prstGeom prst="rect">
            <a:avLst/>
          </a:prstGeom>
          <a:ln w="88900" cap="sq" cmpd="thickThin">
            <a:solidFill>
              <a:srgbClr val="000000"/>
            </a:solidFill>
            <a:prstDash val="solid"/>
            <a:miter lim="800000"/>
          </a:ln>
          <a:effectLst>
            <a:innerShdw blurRad="76200">
              <a:srgbClr val="000000"/>
            </a:innerShdw>
          </a:effectLst>
        </p:spPr>
      </p:pic>
      <p:pic>
        <p:nvPicPr>
          <p:cNvPr id="56326" name="Picture 6" descr="http://24ukr.com/images/preview/1-2000/191.jpg"/>
          <p:cNvPicPr>
            <a:picLocks noChangeAspect="1" noChangeArrowheads="1"/>
          </p:cNvPicPr>
          <p:nvPr/>
        </p:nvPicPr>
        <p:blipFill>
          <a:blip r:embed="rId6" cstate="email"/>
          <a:srcRect/>
          <a:stretch>
            <a:fillRect/>
          </a:stretch>
        </p:blipFill>
        <p:spPr bwMode="auto">
          <a:xfrm>
            <a:off x="2411760" y="1340768"/>
            <a:ext cx="4416624" cy="27384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uk-UA" b="1" dirty="0" smtClean="0">
                <a:solidFill>
                  <a:schemeClr val="tx2">
                    <a:satMod val="130000"/>
                  </a:schemeClr>
                </a:solidFill>
                <a:hlinkClick r:id="rId2"/>
              </a:rPr>
              <a:t>Хата-музей </a:t>
            </a:r>
            <a:r>
              <a:rPr lang="uk-UA" b="1" dirty="0" err="1" smtClean="0">
                <a:solidFill>
                  <a:schemeClr val="tx2">
                    <a:satMod val="130000"/>
                  </a:schemeClr>
                </a:solidFill>
                <a:hlinkClick r:id="rId2"/>
              </a:rPr>
              <a:t>“Лемківська</a:t>
            </a:r>
            <a:r>
              <a:rPr lang="uk-UA" b="1" dirty="0" smtClean="0">
                <a:solidFill>
                  <a:schemeClr val="tx2">
                    <a:satMod val="130000"/>
                  </a:schemeClr>
                </a:solidFill>
                <a:hlinkClick r:id="rId2"/>
              </a:rPr>
              <a:t> </a:t>
            </a:r>
            <a:r>
              <a:rPr lang="uk-UA" b="1" dirty="0" err="1" smtClean="0">
                <a:solidFill>
                  <a:schemeClr val="tx2">
                    <a:satMod val="130000"/>
                  </a:schemeClr>
                </a:solidFill>
                <a:hlinkClick r:id="rId2"/>
              </a:rPr>
              <a:t>садиба”</a:t>
            </a:r>
            <a:r>
              <a:rPr lang="uk-UA" b="1" dirty="0" smtClean="0">
                <a:solidFill>
                  <a:schemeClr val="tx2">
                    <a:satMod val="130000"/>
                  </a:schemeClr>
                </a:solidFill>
              </a:rPr>
              <a:t/>
            </a:r>
            <a:br>
              <a:rPr lang="uk-UA" b="1" dirty="0" smtClean="0">
                <a:solidFill>
                  <a:schemeClr val="tx2">
                    <a:satMod val="130000"/>
                  </a:schemeClr>
                </a:solidFill>
              </a:rPr>
            </a:br>
            <a:endParaRPr lang="uk-UA" dirty="0">
              <a:solidFill>
                <a:schemeClr val="tx2">
                  <a:satMod val="130000"/>
                </a:schemeClr>
              </a:solidFill>
            </a:endParaRPr>
          </a:p>
        </p:txBody>
      </p:sp>
      <p:sp>
        <p:nvSpPr>
          <p:cNvPr id="3" name="Содержимое 2"/>
          <p:cNvSpPr>
            <a:spLocks noGrp="1"/>
          </p:cNvSpPr>
          <p:nvPr>
            <p:ph idx="1"/>
          </p:nvPr>
        </p:nvSpPr>
        <p:spPr>
          <a:xfrm>
            <a:off x="971550" y="4941888"/>
            <a:ext cx="7889875" cy="1727200"/>
          </a:xfrm>
        </p:spPr>
        <p:txBody>
          <a:bodyPr>
            <a:normAutofit fontScale="55000" lnSpcReduction="20000"/>
          </a:bodyPr>
          <a:lstStyle/>
          <a:p>
            <a:pPr marL="365760" indent="-283464" algn="ctr" eaLnBrk="1" fontAlgn="auto" hangingPunct="1">
              <a:spcAft>
                <a:spcPts val="0"/>
              </a:spcAft>
              <a:buFont typeface="Wingdings 2"/>
              <a:buNone/>
              <a:defRPr/>
            </a:pPr>
            <a:r>
              <a:rPr lang="uk-UA" dirty="0" smtClean="0">
                <a:latin typeface="Times New Roman" pitchFamily="18" charset="0"/>
                <a:cs typeface="Times New Roman" pitchFamily="18" charset="0"/>
              </a:rPr>
              <a:t>Музейний комплекс створено у 1985 році. Він відображає життя і побут </a:t>
            </a:r>
            <a:r>
              <a:rPr lang="uk-UA" b="1" dirty="0" smtClean="0">
                <a:latin typeface="Times New Roman" pitchFamily="18" charset="0"/>
                <a:cs typeface="Times New Roman" pitchFamily="18" charset="0"/>
              </a:rPr>
              <a:t>лемків</a:t>
            </a:r>
            <a:r>
              <a:rPr lang="uk-UA" dirty="0" smtClean="0">
                <a:latin typeface="Times New Roman" pitchFamily="18" charset="0"/>
                <a:cs typeface="Times New Roman" pitchFamily="18" charset="0"/>
              </a:rPr>
              <a:t> – однієї  з етнографічних груп українського населення.</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Хата збудована в 1902 році із букових колод. До комплексу забудови входять: жила частина (хижа, сіни і комора) та господарські приміщення (стодола,  хлів і хлівець), що знаходяться в одному ряду, під спільним дахом. Саме такий тип забудови характерний для  етнографічної групи лемків.</a:t>
            </a:r>
            <a:endParaRPr lang="uk-UA" dirty="0">
              <a:latin typeface="Times New Roman" pitchFamily="18" charset="0"/>
              <a:cs typeface="Times New Roman" pitchFamily="18" charset="0"/>
            </a:endParaRPr>
          </a:p>
        </p:txBody>
      </p:sp>
      <p:pic>
        <p:nvPicPr>
          <p:cNvPr id="55298" name="Picture 2" descr="http://tourinform.org.ua/wp-content/uploads/2010/10/lemkshous.jpg"/>
          <p:cNvPicPr>
            <a:picLocks noChangeAspect="1" noChangeArrowheads="1"/>
          </p:cNvPicPr>
          <p:nvPr/>
        </p:nvPicPr>
        <p:blipFill>
          <a:blip r:embed="rId3" cstate="email"/>
          <a:srcRect/>
          <a:stretch>
            <a:fillRect/>
          </a:stretch>
        </p:blipFill>
        <p:spPr bwMode="auto">
          <a:xfrm>
            <a:off x="2267744" y="908720"/>
            <a:ext cx="5049077" cy="378680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0"/>
            <a:ext cx="7498080" cy="6597352"/>
          </a:xfrm>
        </p:spPr>
        <p:txBody>
          <a:bodyPr>
            <a:noAutofit/>
          </a:bodyPr>
          <a:lstStyle/>
          <a:p>
            <a:pPr marL="365760" indent="-283464" algn="ctr" eaLnBrk="1" fontAlgn="auto" hangingPunct="1">
              <a:spcAft>
                <a:spcPts val="0"/>
              </a:spcAft>
              <a:buFont typeface="Wingdings 2"/>
              <a:buNone/>
              <a:defRPr/>
            </a:pPr>
            <a:r>
              <a:rPr lang="uk-UA" sz="1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Закарпаття </a:t>
            </a: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це мій край:</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Сині гори, полонини,</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 заквітчані долини,</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Стрімких річок водограй.</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Зима, літо чи весна,</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 чи осінь все барвиста —</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То картина промениста.</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Й всяка рамка тут тісна.</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Дивишся, немов вві сні:</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Гори тягнуться високо,</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 синіє «Морське око».</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Дух захватує мені.</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Зеленіє навкруги</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 Говерла, мов царівна,</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 чи полонина Рівна,</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Крутояри, береги…</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Все веселкою цвіте,</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Все у барвах утопає.</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Що так в дійсності буває</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 не віриться все те.</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Боже, силу мені дай</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Зберегти </a:t>
            </a:r>
            <a:r>
              <a:rPr lang="uk-UA" sz="1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отії</a:t>
            </a: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скарби,</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Я знайду чарівні фарби</a:t>
            </a:r>
            <a:b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uk-UA"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Й намалюю рідний край. </a:t>
            </a:r>
            <a:endParaRPr lang="uk-UA"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63491" name="Picture 2" descr="http://os1.i.ua/3/1/1555116_ba223ce7.jpg"/>
          <p:cNvPicPr>
            <a:picLocks noChangeAspect="1" noChangeArrowheads="1"/>
          </p:cNvPicPr>
          <p:nvPr/>
        </p:nvPicPr>
        <p:blipFill>
          <a:blip r:embed="rId2" cstate="email"/>
          <a:srcRect/>
          <a:stretch>
            <a:fillRect/>
          </a:stretch>
        </p:blipFill>
        <p:spPr bwMode="auto">
          <a:xfrm>
            <a:off x="179388" y="260350"/>
            <a:ext cx="3098800" cy="2060575"/>
          </a:xfrm>
          <a:prstGeom prst="rect">
            <a:avLst/>
          </a:prstGeom>
          <a:noFill/>
          <a:ln w="9525">
            <a:noFill/>
            <a:miter lim="800000"/>
            <a:headEnd/>
            <a:tailEnd/>
          </a:ln>
        </p:spPr>
      </p:pic>
      <p:pic>
        <p:nvPicPr>
          <p:cNvPr id="63492" name="Picture 4" descr="http://os1.i.ua/3/1/1555143_1c8b6bdd.jpg"/>
          <p:cNvPicPr>
            <a:picLocks noChangeAspect="1" noChangeArrowheads="1"/>
          </p:cNvPicPr>
          <p:nvPr/>
        </p:nvPicPr>
        <p:blipFill>
          <a:blip r:embed="rId3" cstate="email"/>
          <a:srcRect/>
          <a:stretch>
            <a:fillRect/>
          </a:stretch>
        </p:blipFill>
        <p:spPr bwMode="auto">
          <a:xfrm>
            <a:off x="5580063" y="4292600"/>
            <a:ext cx="3349625" cy="2227263"/>
          </a:xfrm>
          <a:prstGeom prst="rect">
            <a:avLst/>
          </a:prstGeom>
          <a:noFill/>
          <a:ln w="9525">
            <a:noFill/>
            <a:miter lim="800000"/>
            <a:headEnd/>
            <a:tailEnd/>
          </a:ln>
        </p:spPr>
      </p:pic>
      <p:pic>
        <p:nvPicPr>
          <p:cNvPr id="63493" name="Picture 6" descr="http://tur-operator.kiev.ua/sites/default/files/goverla.jpg"/>
          <p:cNvPicPr>
            <a:picLocks noChangeAspect="1" noChangeArrowheads="1"/>
          </p:cNvPicPr>
          <p:nvPr/>
        </p:nvPicPr>
        <p:blipFill>
          <a:blip r:embed="rId4" cstate="email"/>
          <a:srcRect/>
          <a:stretch>
            <a:fillRect/>
          </a:stretch>
        </p:blipFill>
        <p:spPr bwMode="auto">
          <a:xfrm>
            <a:off x="179388" y="4292600"/>
            <a:ext cx="3502025" cy="2224088"/>
          </a:xfrm>
          <a:prstGeom prst="rect">
            <a:avLst/>
          </a:prstGeom>
          <a:noFill/>
          <a:ln w="9525">
            <a:noFill/>
            <a:miter lim="800000"/>
            <a:headEnd/>
            <a:tailEnd/>
          </a:ln>
        </p:spPr>
      </p:pic>
      <p:pic>
        <p:nvPicPr>
          <p:cNvPr id="63494" name="Picture 8" descr="http://www.mukachevo.net/Content/img/news/p_59491_1_gallerybig.jpg"/>
          <p:cNvPicPr>
            <a:picLocks noChangeAspect="1" noChangeArrowheads="1"/>
          </p:cNvPicPr>
          <p:nvPr/>
        </p:nvPicPr>
        <p:blipFill>
          <a:blip r:embed="rId5" cstate="email"/>
          <a:srcRect/>
          <a:stretch>
            <a:fillRect/>
          </a:stretch>
        </p:blipFill>
        <p:spPr bwMode="auto">
          <a:xfrm>
            <a:off x="5643563" y="333375"/>
            <a:ext cx="3249612" cy="208756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36912"/>
            <a:ext cx="7498080" cy="1143000"/>
          </a:xfrm>
        </p:spPr>
        <p:txBody>
          <a:bodyPr numCol="1">
            <a:prstTxWarp prst="textWave4">
              <a:avLst/>
            </a:prstTxWarp>
          </a:bodyPr>
          <a:lstStyle/>
          <a:p>
            <a:pPr algn="ctr" eaLnBrk="1" fontAlgn="auto" hangingPunct="1">
              <a:spcAft>
                <a:spcPts val="0"/>
              </a:spcAft>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Дякую за увагу</a:t>
            </a:r>
            <a:endParaRPr lang="uk-U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908720"/>
            <a:ext cx="7498080" cy="4800600"/>
          </a:xfrm>
        </p:spPr>
        <p:txBody>
          <a:bodyPr>
            <a:normAutofit fontScale="92500" lnSpcReduction="10000"/>
          </a:bodyPr>
          <a:lstStyle/>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Наш край надзвичайно багатий легендами, міфами та оригінальною історією. Гори Карпати навіть на перший погляд навіюють всілякі дивовижні образи. Замки та палаци, храми та монастирі, археологічні знахідки ховають від нас чимало таємниць минулої доби. Вони захоплюють нас, переносячи в різні історичні епохи, пронизують духом героїчних та легендарних часів. </a:t>
            </a:r>
          </a:p>
          <a:p>
            <a:pPr marL="365760" indent="-283464" eaLnBrk="1" fontAlgn="auto" hangingPunct="1">
              <a:spcAft>
                <a:spcPts val="0"/>
              </a:spcAft>
              <a:buFont typeface="Wingdings 2"/>
              <a:buNone/>
              <a:defRPr/>
            </a:pPr>
            <a:endParaRPr lang="uk-UA" dirty="0"/>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980728"/>
            <a:ext cx="7498080" cy="4800600"/>
          </a:xfrm>
        </p:spPr>
        <p:txBody>
          <a:bodyPr>
            <a:normAutofit fontScale="70000" lnSpcReduction="20000"/>
          </a:bodyPr>
          <a:lstStyle/>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Мій край чудовий — Україна!</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Тут народились ти і я.</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Тут над ставком верба й калина,</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Чарівна пісня солов’я. </a:t>
            </a:r>
          </a:p>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Все найдорожче в цілім світі,</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Бо тут почався наш політ.</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Цвітуть волошки сині в житі,</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Звідсіль ведуть дороги в світ. </a:t>
            </a:r>
          </a:p>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І найдорожча рідна мова —</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Джерельцем радісно дзвенить.</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І мила пісня колискова,</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Чумацький шлях кудись зорить. </a:t>
            </a:r>
          </a:p>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Усе найкраще і єдине,</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І радощі усі, й жалі...</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Мій рідний краю, Україно!</a:t>
            </a:r>
            <a:b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uk-UA"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Найкраще місце на землі! </a:t>
            </a:r>
          </a:p>
          <a:p>
            <a:pPr marL="365760" indent="-283464" algn="ctr" eaLnBrk="1" fontAlgn="auto" hangingPunct="1">
              <a:spcAft>
                <a:spcPts val="0"/>
              </a:spcAft>
              <a:buFont typeface="Wingdings 2"/>
              <a:buNone/>
              <a:defRPr/>
            </a:pPr>
            <a:endParaRPr lang="uk-UA"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75656" y="1447800"/>
            <a:ext cx="7458032" cy="2197224"/>
          </a:xfrm>
        </p:spPr>
        <p:txBody>
          <a:bodyPr>
            <a:prstTxWarp prst="textInflateTop">
              <a:avLst/>
            </a:prstTxWarp>
            <a:normAutofit/>
          </a:bodyPr>
          <a:lstStyle/>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Сьогодні ми подорожуватимемо </a:t>
            </a: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a:t>
            </a:r>
            <a:r>
              <a:rPr lang="uk-UA"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дивовижними зупинками по Закарпатті…</a:t>
            </a:r>
            <a:endParaRPr lang="uk-UA"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564904"/>
            <a:ext cx="7498080" cy="1143000"/>
          </a:xfrm>
        </p:spPr>
        <p:txBody>
          <a:bodyPr numCol="1">
            <a:prstTxWarp prst="textCurveDown">
              <a:avLst/>
            </a:prstTxWarp>
          </a:bodyPr>
          <a:lstStyle/>
          <a:p>
            <a:pPr algn="ctr" eaLnBrk="1" fontAlgn="auto" hangingPunct="1">
              <a:spcAft>
                <a:spcPts val="0"/>
              </a:spcAft>
              <a:defRPr/>
            </a:pPr>
            <a:r>
              <a:rPr lang="uk-U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Символи та обереги</a:t>
            </a:r>
            <a:endParaRPr lang="uk-U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1403648" y="476672"/>
            <a:ext cx="7386024" cy="1189112"/>
          </a:xfrm>
        </p:spPr>
        <p:txBody>
          <a:bodyPr>
            <a:normAutofit/>
          </a:bodyPr>
          <a:lstStyle/>
          <a:p>
            <a:pPr marL="365760" indent="-283464" algn="ctr" eaLnBrk="1" fontAlgn="auto" hangingPunct="1">
              <a:spcAft>
                <a:spcPts val="0"/>
              </a:spcAft>
              <a:buFont typeface="Wingdings 2"/>
              <a:buNone/>
              <a:defRPr/>
            </a:pPr>
            <a:r>
              <a:rPr lang="uk-UA"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Зупинка 1</a:t>
            </a:r>
            <a:endParaRPr lang="uk-UA"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301</TotalTime>
  <Words>1529</Words>
  <Application>Microsoft Office PowerPoint</Application>
  <PresentationFormat>Экран (4:3)</PresentationFormat>
  <Paragraphs>99</Paragraphs>
  <Slides>56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56</vt:i4>
      </vt:variant>
    </vt:vector>
  </HeadingPairs>
  <TitlesOfParts>
    <vt:vector size="64" baseType="lpstr">
      <vt:lpstr>Arial</vt:lpstr>
      <vt:lpstr>Corbel</vt:lpstr>
      <vt:lpstr>Wingdings 2</vt:lpstr>
      <vt:lpstr>Verdana</vt:lpstr>
      <vt:lpstr>Calibri</vt:lpstr>
      <vt:lpstr>Gill Sans MT</vt:lpstr>
      <vt:lpstr>Times New Roman</vt:lpstr>
      <vt:lpstr>Солнцестояние</vt:lpstr>
      <vt:lpstr>Закарпаття</vt:lpstr>
      <vt:lpstr>Слайд 2</vt:lpstr>
      <vt:lpstr>Слайд 3</vt:lpstr>
      <vt:lpstr>Слайд 4</vt:lpstr>
      <vt:lpstr>Слайд 5</vt:lpstr>
      <vt:lpstr>Слайд 6</vt:lpstr>
      <vt:lpstr>Слайд 7</vt:lpstr>
      <vt:lpstr>Слайд 8</vt:lpstr>
      <vt:lpstr>Символи та обереги</vt:lpstr>
      <vt:lpstr>Калина </vt:lpstr>
      <vt:lpstr>Слайд 11</vt:lpstr>
      <vt:lpstr>Слайд 12</vt:lpstr>
      <vt:lpstr>Слайд 13</vt:lpstr>
      <vt:lpstr>Слайд 14</vt:lpstr>
      <vt:lpstr>Слайд 15</vt:lpstr>
      <vt:lpstr>Слайд 16</vt:lpstr>
      <vt:lpstr>Слайд 17</vt:lpstr>
      <vt:lpstr>Слайд 18</vt:lpstr>
      <vt:lpstr> Зупинка 2</vt:lpstr>
      <vt:lpstr>1.Географічний центр Європи </vt:lpstr>
      <vt:lpstr>Слайд 21</vt:lpstr>
      <vt:lpstr>2.Солоні озера Солотвина </vt:lpstr>
      <vt:lpstr>3.Замок Паланок </vt:lpstr>
      <vt:lpstr>4.Водоспад “Воєводин” </vt:lpstr>
      <vt:lpstr>5.Озеро «Синевир» </vt:lpstr>
      <vt:lpstr>6.Водопад «Шипіт» </vt:lpstr>
      <vt:lpstr>7.«Долина нарцисів» </vt:lpstr>
      <vt:lpstr>Зупинка 3</vt:lpstr>
      <vt:lpstr>Великдень </vt:lpstr>
      <vt:lpstr>Весілля </vt:lpstr>
      <vt:lpstr>Відправка вівчарів на полонини </vt:lpstr>
      <vt:lpstr>Різдво у Закарпатті </vt:lpstr>
      <vt:lpstr>Заповідники Закарпаття</vt:lpstr>
      <vt:lpstr>Карпатський біосферний заповідник </vt:lpstr>
      <vt:lpstr>Марамороський заповідний масив </vt:lpstr>
      <vt:lpstr>Чорногірський заповідний масив </vt:lpstr>
      <vt:lpstr>Чорна Гора </vt:lpstr>
      <vt:lpstr>Свидовецький заповідний масив </vt:lpstr>
      <vt:lpstr>Угольсько-Широколужанський заповідний масив </vt:lpstr>
      <vt:lpstr>Кузійський заповідний масив </vt:lpstr>
      <vt:lpstr>Ужанський національний природній парк </vt:lpstr>
      <vt:lpstr>Музеї Закарпаття</vt:lpstr>
      <vt:lpstr>Закарпатський музей народної архітектури та побуту </vt:lpstr>
      <vt:lpstr>Закарпатський обласний краєзнавчий музей</vt:lpstr>
      <vt:lpstr>Закарпатський обласний художній музей </vt:lpstr>
      <vt:lpstr>Затисянський краєзнавчий музей </vt:lpstr>
      <vt:lpstr>Кузня-музей “Гамора” </vt:lpstr>
      <vt:lpstr>Музей вишивки і стародавнього одягу  </vt:lpstr>
      <vt:lpstr>Музей екології гір та історії природокористування в Українських Карпатах  </vt:lpstr>
      <vt:lpstr>Музей історії солекопалень </vt:lpstr>
      <vt:lpstr>Музей ткацтва </vt:lpstr>
      <vt:lpstr>Музей художника Федора Манайла </vt:lpstr>
      <vt:lpstr>Мукачівський історичний музей </vt:lpstr>
      <vt:lpstr>Хата-музей “Лемківська садиба” </vt:lpstr>
      <vt:lpstr>Слайд 55</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Ілюша</dc:creator>
  <cp:lastModifiedBy>Пользователь Windows</cp:lastModifiedBy>
  <cp:revision>40</cp:revision>
  <dcterms:created xsi:type="dcterms:W3CDTF">2013-04-16T10:23:12Z</dcterms:created>
  <dcterms:modified xsi:type="dcterms:W3CDTF">2018-12-01T14:16:09Z</dcterms:modified>
</cp:coreProperties>
</file>