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743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4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Чинадіївський</a:t>
            </a:r>
            <a:r>
              <a:rPr lang="uk-UA" b="1" dirty="0" smtClean="0">
                <a:solidFill>
                  <a:srgbClr val="C00000"/>
                </a:solidFill>
              </a:rPr>
              <a:t> </a:t>
            </a:r>
            <a:r>
              <a:rPr lang="uk-UA" b="1" dirty="0">
                <a:solidFill>
                  <a:srgbClr val="C00000"/>
                </a:solidFill>
              </a:rPr>
              <a:t>замок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243815" y="953589"/>
            <a:ext cx="3367373" cy="1828800"/>
          </a:xfrm>
          <a:prstGeom prst="rect">
            <a:avLst/>
          </a:prstGeom>
        </p:spPr>
      </p:pic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2700624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tx1"/>
                </a:solidFill>
              </a:rPr>
              <a:t>Історія про замок, який має багато тайн</a:t>
            </a:r>
          </a:p>
          <a:p>
            <a:r>
              <a:rPr lang="uk-UA" sz="2400" dirty="0" smtClean="0">
                <a:solidFill>
                  <a:srgbClr val="C00000"/>
                </a:solidFill>
              </a:rPr>
              <a:t>Підготували вихованці родинної групи «Барвінок» з вихователем </a:t>
            </a:r>
            <a:r>
              <a:rPr lang="uk-UA" sz="2400" dirty="0" smtClean="0">
                <a:solidFill>
                  <a:srgbClr val="C00000"/>
                </a:solidFill>
              </a:rPr>
              <a:t>Добош</a:t>
            </a:r>
            <a:r>
              <a:rPr lang="uk-UA" sz="2400" dirty="0" smtClean="0">
                <a:solidFill>
                  <a:srgbClr val="C00000"/>
                </a:solidFill>
              </a:rPr>
              <a:t> Г.І.</a:t>
            </a:r>
            <a:endParaRPr lang="uk-UA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440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9155" y="872065"/>
            <a:ext cx="8534400" cy="467964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C00000"/>
                </a:solidFill>
              </a:rPr>
              <a:t>Збудований</a:t>
            </a:r>
            <a:r>
              <a:rPr lang="ru-RU" sz="4000" dirty="0">
                <a:solidFill>
                  <a:srgbClr val="C00000"/>
                </a:solidFill>
              </a:rPr>
              <a:t> у XV ст. бароном </a:t>
            </a:r>
            <a:r>
              <a:rPr lang="ru-RU" sz="4000" dirty="0">
                <a:solidFill>
                  <a:srgbClr val="C00000"/>
                </a:solidFill>
              </a:rPr>
              <a:t>Перені</a:t>
            </a:r>
            <a:r>
              <a:rPr lang="ru-RU" sz="4000" dirty="0">
                <a:solidFill>
                  <a:srgbClr val="C00000"/>
                </a:solidFill>
              </a:rPr>
              <a:t>. Замок </a:t>
            </a:r>
            <a:r>
              <a:rPr lang="ru-RU" sz="4000" dirty="0">
                <a:solidFill>
                  <a:srgbClr val="C00000"/>
                </a:solidFill>
              </a:rPr>
              <a:t>був</a:t>
            </a:r>
            <a:r>
              <a:rPr lang="ru-RU" sz="4000" dirty="0">
                <a:solidFill>
                  <a:srgbClr val="C00000"/>
                </a:solidFill>
              </a:rPr>
              <a:t> центром </a:t>
            </a:r>
            <a:r>
              <a:rPr lang="ru-RU" sz="4000" dirty="0">
                <a:solidFill>
                  <a:srgbClr val="C00000"/>
                </a:solidFill>
              </a:rPr>
              <a:t>Чинадіївської</a:t>
            </a: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 smtClean="0">
                <a:solidFill>
                  <a:srgbClr val="C00000"/>
                </a:solidFill>
              </a:rPr>
              <a:t>домінії</a:t>
            </a:r>
            <a:r>
              <a:rPr lang="ru-RU" sz="4000" dirty="0">
                <a:solidFill>
                  <a:srgbClr val="C00000"/>
                </a:solidFill>
              </a:rPr>
              <a:t>. </a:t>
            </a:r>
            <a:endParaRPr lang="ru-RU" sz="4000" dirty="0" smtClean="0">
              <a:solidFill>
                <a:srgbClr val="C00000"/>
              </a:solidFill>
            </a:endParaRPr>
          </a:p>
          <a:p>
            <a:r>
              <a:rPr lang="ru-RU" sz="4000" dirty="0" smtClean="0">
                <a:solidFill>
                  <a:srgbClr val="C00000"/>
                </a:solidFill>
              </a:rPr>
              <a:t>У </a:t>
            </a:r>
            <a:r>
              <a:rPr lang="ru-RU" sz="4000" dirty="0">
                <a:solidFill>
                  <a:srgbClr val="C00000"/>
                </a:solidFill>
              </a:rPr>
              <a:t>1657р. замок </a:t>
            </a:r>
            <a:r>
              <a:rPr lang="ru-RU" sz="4000" dirty="0">
                <a:solidFill>
                  <a:srgbClr val="C00000"/>
                </a:solidFill>
              </a:rPr>
              <a:t>був</a:t>
            </a: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>
                <a:solidFill>
                  <a:srgbClr val="C00000"/>
                </a:solidFill>
              </a:rPr>
              <a:t>значно</a:t>
            </a: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>
                <a:solidFill>
                  <a:srgbClr val="C00000"/>
                </a:solidFill>
              </a:rPr>
              <a:t>пошкоджений</a:t>
            </a: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>
                <a:solidFill>
                  <a:srgbClr val="C00000"/>
                </a:solidFill>
              </a:rPr>
              <a:t>польськими</a:t>
            </a: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>
                <a:solidFill>
                  <a:srgbClr val="C00000"/>
                </a:solidFill>
              </a:rPr>
              <a:t>військами</a:t>
            </a:r>
            <a:r>
              <a:rPr lang="ru-RU" sz="4000" dirty="0">
                <a:solidFill>
                  <a:srgbClr val="C00000"/>
                </a:solidFill>
              </a:rPr>
              <a:t> князя </a:t>
            </a:r>
            <a:r>
              <a:rPr lang="ru-RU" sz="4000" dirty="0">
                <a:solidFill>
                  <a:srgbClr val="C00000"/>
                </a:solidFill>
              </a:rPr>
              <a:t>Любомирського</a:t>
            </a:r>
            <a:r>
              <a:rPr lang="ru-RU" sz="4000" dirty="0">
                <a:solidFill>
                  <a:srgbClr val="C00000"/>
                </a:solidFill>
              </a:rPr>
              <a:t>. </a:t>
            </a:r>
            <a:r>
              <a:rPr lang="ru-RU" sz="4000" dirty="0">
                <a:solidFill>
                  <a:srgbClr val="C00000"/>
                </a:solidFill>
              </a:rPr>
              <a:t>Пізніше</a:t>
            </a: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>
                <a:solidFill>
                  <a:srgbClr val="C00000"/>
                </a:solidFill>
              </a:rPr>
              <a:t>виконував</a:t>
            </a: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>
                <a:solidFill>
                  <a:srgbClr val="C00000"/>
                </a:solidFill>
              </a:rPr>
              <a:t>функції</a:t>
            </a: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>
                <a:solidFill>
                  <a:srgbClr val="C00000"/>
                </a:solidFill>
              </a:rPr>
              <a:t>вязниці</a:t>
            </a:r>
            <a:r>
              <a:rPr lang="ru-RU" sz="4000" dirty="0">
                <a:solidFill>
                  <a:srgbClr val="C00000"/>
                </a:solidFill>
              </a:rPr>
              <a:t>.</a:t>
            </a:r>
            <a:endParaRPr lang="uk-UA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129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816429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>
                <a:solidFill>
                  <a:srgbClr val="C00000"/>
                </a:solidFill>
              </a:rPr>
              <a:t>Відомі </a:t>
            </a:r>
            <a:r>
              <a:rPr lang="uk-UA" sz="4000" b="1" dirty="0" smtClean="0">
                <a:solidFill>
                  <a:srgbClr val="C00000"/>
                </a:solidFill>
              </a:rPr>
              <a:t>постаті </a:t>
            </a:r>
            <a:r>
              <a:rPr lang="uk-UA" sz="4000" b="1" dirty="0" smtClean="0">
                <a:solidFill>
                  <a:srgbClr val="C00000"/>
                </a:solidFill>
              </a:rPr>
              <a:t>Чинадіївського</a:t>
            </a:r>
            <a:r>
              <a:rPr lang="uk-UA" sz="4000" b="1" dirty="0" smtClean="0">
                <a:solidFill>
                  <a:srgbClr val="C00000"/>
                </a:solidFill>
              </a:rPr>
              <a:t> замку</a:t>
            </a:r>
            <a:endParaRPr lang="uk-UA" sz="4000" b="1" dirty="0">
              <a:solidFill>
                <a:srgbClr val="C0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4212" y="1815737"/>
            <a:ext cx="8534400" cy="4258492"/>
          </a:xfrm>
        </p:spPr>
        <p:txBody>
          <a:bodyPr/>
          <a:lstStyle/>
          <a:p>
            <a:pPr algn="ctr"/>
            <a:r>
              <a:rPr lang="uk-UA" dirty="0"/>
              <a:t> </a:t>
            </a:r>
            <a:r>
              <a:rPr lang="uk-UA" sz="3200" b="1" dirty="0" smtClean="0">
                <a:solidFill>
                  <a:schemeClr val="tx1"/>
                </a:solidFill>
              </a:rPr>
              <a:t>графи </a:t>
            </a:r>
            <a:r>
              <a:rPr lang="uk-UA" sz="3200" b="1" dirty="0">
                <a:solidFill>
                  <a:schemeClr val="tx1"/>
                </a:solidFill>
              </a:rPr>
              <a:t>Другети</a:t>
            </a:r>
            <a:r>
              <a:rPr lang="uk-UA" sz="32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uk-UA" sz="3200" b="1" dirty="0">
                <a:solidFill>
                  <a:schemeClr val="tx1"/>
                </a:solidFill>
              </a:rPr>
              <a:t>•	Ілона </a:t>
            </a:r>
            <a:r>
              <a:rPr lang="uk-UA" sz="3200" b="1" dirty="0">
                <a:solidFill>
                  <a:schemeClr val="tx1"/>
                </a:solidFill>
              </a:rPr>
              <a:t>Зріні</a:t>
            </a:r>
            <a:r>
              <a:rPr lang="uk-UA" sz="3200" b="1" dirty="0">
                <a:solidFill>
                  <a:schemeClr val="tx1"/>
                </a:solidFill>
              </a:rPr>
              <a:t> - єдина жінка, яка мала грамоту </a:t>
            </a:r>
            <a:r>
              <a:rPr lang="uk-UA" sz="3200" b="1" dirty="0">
                <a:solidFill>
                  <a:schemeClr val="tx1"/>
                </a:solidFill>
              </a:rPr>
              <a:t>Аткаме</a:t>
            </a:r>
            <a:r>
              <a:rPr lang="uk-UA" sz="3200" b="1" dirty="0">
                <a:solidFill>
                  <a:schemeClr val="tx1"/>
                </a:solidFill>
              </a:rPr>
              <a:t>, що не вручається жінкам, а тільки чоловікам </a:t>
            </a:r>
          </a:p>
          <a:p>
            <a:pPr algn="ctr"/>
            <a:r>
              <a:rPr lang="uk-UA" sz="3200" b="1" dirty="0">
                <a:solidFill>
                  <a:schemeClr val="tx1"/>
                </a:solidFill>
              </a:rPr>
              <a:t>•	Софія </a:t>
            </a:r>
            <a:r>
              <a:rPr lang="uk-UA" sz="3200" b="1" dirty="0">
                <a:solidFill>
                  <a:schemeClr val="tx1"/>
                </a:solidFill>
              </a:rPr>
              <a:t>Баторі</a:t>
            </a:r>
            <a:r>
              <a:rPr lang="uk-UA" sz="32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uk-UA" sz="3200" b="1" dirty="0">
                <a:solidFill>
                  <a:schemeClr val="tx1"/>
                </a:solidFill>
              </a:rPr>
              <a:t>•	бабуся воєводи </a:t>
            </a:r>
            <a:r>
              <a:rPr lang="uk-UA" sz="3200" b="1" dirty="0">
                <a:solidFill>
                  <a:schemeClr val="tx1"/>
                </a:solidFill>
              </a:rPr>
              <a:t>Брана</a:t>
            </a:r>
            <a:r>
              <a:rPr lang="uk-UA" sz="3200" b="1" dirty="0">
                <a:solidFill>
                  <a:schemeClr val="tx1"/>
                </a:solidFill>
              </a:rPr>
              <a:t> (графа Дракули із родини Драґа) </a:t>
            </a:r>
          </a:p>
        </p:txBody>
      </p:sp>
    </p:spTree>
    <p:extLst>
      <p:ext uri="{BB962C8B-B14F-4D97-AF65-F5344CB8AC3E}">
        <p14:creationId xmlns:p14="http://schemas.microsoft.com/office/powerpoint/2010/main" xmlns="" val="557580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17566"/>
            <a:ext cx="8534400" cy="1123405"/>
          </a:xfrm>
        </p:spPr>
        <p:txBody>
          <a:bodyPr/>
          <a:lstStyle/>
          <a:p>
            <a:pPr algn="ctr"/>
            <a:r>
              <a:rPr lang="uk-UA" dirty="0"/>
              <a:t> </a:t>
            </a:r>
            <a:r>
              <a:rPr lang="uk-UA" b="1" dirty="0">
                <a:solidFill>
                  <a:srgbClr val="C00000"/>
                </a:solidFill>
              </a:rPr>
              <a:t>Розташування та план замку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4212" y="979714"/>
            <a:ext cx="8434841" cy="5512525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Замок </a:t>
            </a:r>
            <a:r>
              <a:rPr lang="ru-RU" b="1" dirty="0">
                <a:solidFill>
                  <a:schemeClr val="bg1"/>
                </a:solidFill>
              </a:rPr>
              <a:t>знаходиться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обабіч</a:t>
            </a:r>
            <a:r>
              <a:rPr lang="ru-RU" b="1" dirty="0">
                <a:solidFill>
                  <a:schemeClr val="bg1"/>
                </a:solidFill>
              </a:rPr>
              <a:t> дороги, </a:t>
            </a:r>
            <a:r>
              <a:rPr lang="ru-RU" b="1" dirty="0">
                <a:solidFill>
                  <a:schemeClr val="bg1"/>
                </a:solidFill>
              </a:rPr>
              <a:t>що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пролягає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паралельно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автошляху</a:t>
            </a:r>
            <a:r>
              <a:rPr lang="ru-RU" b="1" dirty="0">
                <a:solidFill>
                  <a:schemeClr val="bg1"/>
                </a:solidFill>
              </a:rPr>
              <a:t> M06. </a:t>
            </a:r>
            <a:r>
              <a:rPr lang="ru-RU" b="1" dirty="0" smtClean="0">
                <a:solidFill>
                  <a:schemeClr val="bg1"/>
                </a:solidFill>
              </a:rPr>
              <a:t>Чинадіївський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замок </a:t>
            </a:r>
            <a:r>
              <a:rPr lang="ru-RU" b="1" dirty="0">
                <a:solidFill>
                  <a:schemeClr val="bg1"/>
                </a:solidFill>
              </a:rPr>
              <a:t>від</a:t>
            </a:r>
            <a:r>
              <a:rPr lang="ru-RU" b="1" dirty="0">
                <a:solidFill>
                  <a:schemeClr val="bg1"/>
                </a:solidFill>
              </a:rPr>
              <a:t> 2001 року </a:t>
            </a:r>
            <a:r>
              <a:rPr lang="ru-RU" b="1" dirty="0">
                <a:solidFill>
                  <a:schemeClr val="bg1"/>
                </a:solidFill>
              </a:rPr>
              <a:t>знаходиться</a:t>
            </a:r>
            <a:r>
              <a:rPr lang="ru-RU" b="1" dirty="0">
                <a:solidFill>
                  <a:schemeClr val="bg1"/>
                </a:solidFill>
              </a:rPr>
              <a:t> у </a:t>
            </a:r>
            <a:r>
              <a:rPr lang="ru-RU" b="1" dirty="0">
                <a:solidFill>
                  <a:schemeClr val="bg1"/>
                </a:solidFill>
              </a:rPr>
              <a:t>концесії</a:t>
            </a:r>
            <a:r>
              <a:rPr lang="ru-RU" b="1" dirty="0">
                <a:solidFill>
                  <a:schemeClr val="bg1"/>
                </a:solidFill>
              </a:rPr>
              <a:t> у </a:t>
            </a:r>
            <a:r>
              <a:rPr lang="ru-RU" b="1" dirty="0">
                <a:solidFill>
                  <a:schemeClr val="bg1"/>
                </a:solidFill>
              </a:rPr>
              <a:t>закарпатського</a:t>
            </a:r>
            <a:r>
              <a:rPr lang="ru-RU" b="1" dirty="0">
                <a:solidFill>
                  <a:schemeClr val="bg1"/>
                </a:solidFill>
              </a:rPr>
              <a:t> художника </a:t>
            </a:r>
            <a:r>
              <a:rPr lang="ru-RU" b="1" dirty="0">
                <a:solidFill>
                  <a:schemeClr val="bg1"/>
                </a:solidFill>
              </a:rPr>
              <a:t>Йосипа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Бартоша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uk-UA" b="1" dirty="0">
                <a:solidFill>
                  <a:schemeClr val="bg1"/>
                </a:solidFill>
              </a:rPr>
              <a:t> </a:t>
            </a:r>
            <a:endParaRPr lang="uk-UA" b="1" dirty="0" smtClean="0">
              <a:solidFill>
                <a:schemeClr val="bg1"/>
              </a:solidFill>
            </a:endParaRPr>
          </a:p>
          <a:p>
            <a:r>
              <a:rPr lang="uk-UA" b="1" dirty="0" smtClean="0">
                <a:solidFill>
                  <a:schemeClr val="bg1"/>
                </a:solidFill>
              </a:rPr>
              <a:t>На </a:t>
            </a:r>
            <a:r>
              <a:rPr lang="uk-UA" b="1" dirty="0">
                <a:solidFill>
                  <a:schemeClr val="bg1"/>
                </a:solidFill>
              </a:rPr>
              <a:t>місці, де розташований замок, долина річки </a:t>
            </a:r>
            <a:r>
              <a:rPr lang="uk-UA" b="1" dirty="0">
                <a:solidFill>
                  <a:schemeClr val="bg1"/>
                </a:solidFill>
              </a:rPr>
              <a:t>Латориця</a:t>
            </a:r>
            <a:r>
              <a:rPr lang="uk-UA" b="1" dirty="0">
                <a:solidFill>
                  <a:schemeClr val="bg1"/>
                </a:solidFill>
              </a:rPr>
              <a:t> звужується, гори обступають шлях зусібіч, а неподалік знаходиться перевал, так звані "Руські ворота", звідки угорські королі водили свої війська на Галичину.</a:t>
            </a:r>
          </a:p>
          <a:p>
            <a:r>
              <a:rPr lang="uk-UA" b="1" dirty="0">
                <a:solidFill>
                  <a:schemeClr val="bg1"/>
                </a:solidFill>
              </a:rPr>
              <a:t>Головний вхід знаходиться з північної сторони замку, проте з південної теж є вхід, через котрий зараз пускають відвідувачів.</a:t>
            </a:r>
          </a:p>
          <a:p>
            <a:r>
              <a:rPr lang="uk-UA" b="1" dirty="0">
                <a:solidFill>
                  <a:schemeClr val="bg1"/>
                </a:solidFill>
              </a:rPr>
              <a:t>На першому, відреставрованому, поверсі фортеці - шість кімнат та зала з великим вестибюлем. Зараз тут розташовані експозиції кельтської та скіфської культур, а також портрети усіх власників замку. Другий поверх схожий за плануванням - шість малих кімнат та великий зал </a:t>
            </a:r>
            <a:r>
              <a:rPr lang="uk-UA" b="1" dirty="0" smtClean="0">
                <a:solidFill>
                  <a:schemeClr val="bg1"/>
                </a:solidFill>
              </a:rPr>
              <a:t>, </a:t>
            </a:r>
            <a:r>
              <a:rPr lang="uk-UA" b="1" dirty="0">
                <a:solidFill>
                  <a:schemeClr val="bg1"/>
                </a:solidFill>
              </a:rPr>
              <a:t>довгий коридор. Також у замку є декілька "таємних переходів" - подвійних стін, котрі з радістю показують відвідувачам.</a:t>
            </a:r>
          </a:p>
        </p:txBody>
      </p:sp>
    </p:spTree>
    <p:extLst>
      <p:ext uri="{BB962C8B-B14F-4D97-AF65-F5344CB8AC3E}">
        <p14:creationId xmlns:p14="http://schemas.microsoft.com/office/powerpoint/2010/main" xmlns="" val="608897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685801"/>
            <a:ext cx="8534400" cy="834988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</a:rPr>
              <a:t>Історія Таємничого замку</a:t>
            </a:r>
            <a:endParaRPr lang="uk-UA" sz="4400" b="1" dirty="0">
              <a:solidFill>
                <a:srgbClr val="C00000"/>
              </a:solidFill>
            </a:endParaRP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6834" y="1985555"/>
            <a:ext cx="2233749" cy="3017519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261257" y="5737321"/>
            <a:ext cx="38143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/>
              <a:t>Герб </a:t>
            </a:r>
            <a:r>
              <a:rPr lang="uk-UA" sz="3200" dirty="0"/>
              <a:t>Чинадійово</a:t>
            </a:r>
            <a:r>
              <a:rPr lang="uk-UA" sz="3200" dirty="0"/>
              <a:t>, 1843р.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3526971" y="1520789"/>
            <a:ext cx="74458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chemeClr val="bg1"/>
                </a:solidFill>
              </a:rPr>
              <a:t>Поселення на цьому місці відоме з 1214 року, хоча знайдено </a:t>
            </a:r>
            <a:r>
              <a:rPr lang="uk-UA" sz="2400" dirty="0" smtClean="0">
                <a:solidFill>
                  <a:schemeClr val="bg1"/>
                </a:solidFill>
              </a:rPr>
              <a:t>артефакти, </a:t>
            </a:r>
            <a:r>
              <a:rPr lang="uk-UA" sz="2400" dirty="0">
                <a:solidFill>
                  <a:schemeClr val="bg1"/>
                </a:solidFill>
              </a:rPr>
              <a:t>датовані </a:t>
            </a:r>
            <a:r>
              <a:rPr lang="uk-UA" sz="2400" dirty="0" smtClean="0">
                <a:solidFill>
                  <a:schemeClr val="bg1"/>
                </a:solidFill>
              </a:rPr>
              <a:t>другим тисячоліттям </a:t>
            </a:r>
            <a:r>
              <a:rPr lang="uk-UA" sz="2400" dirty="0">
                <a:solidFill>
                  <a:schemeClr val="bg1"/>
                </a:solidFill>
              </a:rPr>
              <a:t>до н. е. 1264 року король </a:t>
            </a:r>
            <a:r>
              <a:rPr lang="uk-UA" sz="2400" dirty="0">
                <a:solidFill>
                  <a:schemeClr val="bg1"/>
                </a:solidFill>
              </a:rPr>
              <a:t>Іштван</a:t>
            </a:r>
            <a:r>
              <a:rPr lang="uk-UA" sz="24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V </a:t>
            </a:r>
            <a:r>
              <a:rPr lang="uk-UA" sz="2400" dirty="0">
                <a:solidFill>
                  <a:schemeClr val="bg1"/>
                </a:solidFill>
              </a:rPr>
              <a:t>дарує маєток магістру </a:t>
            </a:r>
            <a:r>
              <a:rPr lang="uk-UA" sz="2400" dirty="0">
                <a:solidFill>
                  <a:schemeClr val="bg1"/>
                </a:solidFill>
              </a:rPr>
              <a:t>Аладару</a:t>
            </a:r>
            <a:r>
              <a:rPr lang="uk-UA" sz="2400" dirty="0">
                <a:solidFill>
                  <a:schemeClr val="bg1"/>
                </a:solidFill>
              </a:rPr>
              <a:t>, королівському уповноваженому в справах </a:t>
            </a:r>
            <a:r>
              <a:rPr lang="uk-UA" sz="2400" dirty="0">
                <a:solidFill>
                  <a:schemeClr val="bg1"/>
                </a:solidFill>
              </a:rPr>
              <a:t>догалицьких</a:t>
            </a:r>
            <a:r>
              <a:rPr lang="uk-UA" sz="2400" dirty="0">
                <a:solidFill>
                  <a:schemeClr val="bg1"/>
                </a:solidFill>
              </a:rPr>
              <a:t> князів.</a:t>
            </a:r>
          </a:p>
          <a:p>
            <a:r>
              <a:rPr lang="uk-UA" sz="2400" dirty="0">
                <a:solidFill>
                  <a:schemeClr val="bg1"/>
                </a:solidFill>
              </a:rPr>
              <a:t>Чинадієвська</a:t>
            </a:r>
            <a:r>
              <a:rPr lang="uk-UA" sz="2400" dirty="0">
                <a:solidFill>
                  <a:schemeClr val="bg1"/>
                </a:solidFill>
              </a:rPr>
              <a:t> фортеця - кам'яна, з двома кутовими вежами та метрової товщини стінами споруда, зведена в </a:t>
            </a:r>
            <a:r>
              <a:rPr lang="en-US" sz="2400" dirty="0">
                <a:solidFill>
                  <a:schemeClr val="bg1"/>
                </a:solidFill>
              </a:rPr>
              <a:t>XIV </a:t>
            </a:r>
            <a:r>
              <a:rPr lang="uk-UA" sz="2400" dirty="0">
                <a:solidFill>
                  <a:schemeClr val="bg1"/>
                </a:solidFill>
              </a:rPr>
              <a:t>столітті бароном </a:t>
            </a:r>
            <a:r>
              <a:rPr lang="uk-UA" sz="2400" dirty="0">
                <a:solidFill>
                  <a:schemeClr val="bg1"/>
                </a:solidFill>
              </a:rPr>
              <a:t>Перені</a:t>
            </a:r>
            <a:r>
              <a:rPr lang="uk-UA" sz="2400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99040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4212" y="580700"/>
            <a:ext cx="8534400" cy="5308599"/>
          </a:xfrm>
        </p:spPr>
        <p:txBody>
          <a:bodyPr>
            <a:noAutofit/>
          </a:bodyPr>
          <a:lstStyle/>
          <a:p>
            <a:r>
              <a:rPr lang="uk-UA" sz="2400" b="1" dirty="0">
                <a:solidFill>
                  <a:schemeClr val="bg1"/>
                </a:solidFill>
              </a:rPr>
              <a:t>Добудовували графи </a:t>
            </a:r>
            <a:r>
              <a:rPr lang="uk-UA" sz="2400" b="1" dirty="0">
                <a:solidFill>
                  <a:schemeClr val="bg1"/>
                </a:solidFill>
              </a:rPr>
              <a:t>Телегді</a:t>
            </a:r>
            <a:r>
              <a:rPr lang="uk-UA" sz="2400" b="1" dirty="0">
                <a:solidFill>
                  <a:schemeClr val="bg1"/>
                </a:solidFill>
              </a:rPr>
              <a:t>. Володіли фортецею княгиня Ілона </a:t>
            </a:r>
            <a:r>
              <a:rPr lang="uk-UA" sz="2400" b="1" dirty="0">
                <a:solidFill>
                  <a:schemeClr val="bg1"/>
                </a:solidFill>
              </a:rPr>
              <a:t>Зріні</a:t>
            </a:r>
            <a:r>
              <a:rPr lang="uk-UA" sz="2400" b="1" dirty="0">
                <a:solidFill>
                  <a:schemeClr val="bg1"/>
                </a:solidFill>
              </a:rPr>
              <a:t>, її син Ференц ІІ </a:t>
            </a:r>
            <a:r>
              <a:rPr lang="uk-UA" sz="2400" b="1" dirty="0">
                <a:solidFill>
                  <a:schemeClr val="bg1"/>
                </a:solidFill>
              </a:rPr>
              <a:t>Ракоці</a:t>
            </a:r>
            <a:r>
              <a:rPr lang="uk-UA" sz="2400" b="1" dirty="0">
                <a:solidFill>
                  <a:schemeClr val="bg1"/>
                </a:solidFill>
              </a:rPr>
              <a:t>, графи </a:t>
            </a:r>
            <a:r>
              <a:rPr lang="uk-UA" sz="2400" b="1" dirty="0">
                <a:solidFill>
                  <a:schemeClr val="bg1"/>
                </a:solidFill>
              </a:rPr>
              <a:t>Шернборни</a:t>
            </a:r>
            <a:r>
              <a:rPr lang="uk-UA" sz="2400" b="1" dirty="0">
                <a:solidFill>
                  <a:schemeClr val="bg1"/>
                </a:solidFill>
              </a:rPr>
              <a:t>.</a:t>
            </a:r>
          </a:p>
          <a:p>
            <a:r>
              <a:rPr lang="uk-UA" sz="2400" b="1" dirty="0">
                <a:solidFill>
                  <a:schemeClr val="bg1"/>
                </a:solidFill>
              </a:rPr>
              <a:t>У 1657 році фортеця була значно пошкоджена польськими військами графа Любомирського, які мстилися угорцям за похід їхнього князя </a:t>
            </a:r>
            <a:r>
              <a:rPr lang="uk-UA" sz="2400" b="1" dirty="0">
                <a:solidFill>
                  <a:schemeClr val="bg1"/>
                </a:solidFill>
              </a:rPr>
              <a:t>Дьордя</a:t>
            </a:r>
            <a:r>
              <a:rPr lang="uk-UA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II </a:t>
            </a:r>
            <a:r>
              <a:rPr lang="uk-UA" sz="2400" b="1" dirty="0">
                <a:solidFill>
                  <a:schemeClr val="bg1"/>
                </a:solidFill>
              </a:rPr>
              <a:t>Ракоці</a:t>
            </a:r>
            <a:r>
              <a:rPr lang="uk-UA" sz="2400" b="1" dirty="0">
                <a:solidFill>
                  <a:schemeClr val="bg1"/>
                </a:solidFill>
              </a:rPr>
              <a:t> на Польщу. Невдовзі він був відбудований, але як оборонна споруда став втрачати своє значення.</a:t>
            </a:r>
          </a:p>
          <a:p>
            <a:r>
              <a:rPr lang="uk-UA" sz="2400" b="1" dirty="0">
                <a:solidFill>
                  <a:schemeClr val="bg1"/>
                </a:solidFill>
              </a:rPr>
              <a:t>Наприкінці червня 1703 року провідник повстанців князь Ференц ІІ </a:t>
            </a:r>
            <a:r>
              <a:rPr lang="uk-UA" sz="2400" b="1" dirty="0">
                <a:solidFill>
                  <a:schemeClr val="bg1"/>
                </a:solidFill>
              </a:rPr>
              <a:t>Ракоці</a:t>
            </a:r>
            <a:r>
              <a:rPr lang="uk-UA" sz="2400" b="1" dirty="0">
                <a:solidFill>
                  <a:schemeClr val="bg1"/>
                </a:solidFill>
              </a:rPr>
              <a:t> зупиняється у замку, аби відпочити та перегрупувати військо після поразки у битві під Мукачево. До своєї імміграції до Польщі князь бував тут ще кілька разів.</a:t>
            </a:r>
          </a:p>
        </p:txBody>
      </p:sp>
    </p:spTree>
    <p:extLst>
      <p:ext uri="{BB962C8B-B14F-4D97-AF65-F5344CB8AC3E}">
        <p14:creationId xmlns:p14="http://schemas.microsoft.com/office/powerpoint/2010/main" xmlns="" val="1354751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4212" y="853893"/>
            <a:ext cx="8534400" cy="5760720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bg1"/>
                </a:solidFill>
              </a:rPr>
              <a:t>У 1708 році сюди, дізнавшись про наближення ворогів, з Хустського замку перебираються сім’ї феодальних родин, що підтримували повстання.</a:t>
            </a:r>
          </a:p>
          <a:p>
            <a:r>
              <a:rPr lang="uk-UA" sz="2800" b="1" dirty="0">
                <a:solidFill>
                  <a:schemeClr val="bg1"/>
                </a:solidFill>
              </a:rPr>
              <a:t>У 1728 році імператор Карл ІІІ дарує великі земельні площі графу Фрідріху </a:t>
            </a:r>
            <a:r>
              <a:rPr lang="uk-UA" sz="2800" b="1" dirty="0">
                <a:solidFill>
                  <a:schemeClr val="bg1"/>
                </a:solidFill>
              </a:rPr>
              <a:t>Шенборну</a:t>
            </a:r>
            <a:r>
              <a:rPr lang="uk-UA" sz="2800" b="1" dirty="0">
                <a:solidFill>
                  <a:schemeClr val="bg1"/>
                </a:solidFill>
              </a:rPr>
              <a:t>, у тому числі і замок, який у 1734 році значно перебудовується й набуває вже не оборонних, а палацових рис.</a:t>
            </a:r>
          </a:p>
          <a:p>
            <a:r>
              <a:rPr lang="uk-UA" sz="2800" b="1" dirty="0">
                <a:solidFill>
                  <a:schemeClr val="bg1"/>
                </a:solidFill>
              </a:rPr>
              <a:t>Найбільш значні перебудови замку відбувалися у 1734 та 1839 роках (остання під керівництвом архітектора Германа </a:t>
            </a:r>
            <a:r>
              <a:rPr lang="uk-UA" sz="2800" b="1" dirty="0">
                <a:solidFill>
                  <a:schemeClr val="bg1"/>
                </a:solidFill>
              </a:rPr>
              <a:t>Ігнація</a:t>
            </a:r>
            <a:r>
              <a:rPr lang="uk-UA" sz="2800" b="1" dirty="0">
                <a:solidFill>
                  <a:schemeClr val="bg1"/>
                </a:solidFill>
              </a:rPr>
              <a:t>).</a:t>
            </a:r>
          </a:p>
          <a:p>
            <a:endParaRPr lang="uk-UA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986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4212" y="444070"/>
            <a:ext cx="8534400" cy="5754189"/>
          </a:xfrm>
        </p:spPr>
        <p:txBody>
          <a:bodyPr>
            <a:normAutofit lnSpcReduction="10000"/>
          </a:bodyPr>
          <a:lstStyle/>
          <a:p>
            <a:r>
              <a:rPr lang="uk-UA" sz="2800" b="1" dirty="0">
                <a:solidFill>
                  <a:schemeClr val="bg1"/>
                </a:solidFill>
              </a:rPr>
              <a:t>В часі Другої світової війни німці зробили у замку в'язницю. Із 1944 року, за часів радянської влади, замок був сільрадою, осідком управління місцевого лісового господарства, військовою частиною і складом автобази, що розташована поруч.</a:t>
            </a:r>
          </a:p>
          <a:p>
            <a:r>
              <a:rPr lang="uk-UA" sz="2800" b="1" dirty="0">
                <a:solidFill>
                  <a:srgbClr val="C00000"/>
                </a:solidFill>
              </a:rPr>
              <a:t>У 2001 році замок віддано у концесію художнику Йосипу </a:t>
            </a:r>
            <a:r>
              <a:rPr lang="uk-UA" sz="2800" b="1" dirty="0">
                <a:solidFill>
                  <a:srgbClr val="C00000"/>
                </a:solidFill>
              </a:rPr>
              <a:t>Бартошу</a:t>
            </a:r>
            <a:r>
              <a:rPr lang="uk-UA" sz="2800" b="1" dirty="0">
                <a:solidFill>
                  <a:srgbClr val="C00000"/>
                </a:solidFill>
              </a:rPr>
              <a:t>. Він разом із дружиною Тетяною та однодумцями фактично врятував замок від руйнації. Зараз </a:t>
            </a:r>
            <a:r>
              <a:rPr lang="uk-UA" sz="2800" b="1" dirty="0">
                <a:solidFill>
                  <a:srgbClr val="C00000"/>
                </a:solidFill>
              </a:rPr>
              <a:t>відреставровано</a:t>
            </a:r>
            <a:r>
              <a:rPr lang="uk-UA" sz="2800" b="1" dirty="0">
                <a:solidFill>
                  <a:srgbClr val="C00000"/>
                </a:solidFill>
              </a:rPr>
              <a:t> інтер'єр першого поверху споруди. У замку часто відбуваються міжнародні та місцеві мистецькі заходи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0535331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</TotalTime>
  <Words>537</Words>
  <Application>Microsoft Office PowerPoint</Application>
  <PresentationFormat>Произвольный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Сектор</vt:lpstr>
      <vt:lpstr>Чинадіївський замок</vt:lpstr>
      <vt:lpstr>Слайд 2</vt:lpstr>
      <vt:lpstr>Відомі постаті Чинадіївського замку</vt:lpstr>
      <vt:lpstr> Розташування та план замку</vt:lpstr>
      <vt:lpstr>Історія Таємничого замку</vt:lpstr>
      <vt:lpstr>Слайд 6</vt:lpstr>
      <vt:lpstr>Слайд 7</vt:lpstr>
      <vt:lpstr>Слайд 8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Чинадіївський замок</dc:title>
  <dc:creator>RePack by Diakov</dc:creator>
  <cp:lastModifiedBy>Пользователь Windows</cp:lastModifiedBy>
  <cp:revision>7</cp:revision>
  <dcterms:created xsi:type="dcterms:W3CDTF">2018-12-01T19:13:23Z</dcterms:created>
  <dcterms:modified xsi:type="dcterms:W3CDTF">2018-12-03T20:43:36Z</dcterms:modified>
</cp:coreProperties>
</file>