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3" r:id="rId3"/>
    <p:sldId id="279" r:id="rId4"/>
    <p:sldId id="280" r:id="rId5"/>
    <p:sldId id="275" r:id="rId6"/>
    <p:sldId id="281" r:id="rId7"/>
    <p:sldId id="282" r:id="rId8"/>
    <p:sldId id="287" r:id="rId9"/>
    <p:sldId id="284" r:id="rId10"/>
    <p:sldId id="288" r:id="rId11"/>
    <p:sldId id="289" r:id="rId12"/>
    <p:sldId id="276" r:id="rId13"/>
    <p:sldId id="290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D34E3-E09E-44E5-910A-91FADE6DD6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81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A1341-6026-42B3-B813-0A96B4D592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48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3F926-8B19-4818-BE37-976FED783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9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9C6B9-A635-4C11-8809-BE32EE19F9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29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7A691-8407-450C-82D3-B8235C475F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65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E3487-8FAC-49DF-8A08-1D5A90404E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67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B2AC7-3E85-4965-B261-B9842318B6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88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979F3-8F33-49C6-9398-D9509AA289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16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35E8C-F808-4BC7-8853-676593A470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91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AC971-7EA0-426A-92F2-A0D890D9D2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22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357E-313D-4A2F-8A4F-B4E994CFFD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16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5AF104-16D6-4A40-9561-F7E086E9D0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1500174"/>
            <a:ext cx="8501122" cy="43704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pPr algn="ctr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ШЛЯХИ </a:t>
            </a:r>
            <a:r>
              <a:rPr lang="uk-U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СОЦІАЛАЗАЦІЇ 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ДІТЕЙ,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uk-U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ПОЗБАВЛЕНИХ БАТЬКІВСЬКОГО  ПІКЛУВАННЯ,  </a:t>
            </a:r>
          </a:p>
          <a:p>
            <a:pPr algn="ctr"/>
            <a:r>
              <a:rPr lang="uk-U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 ДЕРЖАВНОМУ ІНТЕРНАТНОМУ 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ЗАКЛАДІ</a:t>
            </a:r>
            <a:r>
              <a:rPr lang="uk-U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r>
              <a:rPr lang="uk-UA" sz="1400" dirty="0"/>
              <a:t>                                                      </a:t>
            </a:r>
          </a:p>
          <a:p>
            <a:pPr algn="just"/>
            <a:r>
              <a:rPr lang="uk-UA" sz="1400" dirty="0"/>
              <a:t>              						</a:t>
            </a:r>
          </a:p>
          <a:p>
            <a:endParaRPr lang="uk-UA" sz="1400" dirty="0"/>
          </a:p>
          <a:p>
            <a:endParaRPr lang="uk-UA" sz="1400" dirty="0"/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Чинадійово</a:t>
            </a:r>
            <a:endParaRPr lang="uk-UA" sz="2000" b="1" dirty="0">
              <a:solidFill>
                <a:srgbClr val="FF0000"/>
              </a:solidFill>
            </a:endParaRPr>
          </a:p>
          <a:p>
            <a:pPr algn="ctr"/>
            <a:r>
              <a:rPr lang="uk-UA" sz="2000" b="1" dirty="0">
                <a:solidFill>
                  <a:srgbClr val="FF0000"/>
                </a:solidFill>
              </a:rPr>
              <a:t>2013 рік</a:t>
            </a:r>
          </a:p>
          <a:p>
            <a:pPr algn="ctr"/>
            <a:endParaRPr lang="uk-UA" sz="1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714356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ЧИНАДІЇВСЬКИЙ ДОШКІЛЬНИЙ НАВЧАЛЬНИЙ  ЗАКЛАД (ДИТЯЧИЙ БУДИНОК) ІНТЕРНАТНОГО ТИПУ  </a:t>
            </a:r>
            <a:endParaRPr lang="ru-RU" sz="1000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uk-UA" b="1" dirty="0" smtClean="0">
                <a:solidFill>
                  <a:srgbClr val="FF0000"/>
                </a:solidFill>
                <a:latin typeface="+mn-lt"/>
                <a:ea typeface="Times New Roman" pitchFamily="18" charset="0"/>
                <a:cs typeface="Arial" pitchFamily="34" charset="0"/>
              </a:rPr>
              <a:t>ЗАКАРПАТСЬКОЇ ОБЛАСНОЇ РАДИ</a:t>
            </a:r>
            <a:endParaRPr lang="ru-RU" sz="1000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 spd="slow" advTm="8354">
    <p:wip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b="1" dirty="0" err="1" smtClean="0"/>
              <a:t>Крок</a:t>
            </a:r>
            <a:r>
              <a:rPr lang="ru-RU" sz="2000" b="1" dirty="0" smtClean="0"/>
              <a:t> 6</a:t>
            </a:r>
            <a:r>
              <a:rPr lang="ru-RU" sz="2000" b="1" u="sng" dirty="0" smtClean="0"/>
              <a:t>: Дитячий </a:t>
            </a:r>
            <a:r>
              <a:rPr lang="ru-RU" sz="2000" b="1" u="sng" dirty="0" err="1" smtClean="0"/>
              <a:t>будинок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відкри</a:t>
            </a:r>
            <a:r>
              <a:rPr lang="uk-UA" sz="2000" b="1" u="sng" dirty="0" err="1" smtClean="0"/>
              <a:t>тий</a:t>
            </a:r>
            <a:r>
              <a:rPr lang="ru-RU" sz="2000" b="1" u="sng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ru-RU" sz="2000" b="1" dirty="0" smtClean="0"/>
              <a:t>		           </a:t>
            </a:r>
            <a:r>
              <a:rPr lang="ru-RU" sz="2000" b="1" u="sng" dirty="0" smtClean="0"/>
              <a:t>для </a:t>
            </a:r>
            <a:r>
              <a:rPr lang="ru-RU" sz="2000" b="1" u="sng" dirty="0" err="1" smtClean="0"/>
              <a:t>всіх</a:t>
            </a:r>
            <a:r>
              <a:rPr lang="uk-UA" sz="2000" b="1" u="sng" dirty="0" smtClean="0"/>
              <a:t>, </a:t>
            </a:r>
            <a:r>
              <a:rPr lang="ru-RU" sz="2000" b="1" u="sng" dirty="0" err="1" smtClean="0"/>
              <a:t>бажаючих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спілкуватись</a:t>
            </a:r>
            <a:r>
              <a:rPr lang="ru-RU" sz="2000" b="1" u="sng" dirty="0" smtClean="0"/>
              <a:t> з </a:t>
            </a:r>
            <a:r>
              <a:rPr lang="ru-RU" sz="2000" b="1" u="sng" dirty="0" err="1" smtClean="0"/>
              <a:t>дітьми</a:t>
            </a:r>
            <a:endParaRPr lang="ru-RU" sz="2000" b="1" u="sng" dirty="0" smtClean="0"/>
          </a:p>
          <a:p>
            <a:pPr marL="0" indent="0">
              <a:buFontTx/>
              <a:buNone/>
              <a:defRPr/>
            </a:pPr>
            <a:endParaRPr lang="ru-RU" sz="1600" b="1" u="sng" dirty="0" smtClean="0"/>
          </a:p>
          <a:p>
            <a:pPr>
              <a:defRPr/>
            </a:pPr>
            <a:endParaRPr lang="ru-RU" sz="1800" b="1" u="sng" dirty="0" smtClean="0"/>
          </a:p>
          <a:p>
            <a:pPr lvl="6">
              <a:defRPr/>
            </a:pPr>
            <a:endParaRPr lang="uk-UA" sz="1600" dirty="0" smtClean="0"/>
          </a:p>
          <a:p>
            <a:pPr marL="0" indent="0">
              <a:buFontTx/>
              <a:buNone/>
              <a:defRPr/>
            </a:pPr>
            <a:r>
              <a:rPr lang="ru-RU" b="1" u="sng" dirty="0" smtClean="0"/>
              <a:t> </a:t>
            </a:r>
            <a:endParaRPr lang="uk-UA" dirty="0"/>
          </a:p>
        </p:txBody>
      </p:sp>
      <p:pic>
        <p:nvPicPr>
          <p:cNvPr id="6" name="Picture 6" descr="http://chinbudinok.com.ua/images/year-2018/hosti-z-ssha/img_5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357563"/>
            <a:ext cx="4408488" cy="2932112"/>
          </a:xfrm>
          <a:prstGeom prst="rect">
            <a:avLst/>
          </a:prstGeom>
          <a:noFill/>
          <a:ln w="9525">
            <a:solidFill>
              <a:schemeClr val="tx1">
                <a:lumMod val="20000"/>
                <a:lumOff val="8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7" name="Picture 4" descr="http://chinbudinok.com.ua/images/year-2018/hosti-z-ssha/img_05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643063"/>
            <a:ext cx="4813300" cy="2928937"/>
          </a:xfrm>
          <a:prstGeom prst="rect">
            <a:avLst/>
          </a:prstGeom>
          <a:noFill/>
          <a:ln w="9525">
            <a:solidFill>
              <a:schemeClr val="tx1">
                <a:lumMod val="20000"/>
                <a:lumOff val="80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714500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Крок 7: </a:t>
            </a:r>
            <a:r>
              <a:rPr lang="ru-RU" sz="3200" b="1" u="sng" smtClean="0"/>
              <a:t>Ми дуже любимо святкувати</a:t>
            </a:r>
            <a:r>
              <a:rPr lang="ru-RU" b="1" u="sng" smtClean="0"/>
              <a:t/>
            </a:r>
            <a:br>
              <a:rPr lang="ru-RU" b="1" u="sng" smtClean="0"/>
            </a:br>
            <a:endParaRPr lang="uk-UA" smtClean="0"/>
          </a:p>
        </p:txBody>
      </p:sp>
      <p:pic>
        <p:nvPicPr>
          <p:cNvPr id="7" name="Picture 4" descr="http://chinbudinok.com.ua/images/year-2017/NewYear/Foto1/img_28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357313"/>
            <a:ext cx="4064000" cy="3048000"/>
          </a:xfrm>
        </p:spPr>
      </p:pic>
      <p:pic>
        <p:nvPicPr>
          <p:cNvPr id="8" name="Picture 22" descr="http://chinbudinok.com.ua/images/year-2018/den-materi/img_5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714625"/>
            <a:ext cx="451961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chinbudinok.com.ua/images/year-2018/ValentinesDay/img_36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1357313"/>
            <a:ext cx="6927850" cy="493871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79512" y="332656"/>
            <a:ext cx="8507288" cy="62646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1800" b="1" dirty="0" smtClean="0"/>
              <a:t>                                                  </a:t>
            </a:r>
            <a:endParaRPr lang="ru-RU" sz="2600" b="1" u="sng" dirty="0"/>
          </a:p>
          <a:p>
            <a:r>
              <a:rPr lang="ru-RU" sz="2000" b="1" dirty="0" err="1" smtClean="0"/>
              <a:t>Крок</a:t>
            </a:r>
            <a:r>
              <a:rPr lang="ru-RU" sz="2000" b="1" dirty="0" smtClean="0"/>
              <a:t> 8</a:t>
            </a:r>
            <a:r>
              <a:rPr lang="ru-RU" sz="2000" b="1" dirty="0"/>
              <a:t>:   </a:t>
            </a:r>
            <a:r>
              <a:rPr lang="ru-RU" sz="2000" b="1" dirty="0" smtClean="0"/>
              <a:t> </a:t>
            </a:r>
            <a:r>
              <a:rPr lang="ru-RU" sz="2000" b="1" u="sng" dirty="0" smtClean="0"/>
              <a:t>Та </a:t>
            </a:r>
            <a:r>
              <a:rPr lang="ru-RU" sz="2000" b="1" u="sng" dirty="0" err="1" smtClean="0"/>
              <a:t>чи</a:t>
            </a:r>
            <a:r>
              <a:rPr lang="ru-RU" sz="2000" b="1" u="sng" dirty="0" smtClean="0"/>
              <a:t> не  </a:t>
            </a:r>
            <a:r>
              <a:rPr lang="ru-RU" sz="2000" b="1" u="sng" dirty="0" err="1" smtClean="0"/>
              <a:t>найбільше</a:t>
            </a:r>
            <a:r>
              <a:rPr lang="ru-RU" sz="2000" b="1" u="sng" dirty="0" smtClean="0"/>
              <a:t> ми любимо </a:t>
            </a:r>
            <a:r>
              <a:rPr lang="ru-RU" sz="2000" b="1" u="sng" dirty="0" err="1" smtClean="0"/>
              <a:t>відпочивати</a:t>
            </a:r>
            <a:r>
              <a:rPr lang="ru-RU" sz="2000" b="1" u="sng" dirty="0" smtClean="0"/>
              <a:t> разом</a:t>
            </a:r>
          </a:p>
          <a:p>
            <a:endParaRPr lang="ru-RU" sz="2000" b="1" u="sng" dirty="0"/>
          </a:p>
          <a:p>
            <a:endParaRPr lang="ru-RU" sz="1800" b="1" u="sng" dirty="0" smtClean="0"/>
          </a:p>
          <a:p>
            <a:endParaRPr lang="ru-RU" sz="1800" b="1" u="sng" dirty="0"/>
          </a:p>
          <a:p>
            <a:pPr marL="0" indent="0"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           </a:t>
            </a:r>
            <a:endParaRPr lang="uk-UA" sz="1800" dirty="0"/>
          </a:p>
        </p:txBody>
      </p:sp>
      <p:pic>
        <p:nvPicPr>
          <p:cNvPr id="5" name="Рисунок 4" descr="D:\РІЗНЕ\ФОТО 1\фото\Відпочиваємо разом\P20600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328592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296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15"/>
    </mc:Choice>
    <mc:Fallback>
      <p:transition spd="slow" advTm="83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6911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Крок 9</a:t>
            </a:r>
            <a:r>
              <a:rPr lang="ru-RU" sz="2400" b="1" u="sng"/>
              <a:t>: Важливий момент – духовність дитини </a:t>
            </a:r>
            <a:endParaRPr lang="uk-UA" sz="2400"/>
          </a:p>
        </p:txBody>
      </p:sp>
      <p:pic>
        <p:nvPicPr>
          <p:cNvPr id="3" name="Рисунок 2" descr="D:\РІЗНЕ\ФОТО 1\фото\духовність\SDC10579.JPG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320480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User\Desktop\звіт 2 фото\IMG_0225.JPG"/>
          <p:cNvPicPr>
            <a:picLocks noChangeAspect="1" noChangeArrowheads="1"/>
          </p:cNvPicPr>
          <p:nvPr/>
        </p:nvPicPr>
        <p:blipFill>
          <a:blip r:embed="rId3"/>
          <a:srcRect b="12598"/>
          <a:stretch>
            <a:fillRect/>
          </a:stretch>
        </p:blipFill>
        <p:spPr bwMode="auto">
          <a:xfrm>
            <a:off x="4429125" y="2571750"/>
            <a:ext cx="394811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звіт 2 фото\IMG_0234.JPG"/>
          <p:cNvPicPr>
            <a:picLocks noChangeAspect="1" noChangeArrowheads="1"/>
          </p:cNvPicPr>
          <p:nvPr/>
        </p:nvPicPr>
        <p:blipFill>
          <a:blip r:embed="rId4"/>
          <a:srcRect l="13048" r="3883" b="16368"/>
          <a:stretch>
            <a:fillRect/>
          </a:stretch>
        </p:blipFill>
        <p:spPr bwMode="auto">
          <a:xfrm>
            <a:off x="611188" y="981075"/>
            <a:ext cx="376872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ЩИРО ДЯКУЄМО ЗА УВАГУ!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408712" cy="5400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381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1120"/>
    </mc:Choice>
    <mc:Fallback>
      <p:transition advTm="111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692696"/>
            <a:ext cx="7993062" cy="5400600"/>
          </a:xfrm>
        </p:spPr>
        <p:txBody>
          <a:bodyPr/>
          <a:lstStyle/>
          <a:p>
            <a:pPr marL="0" indent="0" algn="just">
              <a:buNone/>
              <a:tabLst>
                <a:tab pos="4211638" algn="l"/>
              </a:tabLst>
            </a:pPr>
            <a:endParaRPr lang="uk-UA" sz="1800" b="1" dirty="0"/>
          </a:p>
          <a:p>
            <a:pPr marL="0" indent="0" algn="just">
              <a:buNone/>
              <a:tabLst>
                <a:tab pos="4211638" algn="l"/>
              </a:tabLst>
            </a:pPr>
            <a:endParaRPr lang="uk-UA" sz="1800" b="1" dirty="0" smtClean="0"/>
          </a:p>
          <a:p>
            <a:pPr marL="0" indent="3411538" algn="just">
              <a:buNone/>
              <a:tabLst>
                <a:tab pos="4211638" algn="l"/>
              </a:tabLst>
            </a:pPr>
            <a:r>
              <a:rPr lang="uk-UA" sz="2000" b="1" dirty="0" smtClean="0">
                <a:latin typeface="Monotype Corsiva" pitchFamily="66" charset="0"/>
              </a:rPr>
              <a:t>Повір мені – щастя тільки там, </a:t>
            </a:r>
          </a:p>
          <a:p>
            <a:pPr marL="0" indent="3411538" algn="just">
              <a:buNone/>
            </a:pPr>
            <a:r>
              <a:rPr lang="uk-UA" sz="2000" b="1" dirty="0" smtClean="0">
                <a:latin typeface="Monotype Corsiva" pitchFamily="66" charset="0"/>
              </a:rPr>
              <a:t>де люблять нас, де вірять нам!</a:t>
            </a:r>
            <a:endParaRPr lang="uk-UA" sz="20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uk-UA" sz="1600" i="1" dirty="0" smtClean="0"/>
              <a:t>                                                      			</a:t>
            </a:r>
            <a:r>
              <a:rPr lang="uk-UA" sz="1600" dirty="0" smtClean="0"/>
              <a:t>М. Лермонтов</a:t>
            </a:r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/>
          </a:p>
          <a:p>
            <a:r>
              <a:rPr lang="uk-UA" sz="1600" b="1" dirty="0" smtClean="0"/>
              <a:t>Соціалізація </a:t>
            </a:r>
            <a:r>
              <a:rPr lang="uk-UA" sz="1600" dirty="0" smtClean="0"/>
              <a:t>- це процес розвитку людини у взаємодії зі світом, що її оточує, а також саморозвиток і самореалізація в тому соціальному середовищі, до якого людина належить</a:t>
            </a:r>
          </a:p>
          <a:p>
            <a:endParaRPr lang="uk-UA" sz="1600" dirty="0" smtClean="0"/>
          </a:p>
          <a:p>
            <a:pPr algn="just"/>
            <a:r>
              <a:rPr lang="uk-UA" sz="1600" dirty="0" smtClean="0"/>
              <a:t>Колектив Чинадіївського дитячого будинку керується основними критеріями у роботі з  дітьми,  позбавлених батьківської опіки: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uk-UA" sz="1600" b="1" dirty="0" smtClean="0"/>
              <a:t>у</a:t>
            </a:r>
            <a:r>
              <a:rPr lang="ru-RU" sz="1600" b="1" dirty="0" err="1" smtClean="0"/>
              <a:t>мови</a:t>
            </a:r>
            <a:r>
              <a:rPr lang="ru-RU" sz="1600" b="1" dirty="0" smtClean="0"/>
              <a:t>  </a:t>
            </a:r>
            <a:r>
              <a:rPr lang="ru-RU" sz="1600" b="1" dirty="0" err="1" smtClean="0"/>
              <a:t>проживання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дітей</a:t>
            </a:r>
            <a:r>
              <a:rPr lang="ru-RU" sz="1600" b="1" dirty="0" smtClean="0"/>
              <a:t> максимально </a:t>
            </a:r>
            <a:r>
              <a:rPr lang="ru-RU" sz="1600" b="1" dirty="0" err="1" smtClean="0"/>
              <a:t>наблизити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домашніх</a:t>
            </a:r>
            <a:r>
              <a:rPr lang="ru-RU" sz="1600" b="1" dirty="0" smtClean="0"/>
              <a:t>, </a:t>
            </a:r>
            <a:endParaRPr lang="uk-UA" sz="1600" dirty="0" smtClean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1600" b="1" dirty="0" err="1" smtClean="0"/>
              <a:t>відносини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між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дітьми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працівниками</a:t>
            </a:r>
            <a:r>
              <a:rPr lang="ru-RU" sz="1600" b="1" dirty="0" smtClean="0"/>
              <a:t> максимально </a:t>
            </a:r>
            <a:r>
              <a:rPr lang="ru-RU" sz="1600" b="1" dirty="0" err="1" smtClean="0"/>
              <a:t>наблизити</a:t>
            </a:r>
            <a:r>
              <a:rPr lang="ru-RU" sz="1600" b="1" dirty="0" smtClean="0"/>
              <a:t>  до </a:t>
            </a:r>
            <a:r>
              <a:rPr lang="ru-RU" sz="1600" b="1" dirty="0" err="1" smtClean="0"/>
              <a:t>родинних</a:t>
            </a:r>
            <a:r>
              <a:rPr lang="ru-RU" sz="1600" dirty="0" smtClean="0"/>
              <a:t>.</a:t>
            </a: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825885" cy="2581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578"/>
    </mc:Choice>
    <mc:Fallback>
      <p:transition spd="slow" advTm="85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СОЦІАЛІЗАЦІЯ ЧЕРЕЗ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 algn="just">
              <a:buNone/>
            </a:pPr>
            <a:endParaRPr lang="uk-UA" dirty="0"/>
          </a:p>
          <a:p>
            <a:pPr algn="just"/>
            <a:r>
              <a:rPr lang="uk-UA" sz="1700" dirty="0" smtClean="0"/>
              <a:t>Умови для достойного проживання, наближені до домашніх</a:t>
            </a:r>
          </a:p>
          <a:p>
            <a:pPr marL="0" indent="0" algn="just">
              <a:buNone/>
            </a:pPr>
            <a:endParaRPr lang="uk-UA" sz="1700" dirty="0" smtClean="0"/>
          </a:p>
          <a:p>
            <a:pPr>
              <a:buFont typeface="Arial" pitchFamily="34" charset="0"/>
              <a:buChar char="•"/>
            </a:pPr>
            <a:r>
              <a:rPr lang="uk-UA" sz="1700" dirty="0" smtClean="0"/>
              <a:t>Умови для розвитку творчих здібностей (образотворчих, академічних, фізкультурно-оздоровчих, музичних тощо)</a:t>
            </a:r>
          </a:p>
          <a:p>
            <a:pPr marL="0" indent="0" algn="just">
              <a:buNone/>
            </a:pPr>
            <a:endParaRPr lang="uk-UA" sz="17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700" dirty="0" smtClean="0"/>
              <a:t>Умови для формування навичок та умінь самообслуговування та праці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sz="1600" dirty="0" smtClean="0"/>
          </a:p>
          <a:p>
            <a:pPr algn="just">
              <a:buFont typeface="Arial" pitchFamily="34" charset="0"/>
              <a:buChar char="•"/>
            </a:pPr>
            <a:r>
              <a:rPr lang="uk-UA" sz="1600" dirty="0" smtClean="0"/>
              <a:t>Проживання братів-сестер разом, стосунки між рідними людьми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dirty="0" smtClean="0"/>
              <a:t>Вихователі та помічники вихователів у стосунках з дітьми, наближених до родинних (терпеливий та люблячий дорослий)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dirty="0" smtClean="0"/>
              <a:t>Стосунки з однолітками та вчителями місцевої ЗОШ та позашкільних закладів</a:t>
            </a:r>
          </a:p>
          <a:p>
            <a:pPr algn="just">
              <a:buFont typeface="Arial" pitchFamily="34" charset="0"/>
              <a:buChar char="•"/>
            </a:pPr>
            <a:r>
              <a:rPr lang="uk-UA" sz="1600" dirty="0" smtClean="0"/>
              <a:t>Відкритість до спілкування з усіма бажаючими різних верств та віку на рівні здобуття комунікативного досвіду, а не лише отримання подарунків</a:t>
            </a:r>
            <a:endParaRPr lang="ru-RU" sz="16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611560" y="994195"/>
            <a:ext cx="3312368" cy="1584176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Створення матеріальних умов  та відповідного середовища </a:t>
            </a:r>
            <a:endParaRPr lang="ru-RU" b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076056" y="1016255"/>
            <a:ext cx="2952328" cy="1548649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Відносини та стосунки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1719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703"/>
    </mc:Choice>
    <mc:Fallback>
      <p:transition spd="slow" advTm="870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2800" i="1" dirty="0" smtClean="0"/>
              <a:t>						             </a:t>
            </a:r>
            <a:r>
              <a:rPr lang="uk-UA" sz="1600" i="1" dirty="0" smtClean="0"/>
              <a:t>Продовження</a:t>
            </a:r>
            <a:endParaRPr lang="ru-RU" sz="1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endParaRPr lang="uk-UA" b="1" dirty="0" smtClean="0"/>
          </a:p>
          <a:p>
            <a:pPr marL="0" indent="0" algn="ctr">
              <a:buNone/>
            </a:pPr>
            <a:endParaRPr lang="uk-UA" b="1" dirty="0"/>
          </a:p>
          <a:p>
            <a:pPr marL="0" indent="0" algn="just">
              <a:buNone/>
            </a:pPr>
            <a:endParaRPr lang="uk-UA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Робота спеціальних клубів «Кухарочка»,  «Ділові папери», «</a:t>
            </a:r>
            <a:r>
              <a:rPr lang="uk-UA" sz="1800" dirty="0" err="1" smtClean="0"/>
              <a:t>Правозахист</a:t>
            </a:r>
            <a:r>
              <a:rPr lang="uk-UA" sz="1800" dirty="0" smtClean="0"/>
              <a:t>» тощо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Активна робота різних гуртків та занять за інтересами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Профорієнтаційна робота 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Організація самоврядування дітей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Зустрічі, поїздки, екскурсії, походи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Робота клубу «Вихідного дня», організація дозвілля та пропагування здорового способу життя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Участь у конкурсах, змаганнях, фестивалях</a:t>
            </a:r>
          </a:p>
          <a:p>
            <a:pPr algn="just">
              <a:buFont typeface="Arial" pitchFamily="34" charset="0"/>
              <a:buChar char="•"/>
            </a:pPr>
            <a:r>
              <a:rPr lang="uk-UA" sz="1800" dirty="0" smtClean="0"/>
              <a:t>Духовне виховання 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2843808" y="908720"/>
            <a:ext cx="3384376" cy="144016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Виховна робота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6756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18"/>
    </mc:Choice>
    <mc:Fallback>
      <p:transition spd="slow" advTm="671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ПРАКТИЧНІ КРОКИ СОЦІАЛІЗАЦІЇ ДІТЕЙ В ЧИНАДІЇВСЬКОМУ ДИТЯЧОМУ БУДИНКУ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	</a:t>
            </a:r>
            <a:r>
              <a:rPr lang="ru-RU" sz="2000" b="1" dirty="0" err="1" smtClean="0"/>
              <a:t>Крок</a:t>
            </a:r>
            <a:r>
              <a:rPr lang="ru-RU" sz="2000" b="1" dirty="0" smtClean="0"/>
              <a:t> </a:t>
            </a:r>
            <a:r>
              <a:rPr lang="ru-RU" sz="2000" b="1" dirty="0"/>
              <a:t>1:</a:t>
            </a:r>
            <a:r>
              <a:rPr lang="ru-RU" sz="2000" dirty="0"/>
              <a:t> </a:t>
            </a:r>
            <a:r>
              <a:rPr lang="ru-RU" sz="2000" b="1" u="sng" dirty="0"/>
              <a:t>Дитячий </a:t>
            </a:r>
            <a:r>
              <a:rPr lang="ru-RU" sz="2000" b="1" u="sng" dirty="0" err="1"/>
              <a:t>будинок</a:t>
            </a:r>
            <a:r>
              <a:rPr lang="ru-RU" sz="2000" b="1" u="sng" dirty="0"/>
              <a:t>  </a:t>
            </a:r>
            <a:r>
              <a:rPr lang="ru-RU" sz="2000" b="1" u="sng" dirty="0" smtClean="0"/>
              <a:t>як родина. </a:t>
            </a:r>
          </a:p>
          <a:p>
            <a:pPr marL="0" indent="0">
              <a:buNone/>
            </a:pPr>
            <a:r>
              <a:rPr lang="ru-RU" sz="2000" dirty="0" err="1" smtClean="0"/>
              <a:t>Діти</a:t>
            </a:r>
            <a:r>
              <a:rPr lang="uk-UA" sz="2000" dirty="0" smtClean="0"/>
              <a:t> </a:t>
            </a:r>
            <a:r>
              <a:rPr lang="uk-UA" sz="2000" dirty="0"/>
              <a:t>-</a:t>
            </a:r>
            <a:r>
              <a:rPr lang="ru-RU" sz="2000" dirty="0"/>
              <a:t> </a:t>
            </a:r>
            <a:r>
              <a:rPr lang="ru-RU" sz="2000" dirty="0" err="1"/>
              <a:t>родичі</a:t>
            </a:r>
            <a:r>
              <a:rPr lang="ru-RU" sz="2000" dirty="0"/>
              <a:t> не </a:t>
            </a:r>
            <a:r>
              <a:rPr lang="ru-RU" sz="2000" dirty="0" err="1"/>
              <a:t>розлучаються</a:t>
            </a:r>
            <a:r>
              <a:rPr lang="ru-RU" sz="2000" dirty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собою. </a:t>
            </a:r>
            <a:r>
              <a:rPr lang="ru-RU" sz="2000" dirty="0" err="1" smtClean="0"/>
              <a:t>Брати</a:t>
            </a:r>
            <a:r>
              <a:rPr lang="uk-UA" sz="2000" dirty="0" smtClean="0"/>
              <a:t> </a:t>
            </a:r>
            <a:r>
              <a:rPr lang="uk-UA" sz="2000" dirty="0"/>
              <a:t>і</a:t>
            </a:r>
            <a:r>
              <a:rPr lang="ru-RU" sz="2000" dirty="0"/>
              <a:t> </a:t>
            </a:r>
            <a:r>
              <a:rPr lang="ru-RU" sz="2000" dirty="0" err="1"/>
              <a:t>сестри</a:t>
            </a:r>
            <a:r>
              <a:rPr lang="ru-RU" sz="2000" dirty="0"/>
              <a:t>  </a:t>
            </a:r>
            <a:r>
              <a:rPr lang="ru-RU" sz="2000" dirty="0" err="1" smtClean="0"/>
              <a:t>живуть</a:t>
            </a:r>
            <a:r>
              <a:rPr lang="ru-RU" sz="2000" dirty="0" smtClean="0"/>
              <a:t> разом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	</a:t>
            </a:r>
            <a:endParaRPr lang="ru-RU" sz="1600" b="1" u="sng" dirty="0" smtClean="0"/>
          </a:p>
          <a:p>
            <a:pPr marL="3657600" lvl="8" indent="0">
              <a:buNone/>
            </a:pPr>
            <a:endParaRPr lang="ru-RU" sz="1600" b="1" u="sng" dirty="0"/>
          </a:p>
          <a:p>
            <a:pPr lvl="8"/>
            <a:endParaRPr lang="ru-RU" sz="4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ru-RU" sz="1600" b="1" u="sng" dirty="0" smtClean="0"/>
          </a:p>
          <a:p>
            <a:endParaRPr lang="ru-RU" sz="1600" b="1" u="sng" dirty="0"/>
          </a:p>
          <a:p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4" name="Рисунок 3" descr="F:\1 ПРЕЗЕНТАЦІЯ СЕМІНАР\G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44644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216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469"/>
    </mc:Choice>
    <mc:Fallback>
      <p:transition spd="slow" advTm="84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Крок</a:t>
            </a:r>
            <a:r>
              <a:rPr lang="ru-RU" sz="3200" b="1" dirty="0" smtClean="0"/>
              <a:t> </a:t>
            </a:r>
            <a:r>
              <a:rPr lang="ru-RU" sz="3200" b="1" dirty="0"/>
              <a:t>2: </a:t>
            </a:r>
            <a:r>
              <a:rPr lang="ru-RU" sz="3200" b="1" u="sng" dirty="0"/>
              <a:t>Дитячий </a:t>
            </a:r>
            <a:r>
              <a:rPr lang="ru-RU" sz="3200" b="1" u="sng" dirty="0" err="1"/>
              <a:t>будинок</a:t>
            </a:r>
            <a:r>
              <a:rPr lang="ru-RU" sz="3200" b="1" u="sng" dirty="0"/>
              <a:t> – </a:t>
            </a:r>
            <a:r>
              <a:rPr lang="ru-RU" sz="3200" b="1" u="sng" dirty="0" err="1"/>
              <a:t>рідний</a:t>
            </a:r>
            <a:r>
              <a:rPr lang="ru-RU" sz="3200" b="1" u="sng" dirty="0"/>
              <a:t> </a:t>
            </a:r>
            <a:r>
              <a:rPr lang="ru-RU" sz="3200" b="1" u="sng" dirty="0" err="1"/>
              <a:t>дім</a:t>
            </a:r>
            <a:r>
              <a:rPr lang="ru-RU" sz="3200" b="1" u="sng" dirty="0"/>
              <a:t> </a:t>
            </a:r>
            <a:r>
              <a:rPr lang="ru-RU" b="1" u="sng" dirty="0"/>
              <a:t/>
            </a:r>
            <a:br>
              <a:rPr lang="ru-RU" b="1" u="sng" dirty="0"/>
            </a:br>
            <a:endParaRPr lang="uk-UA" dirty="0"/>
          </a:p>
        </p:txBody>
      </p:sp>
      <p:pic>
        <p:nvPicPr>
          <p:cNvPr id="4" name="Объект 3" descr="F:\1 ПРЕЗЕНТАЦІЯ СЕМІНАР\H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5678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032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ru-RU" b="1" dirty="0"/>
              <a:t> </a:t>
            </a:r>
            <a:r>
              <a:rPr lang="ru-RU" sz="2400" b="1" dirty="0" err="1"/>
              <a:t>Крок</a:t>
            </a:r>
            <a:r>
              <a:rPr lang="ru-RU" sz="2400" b="1" dirty="0"/>
              <a:t> 3: </a:t>
            </a:r>
            <a:r>
              <a:rPr lang="ru-RU" sz="2400" b="1" u="sng" dirty="0"/>
              <a:t>І </a:t>
            </a:r>
            <a:r>
              <a:rPr lang="ru-RU" sz="2400" b="1" u="sng" dirty="0" err="1"/>
              <a:t>теж</a:t>
            </a:r>
            <a:r>
              <a:rPr lang="ru-RU" sz="2400" b="1" u="sng" dirty="0"/>
              <a:t> </a:t>
            </a:r>
            <a:r>
              <a:rPr lang="ru-RU" sz="2400" b="1" u="sng" dirty="0" err="1"/>
              <a:t>дуже</a:t>
            </a:r>
            <a:r>
              <a:rPr lang="ru-RU" sz="2400" b="1" u="sng" dirty="0"/>
              <a:t> </a:t>
            </a:r>
            <a:r>
              <a:rPr lang="ru-RU" sz="2400" b="1" u="sng" dirty="0" err="1"/>
              <a:t>важливий</a:t>
            </a:r>
            <a:r>
              <a:rPr lang="ru-RU" sz="2400" b="1" u="sng" dirty="0"/>
              <a:t>. </a:t>
            </a:r>
            <a:r>
              <a:rPr lang="ru-RU" sz="2400" b="1" u="sng" dirty="0" err="1"/>
              <a:t>Діти</a:t>
            </a:r>
            <a:r>
              <a:rPr lang="ru-RU" sz="2400" b="1" u="sng" dirty="0"/>
              <a:t> </a:t>
            </a:r>
            <a:r>
              <a:rPr lang="ru-RU" sz="2400" b="1" u="sng" dirty="0" err="1"/>
              <a:t>живуть</a:t>
            </a:r>
            <a:r>
              <a:rPr lang="ru-RU" sz="2400" b="1" u="sng" dirty="0"/>
              <a:t> у </a:t>
            </a:r>
            <a:r>
              <a:rPr lang="ru-RU" sz="2400" b="1" u="sng" dirty="0" err="1" smtClean="0"/>
              <a:t>дитячому</a:t>
            </a:r>
            <a:r>
              <a:rPr lang="ru-RU" sz="2400" b="1" u="sng" dirty="0" smtClean="0"/>
              <a:t>   </a:t>
            </a:r>
            <a:br>
              <a:rPr lang="ru-RU" sz="2400" b="1" u="sng" dirty="0" smtClean="0"/>
            </a:br>
            <a:r>
              <a:rPr lang="ru-RU" sz="2400" b="1" dirty="0" smtClean="0"/>
              <a:t>                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будинку</a:t>
            </a:r>
            <a:r>
              <a:rPr lang="ru-RU" sz="2400" b="1" u="sng" dirty="0"/>
              <a:t>, а </a:t>
            </a:r>
            <a:r>
              <a:rPr lang="ru-RU" sz="2400" b="1" u="sng" dirty="0" err="1"/>
              <a:t>навчаються</a:t>
            </a:r>
            <a:r>
              <a:rPr lang="ru-RU" sz="2400" b="1" u="sng" dirty="0"/>
              <a:t> </a:t>
            </a:r>
            <a:r>
              <a:rPr lang="ru-RU" sz="2400" b="1" u="sng" dirty="0" smtClean="0"/>
              <a:t>у </a:t>
            </a:r>
            <a:r>
              <a:rPr lang="ru-RU" sz="2400" b="1" u="sng" dirty="0" err="1"/>
              <a:t>місцевій</a:t>
            </a:r>
            <a:r>
              <a:rPr lang="ru-RU" sz="2400" b="1" u="sng" dirty="0"/>
              <a:t> ЗОШ</a:t>
            </a:r>
            <a:endParaRPr lang="uk-UA" sz="2400" dirty="0"/>
          </a:p>
        </p:txBody>
      </p:sp>
      <p:pic>
        <p:nvPicPr>
          <p:cNvPr id="4" name="Объект 3" descr="D:\РІЗНЕ\ФОТО 1\фото\Школа\SDC1020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071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chinbudinok.com.ua/images/year-2018/ostannii-dzvonyk/img_5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43063"/>
            <a:ext cx="7358063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46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marL="536575" lvl="6" indent="633413" algn="l"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</a:t>
            </a:r>
            <a:r>
              <a:rPr lang="uk-UA" sz="2000" b="1" dirty="0" err="1"/>
              <a:t>рок</a:t>
            </a:r>
            <a:r>
              <a:rPr lang="uk-UA" sz="2000" b="1" dirty="0"/>
              <a:t> 4: </a:t>
            </a:r>
            <a:r>
              <a:rPr lang="uk-UA" sz="2000" b="1" u="sng" dirty="0"/>
              <a:t>Діти дитячого </a:t>
            </a:r>
            <a:r>
              <a:rPr lang="uk-UA" sz="2000" b="1" u="sng" dirty="0" smtClean="0"/>
              <a:t>будинку здобувають   </a:t>
            </a:r>
            <a:r>
              <a:rPr lang="uk-UA" sz="2000" b="1" u="sng" dirty="0"/>
              <a:t>позашкільну </a:t>
            </a:r>
            <a:r>
              <a:rPr lang="uk-UA" sz="2000" b="1" u="sng" dirty="0" smtClean="0"/>
              <a:t>освіту </a:t>
            </a:r>
            <a:br>
              <a:rPr lang="uk-UA" sz="2000" b="1" u="sng" dirty="0" smtClean="0"/>
            </a:br>
            <a:r>
              <a:rPr lang="uk-UA" sz="2000" b="1" dirty="0"/>
              <a:t> </a:t>
            </a:r>
            <a:r>
              <a:rPr lang="uk-UA" sz="2000" b="1" dirty="0" smtClean="0"/>
              <a:t>             </a:t>
            </a:r>
            <a:r>
              <a:rPr lang="uk-UA" sz="2000" b="1" u="sng" dirty="0" smtClean="0"/>
              <a:t> в </a:t>
            </a:r>
            <a:r>
              <a:rPr lang="uk-UA" sz="2000" b="1" u="sng" dirty="0"/>
              <a:t>Чинадіївській школі </a:t>
            </a:r>
            <a:r>
              <a:rPr lang="uk-UA" sz="2000" b="1" u="sng" dirty="0" smtClean="0"/>
              <a:t>мистецтв  </a:t>
            </a:r>
            <a:r>
              <a:rPr lang="uk-UA" sz="1600" b="1" u="sng" dirty="0"/>
              <a:t/>
            </a:r>
            <a:br>
              <a:rPr lang="uk-UA" sz="1600" b="1" u="sng" dirty="0"/>
            </a:br>
            <a:endParaRPr lang="uk-UA" dirty="0"/>
          </a:p>
        </p:txBody>
      </p:sp>
      <p:pic>
        <p:nvPicPr>
          <p:cNvPr id="4" name="Объект 3" descr="D:\РІЗНЕ\ФОТО 1\фото\Музична школа\Зображення145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971600" y="1621287"/>
            <a:ext cx="2232248" cy="266429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:\РІЗНЕ\ФОТО 1\Музична школа\IMG_0034.jpg"/>
          <p:cNvPicPr/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08185" y="2636912"/>
            <a:ext cx="489654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75"/>
            <a:ext cx="7858153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b="1" dirty="0" err="1" smtClean="0"/>
              <a:t>Крок</a:t>
            </a:r>
            <a:r>
              <a:rPr lang="ru-RU" sz="2000" b="1" dirty="0" smtClean="0"/>
              <a:t> </a:t>
            </a:r>
            <a:r>
              <a:rPr lang="ru-RU" sz="2000" b="1" dirty="0"/>
              <a:t>5: </a:t>
            </a:r>
            <a:r>
              <a:rPr lang="ru-RU" sz="2000" b="1" u="sng" dirty="0" err="1"/>
              <a:t>Готувати</a:t>
            </a:r>
            <a:r>
              <a:rPr lang="ru-RU" sz="2000" b="1" u="sng" dirty="0"/>
              <a:t> </a:t>
            </a:r>
            <a:r>
              <a:rPr lang="ru-RU" sz="2000" b="1" u="sng" dirty="0" err="1"/>
              <a:t>дитину</a:t>
            </a:r>
            <a:r>
              <a:rPr lang="ru-RU" sz="2000" b="1" u="sng" dirty="0"/>
              <a:t> бути </a:t>
            </a:r>
            <a:r>
              <a:rPr lang="ru-RU" sz="2000" b="1" u="sng" dirty="0" err="1"/>
              <a:t>самостійною</a:t>
            </a: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dirty="0"/>
              <a:t> </a:t>
            </a:r>
            <a:r>
              <a:rPr lang="ru-RU" sz="2000" b="1" dirty="0" smtClean="0"/>
              <a:t>             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допомагає</a:t>
            </a:r>
            <a:r>
              <a:rPr lang="ru-RU" sz="2000" b="1" u="sng" dirty="0" smtClean="0"/>
              <a:t> мудро </a:t>
            </a:r>
            <a:r>
              <a:rPr lang="ru-RU" sz="2000" b="1" u="sng" dirty="0" err="1"/>
              <a:t>організована</a:t>
            </a:r>
            <a:r>
              <a:rPr lang="ru-RU" sz="2000" b="1" u="sng" dirty="0"/>
              <a:t> </a:t>
            </a:r>
            <a:r>
              <a:rPr lang="ru-RU" sz="2000" b="1" u="sng" dirty="0" smtClean="0"/>
              <a:t>робота «</a:t>
            </a:r>
            <a:r>
              <a:rPr lang="ru-RU" sz="2000" b="1" u="sng" dirty="0" err="1" smtClean="0"/>
              <a:t>Кухарочки</a:t>
            </a:r>
            <a:r>
              <a:rPr lang="ru-RU" sz="2000" b="1" u="sng" dirty="0"/>
              <a:t>»</a:t>
            </a:r>
            <a:r>
              <a:rPr lang="ru-RU" sz="2400" b="1" u="sng" dirty="0"/>
              <a:t/>
            </a:r>
            <a:br>
              <a:rPr lang="ru-RU" sz="2400" b="1" u="sng" dirty="0"/>
            </a:br>
            <a:endParaRPr lang="uk-UA" sz="2400" dirty="0"/>
          </a:p>
        </p:txBody>
      </p:sp>
      <p:pic>
        <p:nvPicPr>
          <p:cNvPr id="4" name="Объект 3" descr="D:\РІЗНЕ\ФОТО 1\фото\кухарочка\SDC1188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600400" cy="221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:\РІЗНЕ\ФОТО 1\фото\кухарочка\SDC118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240360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25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282</TotalTime>
  <Words>255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День Победы_06</vt:lpstr>
      <vt:lpstr>Слайд 1</vt:lpstr>
      <vt:lpstr>Слайд 2</vt:lpstr>
      <vt:lpstr>  СОЦІАЛІЗАЦІЯ ЧЕРЕЗ:</vt:lpstr>
      <vt:lpstr>                   Продовження</vt:lpstr>
      <vt:lpstr>Слайд 5</vt:lpstr>
      <vt:lpstr>  Крок 2: Дитячий будинок – рідний дім  </vt:lpstr>
      <vt:lpstr> Крок 3: І теж дуже важливий. Діти живуть у дитячому                     будинку, а навчаються у місцевій ЗОШ</vt:lpstr>
      <vt:lpstr>   Крок 4: Діти дитячого будинку здобувають   позашкільну освіту                 в Чинадіївській школі мистецтв   </vt:lpstr>
      <vt:lpstr>  Крок 5: Готувати дитину бути самостійною                допомагає мудро організована робота «Кухарочки» </vt:lpstr>
      <vt:lpstr>Слайд 10</vt:lpstr>
      <vt:lpstr> Крок 7: Ми дуже любимо святкувати </vt:lpstr>
      <vt:lpstr>Слайд 12</vt:lpstr>
      <vt:lpstr>Слайд 13</vt:lpstr>
      <vt:lpstr>ЩИРО ДЯКУЄМО ЗА УВАГУ!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Andriana Perevuznik</cp:lastModifiedBy>
  <cp:revision>33</cp:revision>
  <dcterms:created xsi:type="dcterms:W3CDTF">2013-03-16T20:41:41Z</dcterms:created>
  <dcterms:modified xsi:type="dcterms:W3CDTF">2018-11-01T13:55:51Z</dcterms:modified>
</cp:coreProperties>
</file>